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79" r:id="rId2"/>
    <p:sldId id="481" r:id="rId3"/>
    <p:sldId id="484" r:id="rId4"/>
    <p:sldId id="592" r:id="rId5"/>
    <p:sldId id="464" r:id="rId6"/>
    <p:sldId id="490" r:id="rId7"/>
    <p:sldId id="495" r:id="rId8"/>
    <p:sldId id="602" r:id="rId9"/>
    <p:sldId id="492" r:id="rId10"/>
    <p:sldId id="496" r:id="rId11"/>
    <p:sldId id="580" r:id="rId12"/>
    <p:sldId id="581" r:id="rId13"/>
    <p:sldId id="582" r:id="rId14"/>
    <p:sldId id="583" r:id="rId15"/>
    <p:sldId id="584" r:id="rId16"/>
    <p:sldId id="515" r:id="rId17"/>
    <p:sldId id="460" r:id="rId18"/>
    <p:sldId id="616" r:id="rId19"/>
    <p:sldId id="506" r:id="rId20"/>
    <p:sldId id="641" r:id="rId21"/>
    <p:sldId id="639" r:id="rId22"/>
    <p:sldId id="640" r:id="rId23"/>
    <p:sldId id="638" r:id="rId24"/>
    <p:sldId id="637" r:id="rId25"/>
    <p:sldId id="643" r:id="rId26"/>
    <p:sldId id="608" r:id="rId27"/>
    <p:sldId id="609" r:id="rId28"/>
    <p:sldId id="606" r:id="rId29"/>
    <p:sldId id="614" r:id="rId30"/>
    <p:sldId id="629" r:id="rId31"/>
    <p:sldId id="631" r:id="rId32"/>
    <p:sldId id="632" r:id="rId33"/>
    <p:sldId id="642" r:id="rId34"/>
    <p:sldId id="505" r:id="rId35"/>
    <p:sldId id="646" r:id="rId36"/>
    <p:sldId id="647" r:id="rId37"/>
    <p:sldId id="620" r:id="rId38"/>
    <p:sldId id="648" r:id="rId39"/>
    <p:sldId id="650" r:id="rId40"/>
    <p:sldId id="649" r:id="rId41"/>
    <p:sldId id="626" r:id="rId42"/>
    <p:sldId id="651" r:id="rId43"/>
    <p:sldId id="652" r:id="rId44"/>
    <p:sldId id="653" r:id="rId45"/>
    <p:sldId id="644" r:id="rId46"/>
    <p:sldId id="633" r:id="rId47"/>
    <p:sldId id="634" r:id="rId48"/>
    <p:sldId id="635" r:id="rId49"/>
    <p:sldId id="654" r:id="rId50"/>
    <p:sldId id="48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99873670-F842-4734-9631-55909E714457}">
          <p14:sldIdLst>
            <p14:sldId id="279"/>
            <p14:sldId id="481"/>
          </p14:sldIdLst>
        </p14:section>
        <p14:section name="1.团队历史概述" id="{1183ED95-B913-45AF-A0AC-678BE7A06668}">
          <p14:sldIdLst>
            <p14:sldId id="484"/>
            <p14:sldId id="592"/>
            <p14:sldId id="464"/>
            <p14:sldId id="490"/>
            <p14:sldId id="495"/>
            <p14:sldId id="602"/>
            <p14:sldId id="492"/>
            <p14:sldId id="496"/>
            <p14:sldId id="580"/>
            <p14:sldId id="581"/>
            <p14:sldId id="582"/>
            <p14:sldId id="583"/>
            <p14:sldId id="584"/>
            <p14:sldId id="515"/>
            <p14:sldId id="460"/>
            <p14:sldId id="616"/>
            <p14:sldId id="506"/>
            <p14:sldId id="641"/>
            <p14:sldId id="639"/>
            <p14:sldId id="640"/>
            <p14:sldId id="638"/>
            <p14:sldId id="637"/>
          </p14:sldIdLst>
        </p14:section>
        <p14:section name="2.团队成果展示" id="{327AC217-E169-4762-96F7-7324A6A35B76}">
          <p14:sldIdLst>
            <p14:sldId id="643"/>
            <p14:sldId id="608"/>
            <p14:sldId id="609"/>
            <p14:sldId id="606"/>
            <p14:sldId id="614"/>
            <p14:sldId id="629"/>
            <p14:sldId id="631"/>
            <p14:sldId id="632"/>
          </p14:sldIdLst>
        </p14:section>
        <p14:section name="3.本科生研究性学习课题" id="{8D3385BC-1585-4796-BE31-DC2546F0598B}">
          <p14:sldIdLst>
            <p14:sldId id="642"/>
          </p14:sldIdLst>
        </p14:section>
        <p14:section name="3.1研究课题1" id="{D8193B7C-C759-4A54-B39F-02AC5516FDE7}">
          <p14:sldIdLst>
            <p14:sldId id="505"/>
            <p14:sldId id="646"/>
            <p14:sldId id="647"/>
          </p14:sldIdLst>
        </p14:section>
        <p14:section name="3.2研究课题2" id="{C8B4478A-FF1D-4F99-9B6F-819FC9D0EE34}">
          <p14:sldIdLst>
            <p14:sldId id="620"/>
            <p14:sldId id="648"/>
            <p14:sldId id="650"/>
            <p14:sldId id="649"/>
          </p14:sldIdLst>
        </p14:section>
        <p14:section name="3.3研究课题3" id="{808D8B12-87C2-476F-8879-A7D1DC30E5C0}">
          <p14:sldIdLst>
            <p14:sldId id="626"/>
            <p14:sldId id="651"/>
            <p14:sldId id="652"/>
            <p14:sldId id="653"/>
          </p14:sldIdLst>
        </p14:section>
        <p14:section name="4.团队资源与要求" id="{141BC927-2F95-47A8-8B7A-94A12FBBE8A4}">
          <p14:sldIdLst>
            <p14:sldId id="644"/>
            <p14:sldId id="633"/>
            <p14:sldId id="634"/>
            <p14:sldId id="635"/>
            <p14:sldId id="654"/>
          </p14:sldIdLst>
        </p14:section>
        <p14:section name="final-cover" id="{C14EC93C-DE2E-41C3-AA39-34B74AF6C61D}">
          <p14:sldIdLst>
            <p14:sldId id="4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beiwen@163.com" initials="p" lastIdx="1" clrIdx="0"/>
  <p:cmAuthor id="2" name="Administrator" initials="A" lastIdx="1" clrIdx="1">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C52D5"/>
    <a:srgbClr val="5B08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60"/>
  </p:normalViewPr>
  <p:slideViewPr>
    <p:cSldViewPr snapToGrid="0">
      <p:cViewPr varScale="1">
        <p:scale>
          <a:sx n="114" d="100"/>
          <a:sy n="114" d="100"/>
        </p:scale>
        <p:origin x="5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ADC26-54C3-4CAA-A395-5451AEF6B8A0}"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FDC15-C585-4114-823F-ECD2AC9840F4}" type="slidenum">
              <a:rPr lang="zh-CN" altLang="en-US" smtClean="0"/>
              <a:t>‹#›</a:t>
            </a:fld>
            <a:endParaRPr lang="zh-CN" altLang="en-US"/>
          </a:p>
        </p:txBody>
      </p:sp>
    </p:spTree>
    <p:extLst>
      <p:ext uri="{BB962C8B-B14F-4D97-AF65-F5344CB8AC3E}">
        <p14:creationId xmlns:p14="http://schemas.microsoft.com/office/powerpoint/2010/main" val="108171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9219"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D091CF-EBDE-4A12-8120-7746CA216844}" type="slidenum">
              <a:rPr lang="zh-CN" altLang="en-US"/>
              <a:pPr/>
              <a:t>1</a:t>
            </a:fld>
            <a:endParaRPr lang="zh-CN" altLang="en-US"/>
          </a:p>
        </p:txBody>
      </p:sp>
    </p:spTree>
    <p:extLst>
      <p:ext uri="{BB962C8B-B14F-4D97-AF65-F5344CB8AC3E}">
        <p14:creationId xmlns:p14="http://schemas.microsoft.com/office/powerpoint/2010/main" val="3797581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17CA678-A0FE-438C-975E-8C80D474C1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E9FF2A76-8213-45B0-AF8A-395B756AB0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11</a:t>
            </a:fld>
            <a:endParaRPr lang="zh-CN" altLang="en-US"/>
          </a:p>
        </p:txBody>
      </p:sp>
    </p:spTree>
    <p:extLst>
      <p:ext uri="{BB962C8B-B14F-4D97-AF65-F5344CB8AC3E}">
        <p14:creationId xmlns:p14="http://schemas.microsoft.com/office/powerpoint/2010/main" val="1361906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12</a:t>
            </a:fld>
            <a:endParaRPr lang="zh-CN" altLang="en-US"/>
          </a:p>
        </p:txBody>
      </p:sp>
    </p:spTree>
    <p:extLst>
      <p:ext uri="{BB962C8B-B14F-4D97-AF65-F5344CB8AC3E}">
        <p14:creationId xmlns:p14="http://schemas.microsoft.com/office/powerpoint/2010/main" val="53044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13</a:t>
            </a:fld>
            <a:endParaRPr lang="zh-CN" altLang="en-US"/>
          </a:p>
        </p:txBody>
      </p:sp>
    </p:spTree>
    <p:extLst>
      <p:ext uri="{BB962C8B-B14F-4D97-AF65-F5344CB8AC3E}">
        <p14:creationId xmlns:p14="http://schemas.microsoft.com/office/powerpoint/2010/main" val="142838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14</a:t>
            </a:fld>
            <a:endParaRPr lang="zh-CN" altLang="en-US"/>
          </a:p>
        </p:txBody>
      </p:sp>
    </p:spTree>
    <p:extLst>
      <p:ext uri="{BB962C8B-B14F-4D97-AF65-F5344CB8AC3E}">
        <p14:creationId xmlns:p14="http://schemas.microsoft.com/office/powerpoint/2010/main" val="318934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15</a:t>
            </a:fld>
            <a:endParaRPr lang="zh-CN" altLang="en-US"/>
          </a:p>
        </p:txBody>
      </p:sp>
    </p:spTree>
    <p:extLst>
      <p:ext uri="{BB962C8B-B14F-4D97-AF65-F5344CB8AC3E}">
        <p14:creationId xmlns:p14="http://schemas.microsoft.com/office/powerpoint/2010/main" val="148508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9A88E681-56A4-4C78-BB5D-124891F23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7BC4F517-FC12-4D23-8057-31DA11F6A6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168F397-F7DB-442D-973B-C9B22A6EF5CD}" type="slidenum">
              <a:rPr lang="zh-CN" altLang="en-US"/>
              <a:pPr/>
              <a:t>17</a:t>
            </a:fld>
            <a:endParaRPr lang="zh-CN" altLang="en-US"/>
          </a:p>
        </p:txBody>
      </p:sp>
    </p:spTree>
    <p:extLst>
      <p:ext uri="{BB962C8B-B14F-4D97-AF65-F5344CB8AC3E}">
        <p14:creationId xmlns:p14="http://schemas.microsoft.com/office/powerpoint/2010/main" val="38326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168F397-F7DB-442D-973B-C9B22A6EF5CD}" type="slidenum">
              <a:rPr lang="zh-CN" altLang="en-US"/>
              <a:pPr/>
              <a:t>18</a:t>
            </a:fld>
            <a:endParaRPr lang="zh-CN" altLang="en-US"/>
          </a:p>
        </p:txBody>
      </p:sp>
    </p:spTree>
    <p:extLst>
      <p:ext uri="{BB962C8B-B14F-4D97-AF65-F5344CB8AC3E}">
        <p14:creationId xmlns:p14="http://schemas.microsoft.com/office/powerpoint/2010/main" val="330945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A6936FF-72D9-438D-9A94-9EAED94F84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54FAEB0B-010C-435A-94F6-6097E52E31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34784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A6936FF-72D9-438D-9A94-9EAED94F84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54FAEB0B-010C-435A-94F6-6097E52E31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extLst>
      <p:ext uri="{BB962C8B-B14F-4D97-AF65-F5344CB8AC3E}">
        <p14:creationId xmlns:p14="http://schemas.microsoft.com/office/powerpoint/2010/main" val="433403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A6936FF-72D9-438D-9A94-9EAED94F84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54FAEB0B-010C-435A-94F6-6097E52E31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extLst>
      <p:ext uri="{BB962C8B-B14F-4D97-AF65-F5344CB8AC3E}">
        <p14:creationId xmlns:p14="http://schemas.microsoft.com/office/powerpoint/2010/main" val="8658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A6936FF-72D9-438D-9A94-9EAED94F84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54FAEB0B-010C-435A-94F6-6097E52E31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extLst>
      <p:ext uri="{BB962C8B-B14F-4D97-AF65-F5344CB8AC3E}">
        <p14:creationId xmlns:p14="http://schemas.microsoft.com/office/powerpoint/2010/main" val="3348297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A6936FF-72D9-438D-9A94-9EAED94F84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54FAEB0B-010C-435A-94F6-6097E52E31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extLst>
      <p:ext uri="{BB962C8B-B14F-4D97-AF65-F5344CB8AC3E}">
        <p14:creationId xmlns:p14="http://schemas.microsoft.com/office/powerpoint/2010/main" val="967977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24</a:t>
            </a:fld>
            <a:endParaRPr lang="zh-CN" altLang="en-US"/>
          </a:p>
        </p:txBody>
      </p:sp>
    </p:spTree>
    <p:extLst>
      <p:ext uri="{BB962C8B-B14F-4D97-AF65-F5344CB8AC3E}">
        <p14:creationId xmlns:p14="http://schemas.microsoft.com/office/powerpoint/2010/main" val="3178454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17596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26</a:t>
            </a:fld>
            <a:endParaRPr lang="zh-CN" altLang="en-US"/>
          </a:p>
        </p:txBody>
      </p:sp>
    </p:spTree>
    <p:extLst>
      <p:ext uri="{BB962C8B-B14F-4D97-AF65-F5344CB8AC3E}">
        <p14:creationId xmlns:p14="http://schemas.microsoft.com/office/powerpoint/2010/main" val="956695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27</a:t>
            </a:fld>
            <a:endParaRPr lang="zh-CN" altLang="en-US"/>
          </a:p>
        </p:txBody>
      </p:sp>
    </p:spTree>
    <p:extLst>
      <p:ext uri="{BB962C8B-B14F-4D97-AF65-F5344CB8AC3E}">
        <p14:creationId xmlns:p14="http://schemas.microsoft.com/office/powerpoint/2010/main" val="1456739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28</a:t>
            </a:fld>
            <a:endParaRPr lang="zh-CN" altLang="en-US"/>
          </a:p>
        </p:txBody>
      </p:sp>
    </p:spTree>
    <p:extLst>
      <p:ext uri="{BB962C8B-B14F-4D97-AF65-F5344CB8AC3E}">
        <p14:creationId xmlns:p14="http://schemas.microsoft.com/office/powerpoint/2010/main" val="3801579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29</a:t>
            </a:fld>
            <a:endParaRPr lang="zh-CN" altLang="en-US"/>
          </a:p>
        </p:txBody>
      </p:sp>
    </p:spTree>
    <p:extLst>
      <p:ext uri="{BB962C8B-B14F-4D97-AF65-F5344CB8AC3E}">
        <p14:creationId xmlns:p14="http://schemas.microsoft.com/office/powerpoint/2010/main" val="187734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39544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30</a:t>
            </a:fld>
            <a:endParaRPr lang="zh-CN" altLang="en-US"/>
          </a:p>
        </p:txBody>
      </p:sp>
    </p:spTree>
    <p:extLst>
      <p:ext uri="{BB962C8B-B14F-4D97-AF65-F5344CB8AC3E}">
        <p14:creationId xmlns:p14="http://schemas.microsoft.com/office/powerpoint/2010/main" val="2570257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31</a:t>
            </a:fld>
            <a:endParaRPr lang="zh-CN" altLang="en-US"/>
          </a:p>
        </p:txBody>
      </p:sp>
    </p:spTree>
    <p:extLst>
      <p:ext uri="{BB962C8B-B14F-4D97-AF65-F5344CB8AC3E}">
        <p14:creationId xmlns:p14="http://schemas.microsoft.com/office/powerpoint/2010/main" val="2705595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32</a:t>
            </a:fld>
            <a:endParaRPr lang="zh-CN" altLang="en-US"/>
          </a:p>
        </p:txBody>
      </p:sp>
    </p:spTree>
    <p:extLst>
      <p:ext uri="{BB962C8B-B14F-4D97-AF65-F5344CB8AC3E}">
        <p14:creationId xmlns:p14="http://schemas.microsoft.com/office/powerpoint/2010/main" val="2645690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41424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407E58C-9D78-4426-9F18-11CB6C970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40642305-1F8F-4BF1-A99F-3AB21E424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407E58C-9D78-4426-9F18-11CB6C970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40642305-1F8F-4BF1-A99F-3AB21E424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35372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407E58C-9D78-4426-9F18-11CB6C970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40642305-1F8F-4BF1-A99F-3AB21E424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3655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168F397-F7DB-442D-973B-C9B22A6EF5CD}" type="slidenum">
              <a:rPr lang="zh-CN" altLang="en-US"/>
              <a:pPr/>
              <a:t>37</a:t>
            </a:fld>
            <a:endParaRPr lang="zh-CN" altLang="en-US"/>
          </a:p>
        </p:txBody>
      </p:sp>
    </p:spTree>
    <p:extLst>
      <p:ext uri="{BB962C8B-B14F-4D97-AF65-F5344CB8AC3E}">
        <p14:creationId xmlns:p14="http://schemas.microsoft.com/office/powerpoint/2010/main" val="3308896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407E58C-9D78-4426-9F18-11CB6C970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40642305-1F8F-4BF1-A99F-3AB21E424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3500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407E58C-9D78-4426-9F18-11CB6C970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40642305-1F8F-4BF1-A99F-3AB21E424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7278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168F397-F7DB-442D-973B-C9B22A6EF5CD}" type="slidenum">
              <a:rPr lang="zh-CN" altLang="en-US"/>
              <a:pPr/>
              <a:t>4</a:t>
            </a:fld>
            <a:endParaRPr lang="zh-CN" altLang="en-US"/>
          </a:p>
        </p:txBody>
      </p:sp>
    </p:spTree>
    <p:extLst>
      <p:ext uri="{BB962C8B-B14F-4D97-AF65-F5344CB8AC3E}">
        <p14:creationId xmlns:p14="http://schemas.microsoft.com/office/powerpoint/2010/main" val="987194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168F397-F7DB-442D-973B-C9B22A6EF5CD}" type="slidenum">
              <a:rPr lang="zh-CN" altLang="en-US"/>
              <a:pPr/>
              <a:t>41</a:t>
            </a:fld>
            <a:endParaRPr lang="zh-CN" altLang="en-US"/>
          </a:p>
        </p:txBody>
      </p:sp>
    </p:spTree>
    <p:extLst>
      <p:ext uri="{BB962C8B-B14F-4D97-AF65-F5344CB8AC3E}">
        <p14:creationId xmlns:p14="http://schemas.microsoft.com/office/powerpoint/2010/main" val="3870807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53077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46</a:t>
            </a:fld>
            <a:endParaRPr lang="zh-CN" altLang="en-US"/>
          </a:p>
        </p:txBody>
      </p:sp>
    </p:spTree>
    <p:extLst>
      <p:ext uri="{BB962C8B-B14F-4D97-AF65-F5344CB8AC3E}">
        <p14:creationId xmlns:p14="http://schemas.microsoft.com/office/powerpoint/2010/main" val="3192957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47</a:t>
            </a:fld>
            <a:endParaRPr lang="zh-CN" altLang="en-US"/>
          </a:p>
        </p:txBody>
      </p:sp>
    </p:spTree>
    <p:extLst>
      <p:ext uri="{BB962C8B-B14F-4D97-AF65-F5344CB8AC3E}">
        <p14:creationId xmlns:p14="http://schemas.microsoft.com/office/powerpoint/2010/main" val="1902840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48</a:t>
            </a:fld>
            <a:endParaRPr lang="zh-CN" altLang="en-US"/>
          </a:p>
        </p:txBody>
      </p:sp>
    </p:spTree>
    <p:extLst>
      <p:ext uri="{BB962C8B-B14F-4D97-AF65-F5344CB8AC3E}">
        <p14:creationId xmlns:p14="http://schemas.microsoft.com/office/powerpoint/2010/main" val="476282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dirty="0"/>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45AA4-4CBD-4AE8-968B-C6C8F095021F}" type="slidenum">
              <a:rPr lang="zh-CN" altLang="en-US"/>
              <a:pPr/>
              <a:t>49</a:t>
            </a:fld>
            <a:endParaRPr lang="zh-CN" altLang="en-US"/>
          </a:p>
        </p:txBody>
      </p:sp>
    </p:spTree>
    <p:extLst>
      <p:ext uri="{BB962C8B-B14F-4D97-AF65-F5344CB8AC3E}">
        <p14:creationId xmlns:p14="http://schemas.microsoft.com/office/powerpoint/2010/main" val="3883162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8B7F0D9-43F0-4F2D-9F09-E168C758DA22}" type="slidenum">
              <a:rPr lang="zh-CN" altLang="en-US"/>
              <a:pPr/>
              <a:t>50</a:t>
            </a:fld>
            <a:endParaRPr lang="zh-CN" altLang="en-US"/>
          </a:p>
        </p:txBody>
      </p:sp>
    </p:spTree>
    <p:extLst>
      <p:ext uri="{BB962C8B-B14F-4D97-AF65-F5344CB8AC3E}">
        <p14:creationId xmlns:p14="http://schemas.microsoft.com/office/powerpoint/2010/main" val="182956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D512D2FD-19FF-4CBB-823F-607CA61019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E1ED1036-1162-4D34-9E80-37178BE49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7C819510-B409-4036-BA5C-4D8897FBFB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BDBDD1BB-6982-4DBE-98DF-E23A07043F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A4600732-3BCA-402E-9493-901B854050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35689596-EB3D-4EFC-88FB-4E810F3F1A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155A70-4E23-4C9A-A820-0806FA2F7061}" type="slidenum">
              <a:rPr lang="zh-CN" altLang="en-US"/>
              <a:pPr/>
              <a:t>8</a:t>
            </a:fld>
            <a:endParaRPr lang="zh-CN" altLang="en-US"/>
          </a:p>
        </p:txBody>
      </p:sp>
    </p:spTree>
    <p:extLst>
      <p:ext uri="{BB962C8B-B14F-4D97-AF65-F5344CB8AC3E}">
        <p14:creationId xmlns:p14="http://schemas.microsoft.com/office/powerpoint/2010/main" val="29044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367147AA-086D-4287-9443-BE15921724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E8AE9647-47F6-442E-BFAD-56012C73DB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12" name="组合 6"/>
          <p:cNvGrpSpPr>
            <a:grpSpLocks/>
          </p:cNvGrpSpPr>
          <p:nvPr userDrawn="1"/>
        </p:nvGrpSpPr>
        <p:grpSpPr bwMode="auto">
          <a:xfrm>
            <a:off x="-38100" y="1588"/>
            <a:ext cx="1328738" cy="6889750"/>
            <a:chOff x="-36512" y="-32147"/>
            <a:chExt cx="1328738" cy="6888522"/>
          </a:xfrm>
        </p:grpSpPr>
        <p:sp>
          <p:nvSpPr>
            <p:cNvPr id="14"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5" name="组合 43"/>
          <p:cNvGrpSpPr>
            <a:grpSpLocks/>
          </p:cNvGrpSpPr>
          <p:nvPr userDrawn="1"/>
        </p:nvGrpSpPr>
        <p:grpSpPr bwMode="auto">
          <a:xfrm rot="10800000">
            <a:off x="10863262" y="0"/>
            <a:ext cx="1328738" cy="7818438"/>
            <a:chOff x="-36512" y="-960633"/>
            <a:chExt cx="1328738" cy="7817008"/>
          </a:xfrm>
        </p:grpSpPr>
        <p:sp>
          <p:nvSpPr>
            <p:cNvPr id="16"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7"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 name="Slide Number Placeholder 5"/>
          <p:cNvSpPr txBox="1"/>
          <p:nvPr userDrawn="1"/>
        </p:nvSpPr>
        <p:spPr>
          <a:xfrm>
            <a:off x="11215688" y="6048375"/>
            <a:ext cx="449262" cy="468313"/>
          </a:xfrm>
          <a:prstGeom prst="rect">
            <a:avLst/>
          </a:prstGeom>
        </p:spPr>
        <p:txBody>
          <a:bodyPr lIns="0" tIns="0" rIns="0" bIns="60189" anchor="ct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fld id="{45656605-90CA-4740-A1FE-23DAF6C91442}" type="slidenum">
              <a:rPr lang="en-US" altLang="zh-CN" sz="1300"/>
              <a:pPr algn="ctr" eaLnBrk="1" hangingPunct="1"/>
              <a:t>‹#›</a:t>
            </a:fld>
            <a:endParaRPr lang="en-US" altLang="zh-CN" sz="1300"/>
          </a:p>
        </p:txBody>
      </p:sp>
      <p:pic>
        <p:nvPicPr>
          <p:cNvPr id="4" name="图片 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15688" y="71491"/>
            <a:ext cx="731075" cy="73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1314" y="79804"/>
            <a:ext cx="3050771" cy="788470"/>
          </a:xfrm>
          <a:prstGeom prst="rect">
            <a:avLst/>
          </a:prstGeom>
        </p:spPr>
      </p:pic>
      <p:cxnSp>
        <p:nvCxnSpPr>
          <p:cNvPr id="11" name="直接连接符 10"/>
          <p:cNvCxnSpPr/>
          <p:nvPr userDrawn="1"/>
        </p:nvCxnSpPr>
        <p:spPr>
          <a:xfrm flipV="1">
            <a:off x="199505" y="883199"/>
            <a:ext cx="11720946" cy="79634"/>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8509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5B2A41-4EFF-466F-AC01-09BD2F9EDD0F}"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BDE072-0469-4490-A9F4-0F4811E6E38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5B2A41-4EFF-466F-AC01-09BD2F9EDD0F}" type="datetimeFigureOut">
              <a:rPr lang="zh-CN" altLang="en-US" smtClean="0"/>
              <a:t>2021/7/8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DE072-0469-4490-A9F4-0F4811E6E38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2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package" Target="../embeddings/Microsoft_Visio_Drawing.vsdx"/><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86.jpe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91.emf"/></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94.emf"/><Relationship Id="rId5" Type="http://schemas.openxmlformats.org/officeDocument/2006/relationships/package" Target="../embeddings/Microsoft_Visio_Drawing3.vsdx"/><Relationship Id="rId4" Type="http://schemas.openxmlformats.org/officeDocument/2006/relationships/image" Target="../media/image93.emf"/></Relationships>
</file>

<file path=ppt/slides/_rels/slide42.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a:off x="0" y="-23813"/>
            <a:ext cx="12192000" cy="6858001"/>
          </a:xfrm>
          <a:prstGeom prst="triangle">
            <a:avLst>
              <a:gd name="adj" fmla="val 0"/>
            </a:avLst>
          </a:prstGeom>
          <a:solidFill>
            <a:sysClr val="window" lastClr="FFFFFF">
              <a:alpha val="60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400" kern="0">
              <a:solidFill>
                <a:prstClr val="white"/>
              </a:solidFill>
              <a:latin typeface="Calibri" panose="020F0502020204030204"/>
            </a:endParaRPr>
          </a:p>
        </p:txBody>
      </p:sp>
      <p:grpSp>
        <p:nvGrpSpPr>
          <p:cNvPr id="8195" name="组合 1"/>
          <p:cNvGrpSpPr>
            <a:grpSpLocks/>
          </p:cNvGrpSpPr>
          <p:nvPr/>
        </p:nvGrpSpPr>
        <p:grpSpPr bwMode="auto">
          <a:xfrm>
            <a:off x="875323" y="2357438"/>
            <a:ext cx="10511815" cy="950912"/>
            <a:chOff x="1961450" y="2557487"/>
            <a:chExt cx="12476529" cy="2264068"/>
          </a:xfrm>
        </p:grpSpPr>
        <p:sp>
          <p:nvSpPr>
            <p:cNvPr id="25" name="矩形 24"/>
            <p:cNvSpPr/>
            <p:nvPr/>
          </p:nvSpPr>
          <p:spPr>
            <a:xfrm>
              <a:off x="1961450" y="2557487"/>
              <a:ext cx="12267337" cy="2264068"/>
            </a:xfrm>
            <a:prstGeom prst="rect">
              <a:avLst/>
            </a:prstGeom>
            <a:gradFill>
              <a:gsLst>
                <a:gs pos="0">
                  <a:srgbClr val="57267C"/>
                </a:gs>
                <a:gs pos="100000">
                  <a:srgbClr val="780660"/>
                </a:gs>
              </a:gsLst>
              <a:lin ang="4200000" scaled="0"/>
            </a:gradFill>
            <a:ln w="190500">
              <a:solidFill>
                <a:schemeClr val="bg1">
                  <a:alpha val="50000"/>
                </a:schemeClr>
              </a:solidFill>
            </a:ln>
            <a:effectLst>
              <a:outerShdw blurRad="127000" dist="63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6" name="文本框 25"/>
            <p:cNvSpPr txBox="1"/>
            <p:nvPr/>
          </p:nvSpPr>
          <p:spPr>
            <a:xfrm>
              <a:off x="2072592" y="2557487"/>
              <a:ext cx="12365387" cy="1978557"/>
            </a:xfrm>
            <a:prstGeom prst="rect">
              <a:avLst/>
            </a:prstGeom>
            <a:noFill/>
          </p:spPr>
          <p:txBody>
            <a:bodyPr>
              <a:spAutoFit/>
              <a:scene3d>
                <a:camera prst="orthographicFront"/>
                <a:lightRig rig="threePt" dir="t"/>
              </a:scene3d>
              <a:sp3d extrusionH="133350">
                <a:bevelB w="50800" h="38100" prst="riblet"/>
              </a:sp3d>
            </a:bodyPr>
            <a:lstStyle/>
            <a:p>
              <a:pPr algn="ctr" eaLnBrk="1" fontAlgn="auto" hangingPunct="1">
                <a:lnSpc>
                  <a:spcPct val="150000"/>
                </a:lnSpc>
                <a:spcBef>
                  <a:spcPts val="1800"/>
                </a:spcBef>
                <a:spcAft>
                  <a:spcPts val="1800"/>
                </a:spcAft>
                <a:defRPr/>
              </a:pPr>
              <a:r>
                <a:rPr lang="zh-CN" altLang="en-US" sz="3200" b="1" spc="300" dirty="0">
                  <a:solidFill>
                    <a:srgbClr val="FFEE00"/>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rPr>
                <a:t>追求卓越，创新成就梦想</a:t>
              </a:r>
            </a:p>
          </p:txBody>
        </p:sp>
      </p:grpSp>
      <p:sp>
        <p:nvSpPr>
          <p:cNvPr id="10" name="文本框 9"/>
          <p:cNvSpPr txBox="1"/>
          <p:nvPr/>
        </p:nvSpPr>
        <p:spPr>
          <a:xfrm>
            <a:off x="3565228" y="3648315"/>
            <a:ext cx="5061545" cy="1884618"/>
          </a:xfrm>
          <a:prstGeom prst="rect">
            <a:avLst/>
          </a:prstGeom>
          <a:noFill/>
        </p:spPr>
        <p:txBody>
          <a:bodyPr wrap="square">
            <a:spAutoFit/>
            <a:scene3d>
              <a:camera prst="orthographicFront"/>
              <a:lightRig rig="threePt" dir="t"/>
            </a:scene3d>
            <a:sp3d extrusionH="133350">
              <a:bevelB w="50800" h="38100" prst="riblet"/>
            </a:sp3d>
          </a:bodyPr>
          <a:lstStyle/>
          <a:p>
            <a:pPr algn="ctr" eaLnBrk="1" fontAlgn="auto" hangingPunct="1">
              <a:lnSpc>
                <a:spcPct val="150000"/>
              </a:lnSpc>
              <a:spcBef>
                <a:spcPts val="0"/>
              </a:spcBef>
              <a:spcAft>
                <a:spcPts val="0"/>
              </a:spcAft>
              <a:defRPr/>
            </a:pPr>
            <a:r>
              <a:rPr lang="zh-CN" altLang="en-US"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rPr>
              <a:t>广东工业大学计算机学院</a:t>
            </a:r>
            <a:endParaRPr lang="en-US" altLang="zh-CN"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rPr>
              <a:t>小平科技创新团队</a:t>
            </a:r>
            <a:endParaRPr lang="en-US" altLang="zh-CN"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zh-CN" altLang="en-US"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rPr>
              <a:t>谢光强教授，李杨教授</a:t>
            </a:r>
            <a:endParaRPr lang="en-US" altLang="zh-CN"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fld id="{26F37225-8942-424F-9377-83BBEA79CBAD}" type="datetime2">
              <a:rPr lang="zh-CN" altLang="en-US" sz="2000" b="1" spc="300" smtClean="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rPr>
              <a:pPr algn="ctr" eaLnBrk="1" fontAlgn="auto" hangingPunct="1">
                <a:lnSpc>
                  <a:spcPct val="150000"/>
                </a:lnSpc>
                <a:spcBef>
                  <a:spcPts val="0"/>
                </a:spcBef>
                <a:spcAft>
                  <a:spcPts val="0"/>
                </a:spcAft>
                <a:defRPr/>
              </a:pPr>
              <a:t>2021年7月8日</a:t>
            </a:fld>
            <a:endParaRPr lang="zh-CN" altLang="en-US" sz="2000" b="1" spc="300" dirty="0">
              <a:solidFill>
                <a:srgbClr val="2442DA"/>
              </a:solidFill>
              <a:effectLst>
                <a:outerShdw blurRad="241300" dist="1143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AB61438-CB62-41D1-BA2E-510C01D7BE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custDataLst>
      <p:tags r:id="rId1"/>
    </p:custDataLst>
  </p:cSld>
  <p:clrMapOvr>
    <a:masterClrMapping/>
  </p:clrMapOvr>
  <p:transition advTm="1117">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94">
            <a:extLst>
              <a:ext uri="{FF2B5EF4-FFF2-40B4-BE49-F238E27FC236}">
                <a16:creationId xmlns:a16="http://schemas.microsoft.com/office/drawing/2014/main" id="{7CF0D5E6-326C-417F-9C9F-9C56E53AC31A}"/>
              </a:ext>
            </a:extLst>
          </p:cNvPr>
          <p:cNvSpPr>
            <a:spLocks noChangeArrowheads="1"/>
          </p:cNvSpPr>
          <p:nvPr/>
        </p:nvSpPr>
        <p:spPr bwMode="auto">
          <a:xfrm>
            <a:off x="2725738" y="4021138"/>
            <a:ext cx="8148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b="1" u="sng">
                <a:solidFill>
                  <a:srgbClr val="FF0000"/>
                </a:solidFill>
                <a:latin typeface="微软雅黑" panose="020B0503020204020204" pitchFamily="34" charset="-122"/>
                <a:ea typeface="微软雅黑" panose="020B0503020204020204" pitchFamily="34" charset="-122"/>
              </a:rPr>
              <a:t>培养</a:t>
            </a:r>
            <a:r>
              <a:rPr lang="zh-CN" altLang="zh-CN" sz="2000" b="1" u="sng">
                <a:solidFill>
                  <a:srgbClr val="FF0000"/>
                </a:solidFill>
                <a:latin typeface="微软雅黑" panose="020B0503020204020204" pitchFamily="34" charset="-122"/>
                <a:ea typeface="微软雅黑" panose="020B0503020204020204" pitchFamily="34" charset="-122"/>
              </a:rPr>
              <a:t>品学兼优、专业知识扎实、能独挡一面的创新型人才！</a:t>
            </a:r>
          </a:p>
        </p:txBody>
      </p:sp>
      <p:grpSp>
        <p:nvGrpSpPr>
          <p:cNvPr id="18435" name="组合 95">
            <a:extLst>
              <a:ext uri="{FF2B5EF4-FFF2-40B4-BE49-F238E27FC236}">
                <a16:creationId xmlns:a16="http://schemas.microsoft.com/office/drawing/2014/main" id="{5B57BD2C-372C-4A9D-AB1E-8890E8B0758F}"/>
              </a:ext>
            </a:extLst>
          </p:cNvPr>
          <p:cNvGrpSpPr>
            <a:grpSpLocks/>
          </p:cNvGrpSpPr>
          <p:nvPr/>
        </p:nvGrpSpPr>
        <p:grpSpPr bwMode="auto">
          <a:xfrm>
            <a:off x="750888" y="1257300"/>
            <a:ext cx="11091862" cy="2784475"/>
            <a:chOff x="696686" y="897422"/>
            <a:chExt cx="11091649" cy="3121488"/>
          </a:xfrm>
        </p:grpSpPr>
        <p:sp>
          <p:nvSpPr>
            <p:cNvPr id="97" name="Rectangle 5">
              <a:extLst>
                <a:ext uri="{FF2B5EF4-FFF2-40B4-BE49-F238E27FC236}">
                  <a16:creationId xmlns:a16="http://schemas.microsoft.com/office/drawing/2014/main" id="{D25D459B-DCDF-420D-9EFE-2E8074848662}"/>
                </a:ext>
              </a:extLst>
            </p:cNvPr>
            <p:cNvSpPr/>
            <p:nvPr/>
          </p:nvSpPr>
          <p:spPr>
            <a:xfrm>
              <a:off x="696686" y="897422"/>
              <a:ext cx="10994814" cy="2051925"/>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grpSp>
          <p:nvGrpSpPr>
            <p:cNvPr id="98" name="Group 6">
              <a:extLst>
                <a:ext uri="{FF2B5EF4-FFF2-40B4-BE49-F238E27FC236}">
                  <a16:creationId xmlns:a16="http://schemas.microsoft.com/office/drawing/2014/main" id="{460ADCFC-13F3-4878-8A1F-E1EEF9C4A0EF}"/>
                </a:ext>
              </a:extLst>
            </p:cNvPr>
            <p:cNvGrpSpPr/>
            <p:nvPr/>
          </p:nvGrpSpPr>
          <p:grpSpPr>
            <a:xfrm>
              <a:off x="696688" y="2610345"/>
              <a:ext cx="3588722" cy="416710"/>
              <a:chOff x="0" y="3554570"/>
              <a:chExt cx="3979573" cy="555612"/>
            </a:xfrm>
            <a:solidFill>
              <a:schemeClr val="accent1"/>
            </a:solidFill>
          </p:grpSpPr>
          <p:sp>
            <p:nvSpPr>
              <p:cNvPr id="130" name="Rectangle 7">
                <a:extLst>
                  <a:ext uri="{FF2B5EF4-FFF2-40B4-BE49-F238E27FC236}">
                    <a16:creationId xmlns:a16="http://schemas.microsoft.com/office/drawing/2014/main" id="{782ADC61-6591-47F4-AB86-53F3610E0E4C}"/>
                  </a:ext>
                </a:extLst>
              </p:cNvPr>
              <p:cNvSpPr/>
              <p:nvPr/>
            </p:nvSpPr>
            <p:spPr>
              <a:xfrm>
                <a:off x="0" y="4001972"/>
                <a:ext cx="3979573" cy="108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sp>
            <p:nvSpPr>
              <p:cNvPr id="131" name="Rectangle 8">
                <a:extLst>
                  <a:ext uri="{FF2B5EF4-FFF2-40B4-BE49-F238E27FC236}">
                    <a16:creationId xmlns:a16="http://schemas.microsoft.com/office/drawing/2014/main" id="{BD534E66-F661-4AAA-8A90-D10499A450D9}"/>
                  </a:ext>
                </a:extLst>
              </p:cNvPr>
              <p:cNvSpPr/>
              <p:nvPr/>
            </p:nvSpPr>
            <p:spPr>
              <a:xfrm>
                <a:off x="629499" y="3554570"/>
                <a:ext cx="2538703" cy="4507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sp>
            <p:nvSpPr>
              <p:cNvPr id="132" name="TextBox 9">
                <a:extLst>
                  <a:ext uri="{FF2B5EF4-FFF2-40B4-BE49-F238E27FC236}">
                    <a16:creationId xmlns:a16="http://schemas.microsoft.com/office/drawing/2014/main" id="{714E9FD8-AD5F-4019-B374-E42FE5CEBCFA}"/>
                  </a:ext>
                </a:extLst>
              </p:cNvPr>
              <p:cNvSpPr txBox="1"/>
              <p:nvPr/>
            </p:nvSpPr>
            <p:spPr>
              <a:xfrm>
                <a:off x="637164" y="3557266"/>
                <a:ext cx="2568530" cy="552043"/>
              </a:xfrm>
              <a:prstGeom prst="rect">
                <a:avLst/>
              </a:prstGeom>
              <a:grpFill/>
            </p:spPr>
            <p:txBody>
              <a:bodyPr>
                <a:spAutoFit/>
              </a:bodyPr>
              <a:lstStyle/>
              <a:p>
                <a:pPr algn="ctr" defTabSz="685800" eaLnBrk="1" fontAlgn="auto" hangingPunct="1">
                  <a:spcBef>
                    <a:spcPts val="0"/>
                  </a:spcBef>
                  <a:spcAft>
                    <a:spcPts val="0"/>
                  </a:spcAft>
                  <a:defRPr/>
                </a:pPr>
                <a:r>
                  <a:rPr lang="zh-CN" altLang="en-US" dirty="0">
                    <a:solidFill>
                      <a:schemeClr val="bg1"/>
                    </a:solidFill>
                  </a:rPr>
                  <a:t>高水平项目</a:t>
                </a:r>
                <a:endParaRPr lang="en-US" altLang="zh-CN" dirty="0">
                  <a:solidFill>
                    <a:schemeClr val="bg1"/>
                  </a:solidFill>
                </a:endParaRPr>
              </a:p>
            </p:txBody>
          </p:sp>
        </p:grpSp>
        <p:sp>
          <p:nvSpPr>
            <p:cNvPr id="18455" name="TextBox 24">
              <a:extLst>
                <a:ext uri="{FF2B5EF4-FFF2-40B4-BE49-F238E27FC236}">
                  <a16:creationId xmlns:a16="http://schemas.microsoft.com/office/drawing/2014/main" id="{9AC0B372-706B-49F1-9C50-DE6B032FF921}"/>
                </a:ext>
              </a:extLst>
            </p:cNvPr>
            <p:cNvSpPr txBox="1">
              <a:spLocks noChangeArrowheads="1"/>
            </p:cNvSpPr>
            <p:nvPr/>
          </p:nvSpPr>
          <p:spPr bwMode="auto">
            <a:xfrm>
              <a:off x="1185627" y="3037324"/>
              <a:ext cx="2795533" cy="84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科研项目</a:t>
              </a:r>
              <a:endParaRPr lang="en-US" altLang="zh-CN" sz="1800">
                <a:solidFill>
                  <a:srgbClr val="595959"/>
                </a:solidFill>
              </a:endParaRPr>
            </a:p>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各类重要项目</a:t>
              </a:r>
              <a:r>
                <a:rPr lang="en-US" altLang="zh-CN" sz="1800">
                  <a:solidFill>
                    <a:srgbClr val="595959"/>
                  </a:solidFill>
                  <a:latin typeface="微软雅黑" panose="020B0503020204020204" pitchFamily="34" charset="-122"/>
                  <a:ea typeface="微软雅黑" panose="020B0503020204020204" pitchFamily="34" charset="-122"/>
                </a:rPr>
                <a:t>…..</a:t>
              </a:r>
            </a:p>
          </p:txBody>
        </p:sp>
        <p:grpSp>
          <p:nvGrpSpPr>
            <p:cNvPr id="100" name="Group 30">
              <a:extLst>
                <a:ext uri="{FF2B5EF4-FFF2-40B4-BE49-F238E27FC236}">
                  <a16:creationId xmlns:a16="http://schemas.microsoft.com/office/drawing/2014/main" id="{C6DCAFEF-AE51-43BB-9746-A197A336A93B}"/>
                </a:ext>
              </a:extLst>
            </p:cNvPr>
            <p:cNvGrpSpPr/>
            <p:nvPr/>
          </p:nvGrpSpPr>
          <p:grpSpPr>
            <a:xfrm>
              <a:off x="4285409" y="2571356"/>
              <a:ext cx="3817125" cy="454334"/>
              <a:chOff x="3979572" y="3502582"/>
              <a:chExt cx="4232852" cy="605779"/>
            </a:xfrm>
            <a:solidFill>
              <a:schemeClr val="accent2"/>
            </a:solidFill>
          </p:grpSpPr>
          <p:sp>
            <p:nvSpPr>
              <p:cNvPr id="127" name="Rectangle 31">
                <a:extLst>
                  <a:ext uri="{FF2B5EF4-FFF2-40B4-BE49-F238E27FC236}">
                    <a16:creationId xmlns:a16="http://schemas.microsoft.com/office/drawing/2014/main" id="{652B1FB6-3191-4810-875C-61A2390AB292}"/>
                  </a:ext>
                </a:extLst>
              </p:cNvPr>
              <p:cNvSpPr/>
              <p:nvPr/>
            </p:nvSpPr>
            <p:spPr>
              <a:xfrm>
                <a:off x="4826648" y="3554566"/>
                <a:ext cx="2538703" cy="4507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sp>
            <p:nvSpPr>
              <p:cNvPr id="128" name="TextBox 32">
                <a:extLst>
                  <a:ext uri="{FF2B5EF4-FFF2-40B4-BE49-F238E27FC236}">
                    <a16:creationId xmlns:a16="http://schemas.microsoft.com/office/drawing/2014/main" id="{63A3945E-EF62-4A65-BCC1-F8B6383F7DC5}"/>
                  </a:ext>
                </a:extLst>
              </p:cNvPr>
              <p:cNvSpPr txBox="1"/>
              <p:nvPr/>
            </p:nvSpPr>
            <p:spPr>
              <a:xfrm>
                <a:off x="4813871" y="3502582"/>
                <a:ext cx="2600671" cy="492442"/>
              </a:xfrm>
              <a:prstGeom prst="rect">
                <a:avLst/>
              </a:prstGeom>
              <a:grpFill/>
            </p:spPr>
            <p:txBody>
              <a:bodyPr>
                <a:spAutoFit/>
              </a:bodyPr>
              <a:lstStyle/>
              <a:p>
                <a:pPr algn="ctr" defTabSz="685800" eaLnBrk="1" fontAlgn="auto" hangingPunct="1">
                  <a:spcBef>
                    <a:spcPts val="0"/>
                  </a:spcBef>
                  <a:spcAft>
                    <a:spcPts val="0"/>
                  </a:spcAft>
                  <a:defRPr/>
                </a:pPr>
                <a:r>
                  <a:rPr lang="zh-CN" altLang="en-US" dirty="0">
                    <a:solidFill>
                      <a:schemeClr val="bg1"/>
                    </a:solidFill>
                  </a:rPr>
                  <a:t>高水平研究成果</a:t>
                </a:r>
                <a:endParaRPr lang="en-US" altLang="zh-CN" dirty="0">
                  <a:solidFill>
                    <a:schemeClr val="bg1"/>
                  </a:solidFill>
                </a:endParaRPr>
              </a:p>
            </p:txBody>
          </p:sp>
          <p:sp>
            <p:nvSpPr>
              <p:cNvPr id="129" name="Rectangle 33">
                <a:extLst>
                  <a:ext uri="{FF2B5EF4-FFF2-40B4-BE49-F238E27FC236}">
                    <a16:creationId xmlns:a16="http://schemas.microsoft.com/office/drawing/2014/main" id="{D9419269-AC58-48EF-9A3E-2C4C9BD7BCE6}"/>
                  </a:ext>
                </a:extLst>
              </p:cNvPr>
              <p:cNvSpPr/>
              <p:nvPr/>
            </p:nvSpPr>
            <p:spPr>
              <a:xfrm>
                <a:off x="3979572" y="4001973"/>
                <a:ext cx="4232852" cy="106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grpSp>
        <p:grpSp>
          <p:nvGrpSpPr>
            <p:cNvPr id="101" name="Group 34">
              <a:extLst>
                <a:ext uri="{FF2B5EF4-FFF2-40B4-BE49-F238E27FC236}">
                  <a16:creationId xmlns:a16="http://schemas.microsoft.com/office/drawing/2014/main" id="{8B5EE60D-C079-465A-A216-EDB278E9AF1F}"/>
                </a:ext>
              </a:extLst>
            </p:cNvPr>
            <p:cNvGrpSpPr/>
            <p:nvPr/>
          </p:nvGrpSpPr>
          <p:grpSpPr>
            <a:xfrm>
              <a:off x="8102536" y="2610343"/>
              <a:ext cx="3588721" cy="414192"/>
              <a:chOff x="8212426" y="3554566"/>
              <a:chExt cx="3979572" cy="552256"/>
            </a:xfrm>
            <a:solidFill>
              <a:srgbClr val="FF0000"/>
            </a:solidFill>
          </p:grpSpPr>
          <p:sp>
            <p:nvSpPr>
              <p:cNvPr id="124" name="Rectangle 35">
                <a:extLst>
                  <a:ext uri="{FF2B5EF4-FFF2-40B4-BE49-F238E27FC236}">
                    <a16:creationId xmlns:a16="http://schemas.microsoft.com/office/drawing/2014/main" id="{3B75F5F1-8530-4F1E-A205-FA406541A51F}"/>
                  </a:ext>
                </a:extLst>
              </p:cNvPr>
              <p:cNvSpPr/>
              <p:nvPr/>
            </p:nvSpPr>
            <p:spPr>
              <a:xfrm>
                <a:off x="9024378" y="3554566"/>
                <a:ext cx="2538703" cy="4507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sp>
            <p:nvSpPr>
              <p:cNvPr id="125" name="TextBox 36">
                <a:extLst>
                  <a:ext uri="{FF2B5EF4-FFF2-40B4-BE49-F238E27FC236}">
                    <a16:creationId xmlns:a16="http://schemas.microsoft.com/office/drawing/2014/main" id="{4FD781BC-F275-4835-A0B2-94886AED095E}"/>
                  </a:ext>
                </a:extLst>
              </p:cNvPr>
              <p:cNvSpPr txBox="1"/>
              <p:nvPr/>
            </p:nvSpPr>
            <p:spPr>
              <a:xfrm>
                <a:off x="9019882" y="3556725"/>
                <a:ext cx="2585724" cy="492443"/>
              </a:xfrm>
              <a:prstGeom prst="rect">
                <a:avLst/>
              </a:prstGeom>
              <a:grpFill/>
            </p:spPr>
            <p:txBody>
              <a:bodyPr>
                <a:spAutoFit/>
              </a:bodyPr>
              <a:lstStyle/>
              <a:p>
                <a:pPr algn="ctr" defTabSz="685800" eaLnBrk="1" fontAlgn="auto" hangingPunct="1">
                  <a:spcBef>
                    <a:spcPts val="0"/>
                  </a:spcBef>
                  <a:spcAft>
                    <a:spcPts val="0"/>
                  </a:spcAft>
                  <a:defRPr/>
                </a:pPr>
                <a:r>
                  <a:rPr lang="zh-CN" altLang="en-US" dirty="0">
                    <a:solidFill>
                      <a:schemeClr val="bg1"/>
                    </a:solidFill>
                    <a:latin typeface="+mj-lt"/>
                    <a:ea typeface="+mn-ea"/>
                  </a:rPr>
                  <a:t>高水平人才</a:t>
                </a:r>
                <a:endParaRPr lang="en-US" dirty="0">
                  <a:solidFill>
                    <a:schemeClr val="bg1"/>
                  </a:solidFill>
                  <a:latin typeface="+mj-lt"/>
                  <a:ea typeface="+mn-ea"/>
                </a:endParaRPr>
              </a:p>
            </p:txBody>
          </p:sp>
          <p:sp>
            <p:nvSpPr>
              <p:cNvPr id="126" name="Rectangle 37">
                <a:extLst>
                  <a:ext uri="{FF2B5EF4-FFF2-40B4-BE49-F238E27FC236}">
                    <a16:creationId xmlns:a16="http://schemas.microsoft.com/office/drawing/2014/main" id="{D6F21C35-3B4D-4911-B126-E6F509FFDA5D}"/>
                  </a:ext>
                </a:extLst>
              </p:cNvPr>
              <p:cNvSpPr/>
              <p:nvPr/>
            </p:nvSpPr>
            <p:spPr>
              <a:xfrm>
                <a:off x="8212426" y="4001971"/>
                <a:ext cx="3979572" cy="1048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en-US" sz="1350"/>
              </a:p>
            </p:txBody>
          </p:sp>
        </p:grpSp>
        <p:sp>
          <p:nvSpPr>
            <p:cNvPr id="18458" name="TextBox 24">
              <a:extLst>
                <a:ext uri="{FF2B5EF4-FFF2-40B4-BE49-F238E27FC236}">
                  <a16:creationId xmlns:a16="http://schemas.microsoft.com/office/drawing/2014/main" id="{C994510E-323C-4C03-AD3D-82D98FF51121}"/>
                </a:ext>
              </a:extLst>
            </p:cNvPr>
            <p:cNvSpPr txBox="1">
              <a:spLocks noChangeArrowheads="1"/>
            </p:cNvSpPr>
            <p:nvPr/>
          </p:nvSpPr>
          <p:spPr bwMode="auto">
            <a:xfrm>
              <a:off x="5033652" y="2983712"/>
              <a:ext cx="2998222" cy="10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论文、专利、软件著作权</a:t>
              </a:r>
              <a:endParaRPr lang="en-US" altLang="zh-CN" sz="1800">
                <a:solidFill>
                  <a:srgbClr val="595959"/>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软硬件系统</a:t>
              </a:r>
              <a:r>
                <a:rPr lang="en-US" altLang="zh-CN" sz="1800">
                  <a:solidFill>
                    <a:srgbClr val="595959"/>
                  </a:solidFill>
                </a:rPr>
                <a:t>…..</a:t>
              </a:r>
            </a:p>
          </p:txBody>
        </p:sp>
        <p:sp>
          <p:nvSpPr>
            <p:cNvPr id="18459" name="TextBox 24">
              <a:extLst>
                <a:ext uri="{FF2B5EF4-FFF2-40B4-BE49-F238E27FC236}">
                  <a16:creationId xmlns:a16="http://schemas.microsoft.com/office/drawing/2014/main" id="{E66F65FA-98A4-48E6-B349-D90C02E30B6D}"/>
                </a:ext>
              </a:extLst>
            </p:cNvPr>
            <p:cNvSpPr txBox="1">
              <a:spLocks noChangeArrowheads="1"/>
            </p:cNvSpPr>
            <p:nvPr/>
          </p:nvSpPr>
          <p:spPr bwMode="auto">
            <a:xfrm>
              <a:off x="8302890" y="2965086"/>
              <a:ext cx="3485445" cy="10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4313" indent="-214313"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理论研究及工程应用</a:t>
              </a:r>
              <a:endParaRPr lang="en-US" altLang="zh-CN" sz="1800">
                <a:solidFill>
                  <a:srgbClr val="595959"/>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A5A5A5"/>
                </a:buClr>
                <a:buSzPct val="120000"/>
                <a:buFont typeface="Courier New" panose="02070309020205020404" pitchFamily="49" charset="0"/>
                <a:buChar char="o"/>
              </a:pPr>
              <a:r>
                <a:rPr lang="zh-CN" altLang="en-US" sz="1800">
                  <a:solidFill>
                    <a:srgbClr val="595959"/>
                  </a:solidFill>
                  <a:latin typeface="微软雅黑" panose="020B0503020204020204" pitchFamily="34" charset="-122"/>
                  <a:ea typeface="微软雅黑" panose="020B0503020204020204" pitchFamily="34" charset="-122"/>
                </a:rPr>
                <a:t>团队协作、表达、抗压能力</a:t>
              </a:r>
              <a:r>
                <a:rPr lang="en-US" altLang="zh-CN" sz="1800">
                  <a:solidFill>
                    <a:srgbClr val="595959"/>
                  </a:solidFill>
                </a:rPr>
                <a:t>…..</a:t>
              </a:r>
            </a:p>
          </p:txBody>
        </p:sp>
        <p:grpSp>
          <p:nvGrpSpPr>
            <p:cNvPr id="18460" name="组合 133">
              <a:extLst>
                <a:ext uri="{FF2B5EF4-FFF2-40B4-BE49-F238E27FC236}">
                  <a16:creationId xmlns:a16="http://schemas.microsoft.com/office/drawing/2014/main" id="{6BF4BCDD-DA1B-46D7-8989-26639B28F46D}"/>
                </a:ext>
              </a:extLst>
            </p:cNvPr>
            <p:cNvGrpSpPr>
              <a:grpSpLocks/>
            </p:cNvGrpSpPr>
            <p:nvPr/>
          </p:nvGrpSpPr>
          <p:grpSpPr bwMode="auto">
            <a:xfrm>
              <a:off x="1612901" y="1170074"/>
              <a:ext cx="9232291" cy="1348979"/>
              <a:chOff x="1016001" y="1704975"/>
              <a:chExt cx="10237788" cy="1798638"/>
            </a:xfrm>
          </p:grpSpPr>
          <p:grpSp>
            <p:nvGrpSpPr>
              <p:cNvPr id="18461" name="Group 4">
                <a:extLst>
                  <a:ext uri="{FF2B5EF4-FFF2-40B4-BE49-F238E27FC236}">
                    <a16:creationId xmlns:a16="http://schemas.microsoft.com/office/drawing/2014/main" id="{80703A98-EF07-4290-B4AE-A3BBD235138F}"/>
                  </a:ext>
                </a:extLst>
              </p:cNvPr>
              <p:cNvGrpSpPr>
                <a:grpSpLocks/>
              </p:cNvGrpSpPr>
              <p:nvPr/>
            </p:nvGrpSpPr>
            <p:grpSpPr bwMode="auto">
              <a:xfrm>
                <a:off x="1016001" y="1704975"/>
                <a:ext cx="10237788" cy="1798638"/>
                <a:chOff x="1016708" y="1704362"/>
                <a:chExt cx="10236535" cy="1798760"/>
              </a:xfrm>
            </p:grpSpPr>
            <p:grpSp>
              <p:nvGrpSpPr>
                <p:cNvPr id="18463" name="Group 38">
                  <a:extLst>
                    <a:ext uri="{FF2B5EF4-FFF2-40B4-BE49-F238E27FC236}">
                      <a16:creationId xmlns:a16="http://schemas.microsoft.com/office/drawing/2014/main" id="{DD975080-5F41-46CB-9141-CD63EFB664F7}"/>
                    </a:ext>
                  </a:extLst>
                </p:cNvPr>
                <p:cNvGrpSpPr>
                  <a:grpSpLocks/>
                </p:cNvGrpSpPr>
                <p:nvPr/>
              </p:nvGrpSpPr>
              <p:grpSpPr bwMode="auto">
                <a:xfrm>
                  <a:off x="1016708" y="1706851"/>
                  <a:ext cx="1764283" cy="1767851"/>
                  <a:chOff x="3692576" y="1742634"/>
                  <a:chExt cx="2790379" cy="2796023"/>
                </a:xfrm>
              </p:grpSpPr>
              <p:grpSp>
                <p:nvGrpSpPr>
                  <p:cNvPr id="18484" name="组合 79">
                    <a:extLst>
                      <a:ext uri="{FF2B5EF4-FFF2-40B4-BE49-F238E27FC236}">
                        <a16:creationId xmlns:a16="http://schemas.microsoft.com/office/drawing/2014/main" id="{C611BBFC-E35E-4697-BFD1-0712B187BE53}"/>
                      </a:ext>
                    </a:extLst>
                  </p:cNvPr>
                  <p:cNvGrpSpPr>
                    <a:grpSpLocks/>
                  </p:cNvGrpSpPr>
                  <p:nvPr/>
                </p:nvGrpSpPr>
                <p:grpSpPr bwMode="auto">
                  <a:xfrm>
                    <a:off x="3692576" y="1742634"/>
                    <a:ext cx="2790379" cy="2796023"/>
                    <a:chOff x="6379729" y="2488774"/>
                    <a:chExt cx="2513016" cy="2513016"/>
                  </a:xfrm>
                </p:grpSpPr>
                <p:sp>
                  <p:nvSpPr>
                    <p:cNvPr id="122" name="任意多边形 82">
                      <a:extLst>
                        <a:ext uri="{FF2B5EF4-FFF2-40B4-BE49-F238E27FC236}">
                          <a16:creationId xmlns:a16="http://schemas.microsoft.com/office/drawing/2014/main" id="{9AB4D6F0-EB7C-4123-BAC3-B682DE9ED4C2}"/>
                        </a:ext>
                      </a:extLst>
                    </p:cNvPr>
                    <p:cNvSpPr/>
                    <p:nvPr/>
                  </p:nvSpPr>
                  <p:spPr>
                    <a:xfrm rot="3738964">
                      <a:off x="6365082" y="2502171"/>
                      <a:ext cx="2513080" cy="248456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eaLnBrk="1" fontAlgn="auto" hangingPunct="1">
                        <a:spcBef>
                          <a:spcPts val="0"/>
                        </a:spcBef>
                        <a:spcAft>
                          <a:spcPts val="0"/>
                        </a:spcAft>
                        <a:defRPr/>
                      </a:pPr>
                      <a:endParaRPr lang="zh-CN" altLang="en-US" sz="1350" kern="0">
                        <a:solidFill>
                          <a:srgbClr val="FFFFFF"/>
                        </a:solidFill>
                        <a:latin typeface="Arial" panose="020B0604020202020204"/>
                        <a:ea typeface="+mn-ea"/>
                      </a:endParaRPr>
                    </a:p>
                  </p:txBody>
                </p:sp>
                <p:sp>
                  <p:nvSpPr>
                    <p:cNvPr id="123" name="任意多边形 83">
                      <a:extLst>
                        <a:ext uri="{FF2B5EF4-FFF2-40B4-BE49-F238E27FC236}">
                          <a16:creationId xmlns:a16="http://schemas.microsoft.com/office/drawing/2014/main" id="{952791E0-0C7B-46B0-BCA6-5218B63D24A3}"/>
                        </a:ext>
                      </a:extLst>
                    </p:cNvPr>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sp>
                <p:nvSpPr>
                  <p:cNvPr id="121" name="椭圆 80">
                    <a:extLst>
                      <a:ext uri="{FF2B5EF4-FFF2-40B4-BE49-F238E27FC236}">
                        <a16:creationId xmlns:a16="http://schemas.microsoft.com/office/drawing/2014/main" id="{CDD6A841-2F3B-4303-9ADF-E2BBC91D0A11}"/>
                      </a:ext>
                    </a:extLst>
                  </p:cNvPr>
                  <p:cNvSpPr/>
                  <p:nvPr/>
                </p:nvSpPr>
                <p:spPr bwMode="auto">
                  <a:xfrm>
                    <a:off x="4101618" y="2137562"/>
                    <a:ext cx="2016471" cy="2020558"/>
                  </a:xfrm>
                  <a:prstGeom prst="ellipse">
                    <a:avLst/>
                  </a:prstGeom>
                  <a:solidFill>
                    <a:schemeClr val="accent1"/>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grpSp>
              <p:nvGrpSpPr>
                <p:cNvPr id="18464" name="Group 43">
                  <a:extLst>
                    <a:ext uri="{FF2B5EF4-FFF2-40B4-BE49-F238E27FC236}">
                      <a16:creationId xmlns:a16="http://schemas.microsoft.com/office/drawing/2014/main" id="{E7A38BCB-A10A-4C19-B524-2637330378C0}"/>
                    </a:ext>
                  </a:extLst>
                </p:cNvPr>
                <p:cNvGrpSpPr>
                  <a:grpSpLocks/>
                </p:cNvGrpSpPr>
                <p:nvPr/>
              </p:nvGrpSpPr>
              <p:grpSpPr bwMode="auto">
                <a:xfrm>
                  <a:off x="5173821" y="1704362"/>
                  <a:ext cx="1764283" cy="1767851"/>
                  <a:chOff x="3692576" y="1742634"/>
                  <a:chExt cx="2790379" cy="2796023"/>
                </a:xfrm>
              </p:grpSpPr>
              <p:grpSp>
                <p:nvGrpSpPr>
                  <p:cNvPr id="18476" name="组合 79">
                    <a:extLst>
                      <a:ext uri="{FF2B5EF4-FFF2-40B4-BE49-F238E27FC236}">
                        <a16:creationId xmlns:a16="http://schemas.microsoft.com/office/drawing/2014/main" id="{712F79D3-B525-4A4B-8CA7-0BF17EE2CE9E}"/>
                      </a:ext>
                    </a:extLst>
                  </p:cNvPr>
                  <p:cNvGrpSpPr>
                    <a:grpSpLocks/>
                  </p:cNvGrpSpPr>
                  <p:nvPr/>
                </p:nvGrpSpPr>
                <p:grpSpPr bwMode="auto">
                  <a:xfrm>
                    <a:off x="3692576" y="1742634"/>
                    <a:ext cx="2790379" cy="2796023"/>
                    <a:chOff x="6379729" y="2488774"/>
                    <a:chExt cx="2513016" cy="2513016"/>
                  </a:xfrm>
                </p:grpSpPr>
                <p:sp>
                  <p:nvSpPr>
                    <p:cNvPr id="118" name="任意多边形 82">
                      <a:extLst>
                        <a:ext uri="{FF2B5EF4-FFF2-40B4-BE49-F238E27FC236}">
                          <a16:creationId xmlns:a16="http://schemas.microsoft.com/office/drawing/2014/main" id="{342CC2F1-6DCB-4E0C-878E-1D2CDEC985D1}"/>
                        </a:ext>
                      </a:extLst>
                    </p:cNvPr>
                    <p:cNvSpPr/>
                    <p:nvPr/>
                  </p:nvSpPr>
                  <p:spPr>
                    <a:xfrm rot="3738964">
                      <a:off x="6379375" y="2488548"/>
                      <a:ext cx="2513078" cy="251213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eaLnBrk="1" fontAlgn="auto" hangingPunct="1">
                        <a:spcBef>
                          <a:spcPts val="0"/>
                        </a:spcBef>
                        <a:spcAft>
                          <a:spcPts val="0"/>
                        </a:spcAft>
                        <a:defRPr/>
                      </a:pPr>
                      <a:endParaRPr lang="zh-CN" altLang="en-US" sz="1350" kern="0">
                        <a:solidFill>
                          <a:srgbClr val="FFFFFF"/>
                        </a:solidFill>
                        <a:latin typeface="Arial" panose="020B0604020202020204"/>
                        <a:ea typeface="+mn-ea"/>
                      </a:endParaRPr>
                    </a:p>
                  </p:txBody>
                </p:sp>
                <p:sp>
                  <p:nvSpPr>
                    <p:cNvPr id="119" name="任意多边形 83">
                      <a:extLst>
                        <a:ext uri="{FF2B5EF4-FFF2-40B4-BE49-F238E27FC236}">
                          <a16:creationId xmlns:a16="http://schemas.microsoft.com/office/drawing/2014/main" id="{FC3DA248-CAC1-4257-9927-753019F3EA0F}"/>
                        </a:ext>
                      </a:extLst>
                    </p:cNvPr>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sp>
                <p:nvSpPr>
                  <p:cNvPr id="117" name="椭圆 80">
                    <a:extLst>
                      <a:ext uri="{FF2B5EF4-FFF2-40B4-BE49-F238E27FC236}">
                        <a16:creationId xmlns:a16="http://schemas.microsoft.com/office/drawing/2014/main" id="{89FEA58F-EF34-40AB-9A83-1DCAFBF21B09}"/>
                      </a:ext>
                    </a:extLst>
                  </p:cNvPr>
                  <p:cNvSpPr/>
                  <p:nvPr/>
                </p:nvSpPr>
                <p:spPr bwMode="auto">
                  <a:xfrm>
                    <a:off x="4101618" y="2137562"/>
                    <a:ext cx="2016471" cy="2020558"/>
                  </a:xfrm>
                  <a:prstGeom prst="ellipse">
                    <a:avLst/>
                  </a:pr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grpSp>
              <p:nvGrpSpPr>
                <p:cNvPr id="18465" name="Group 48">
                  <a:extLst>
                    <a:ext uri="{FF2B5EF4-FFF2-40B4-BE49-F238E27FC236}">
                      <a16:creationId xmlns:a16="http://schemas.microsoft.com/office/drawing/2014/main" id="{5CD75C1E-FBCB-4EE9-813D-F2EE4D87BBAB}"/>
                    </a:ext>
                  </a:extLst>
                </p:cNvPr>
                <p:cNvGrpSpPr>
                  <a:grpSpLocks/>
                </p:cNvGrpSpPr>
                <p:nvPr/>
              </p:nvGrpSpPr>
              <p:grpSpPr bwMode="auto">
                <a:xfrm>
                  <a:off x="9488960" y="1735271"/>
                  <a:ext cx="1764283" cy="1767851"/>
                  <a:chOff x="3692576" y="1742634"/>
                  <a:chExt cx="2790379" cy="2796023"/>
                </a:xfrm>
              </p:grpSpPr>
              <p:grpSp>
                <p:nvGrpSpPr>
                  <p:cNvPr id="18468" name="组合 79">
                    <a:extLst>
                      <a:ext uri="{FF2B5EF4-FFF2-40B4-BE49-F238E27FC236}">
                        <a16:creationId xmlns:a16="http://schemas.microsoft.com/office/drawing/2014/main" id="{31C8289A-7E6F-4D8A-B740-A92BCA6D9551}"/>
                      </a:ext>
                    </a:extLst>
                  </p:cNvPr>
                  <p:cNvGrpSpPr>
                    <a:grpSpLocks/>
                  </p:cNvGrpSpPr>
                  <p:nvPr/>
                </p:nvGrpSpPr>
                <p:grpSpPr bwMode="auto">
                  <a:xfrm>
                    <a:off x="3692576" y="1742634"/>
                    <a:ext cx="2790379" cy="2796023"/>
                    <a:chOff x="6379729" y="2488774"/>
                    <a:chExt cx="2513016" cy="2513016"/>
                  </a:xfrm>
                </p:grpSpPr>
                <p:sp>
                  <p:nvSpPr>
                    <p:cNvPr id="114" name="任意多边形 82">
                      <a:extLst>
                        <a:ext uri="{FF2B5EF4-FFF2-40B4-BE49-F238E27FC236}">
                          <a16:creationId xmlns:a16="http://schemas.microsoft.com/office/drawing/2014/main" id="{609E3CF9-7A38-483F-A3B3-301D29EB5D0C}"/>
                        </a:ext>
                      </a:extLst>
                    </p:cNvPr>
                    <p:cNvSpPr/>
                    <p:nvPr/>
                  </p:nvSpPr>
                  <p:spPr>
                    <a:xfrm rot="3738964">
                      <a:off x="6380430" y="2488461"/>
                      <a:ext cx="2513080" cy="251213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eaLnBrk="1" fontAlgn="auto" hangingPunct="1">
                        <a:spcBef>
                          <a:spcPts val="0"/>
                        </a:spcBef>
                        <a:spcAft>
                          <a:spcPts val="0"/>
                        </a:spcAft>
                        <a:defRPr/>
                      </a:pPr>
                      <a:endParaRPr lang="zh-CN" altLang="en-US" sz="1350" kern="0">
                        <a:solidFill>
                          <a:srgbClr val="FFFFFF"/>
                        </a:solidFill>
                        <a:latin typeface="Arial" panose="020B0604020202020204"/>
                        <a:ea typeface="+mn-ea"/>
                      </a:endParaRPr>
                    </a:p>
                  </p:txBody>
                </p:sp>
                <p:sp>
                  <p:nvSpPr>
                    <p:cNvPr id="115" name="任意多边形 83">
                      <a:extLst>
                        <a:ext uri="{FF2B5EF4-FFF2-40B4-BE49-F238E27FC236}">
                          <a16:creationId xmlns:a16="http://schemas.microsoft.com/office/drawing/2014/main" id="{05B9A6CB-4EE7-4BCF-9653-7C04FD92FAAD}"/>
                        </a:ext>
                      </a:extLst>
                    </p:cNvPr>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sp>
                <p:nvSpPr>
                  <p:cNvPr id="113" name="椭圆 80">
                    <a:extLst>
                      <a:ext uri="{FF2B5EF4-FFF2-40B4-BE49-F238E27FC236}">
                        <a16:creationId xmlns:a16="http://schemas.microsoft.com/office/drawing/2014/main" id="{0CE1AE88-ADBF-46E0-8852-13047792E177}"/>
                      </a:ext>
                    </a:extLst>
                  </p:cNvPr>
                  <p:cNvSpPr/>
                  <p:nvPr/>
                </p:nvSpPr>
                <p:spPr bwMode="auto">
                  <a:xfrm>
                    <a:off x="4101618" y="2137562"/>
                    <a:ext cx="2016471" cy="2020558"/>
                  </a:xfrm>
                  <a:prstGeom prst="ellipse">
                    <a:avLst/>
                  </a:prstGeom>
                  <a:solidFill>
                    <a:srgbClr val="FF000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fontAlgn="auto" hangingPunct="1">
                      <a:spcBef>
                        <a:spcPts val="0"/>
                      </a:spcBef>
                      <a:spcAft>
                        <a:spcPts val="0"/>
                      </a:spcAft>
                      <a:defRPr/>
                    </a:pPr>
                    <a:endParaRPr lang="zh-CN" altLang="en-US" sz="1350" kern="0">
                      <a:solidFill>
                        <a:srgbClr val="FFFFFF"/>
                      </a:solidFill>
                    </a:endParaRPr>
                  </a:p>
                </p:txBody>
              </p:sp>
            </p:grpSp>
            <p:pic>
              <p:nvPicPr>
                <p:cNvPr id="18466" name="Picture 53">
                  <a:extLst>
                    <a:ext uri="{FF2B5EF4-FFF2-40B4-BE49-F238E27FC236}">
                      <a16:creationId xmlns:a16="http://schemas.microsoft.com/office/drawing/2014/main" id="{20027834-159B-4D4D-A1FD-C584F1D4C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2273255"/>
                  <a:ext cx="687054" cy="68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7" name="Picture 55">
                  <a:extLst>
                    <a:ext uri="{FF2B5EF4-FFF2-40B4-BE49-F238E27FC236}">
                      <a16:creationId xmlns:a16="http://schemas.microsoft.com/office/drawing/2014/main" id="{B0A8C83A-C0A7-4C0E-9E66-A053D767B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2545" y="2250446"/>
                  <a:ext cx="717111" cy="7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462" name="图片 4">
                <a:extLst>
                  <a:ext uri="{FF2B5EF4-FFF2-40B4-BE49-F238E27FC236}">
                    <a16:creationId xmlns:a16="http://schemas.microsoft.com/office/drawing/2014/main" id="{8797AA71-9BA4-4DEC-8563-520D8528D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19" y="2100459"/>
                <a:ext cx="976761" cy="97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436" name="文本框 7">
            <a:extLst>
              <a:ext uri="{FF2B5EF4-FFF2-40B4-BE49-F238E27FC236}">
                <a16:creationId xmlns:a16="http://schemas.microsoft.com/office/drawing/2014/main" id="{765167D2-557F-4C6F-A95B-467ED9CEC3A1}"/>
              </a:ext>
            </a:extLst>
          </p:cNvPr>
          <p:cNvSpPr txBox="1">
            <a:spLocks noChangeArrowheads="1"/>
          </p:cNvSpPr>
          <p:nvPr/>
        </p:nvSpPr>
        <p:spPr bwMode="auto">
          <a:xfrm>
            <a:off x="876300" y="1141413"/>
            <a:ext cx="102377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800" b="1">
                <a:solidFill>
                  <a:schemeClr val="accent1"/>
                </a:solidFill>
                <a:latin typeface="微软雅黑" panose="020B0503020204020204" pitchFamily="34" charset="-122"/>
                <a:ea typeface="微软雅黑" panose="020B0503020204020204" pitchFamily="34" charset="-122"/>
              </a:rPr>
              <a:t>团队口号是:“</a:t>
            </a:r>
            <a:r>
              <a:rPr lang="zh-CN" altLang="en-US" sz="1800" b="1">
                <a:solidFill>
                  <a:srgbClr val="FF0000"/>
                </a:solidFill>
                <a:latin typeface="微软雅黑" panose="020B0503020204020204" pitchFamily="34" charset="-122"/>
                <a:ea typeface="微软雅黑" panose="020B0503020204020204" pitchFamily="34" charset="-122"/>
              </a:rPr>
              <a:t> 跨越自我，不同梦想，一样的执着追求, 构建一流团队、造就一流创新人才”</a:t>
            </a:r>
            <a:endParaRPr lang="en-US" altLang="zh-CN" sz="1800" b="1">
              <a:solidFill>
                <a:srgbClr val="FF0000"/>
              </a:solidFill>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a16="http://schemas.microsoft.com/office/drawing/2014/main" id="{A5FA07CE-DF0E-4096-AF76-C0F16EF22C55}"/>
              </a:ext>
            </a:extLst>
          </p:cNvPr>
          <p:cNvSpPr/>
          <p:nvPr/>
        </p:nvSpPr>
        <p:spPr>
          <a:xfrm>
            <a:off x="750888" y="1209675"/>
            <a:ext cx="10995025" cy="2832100"/>
          </a:xfrm>
          <a:prstGeom prst="rect">
            <a:avLst/>
          </a:prstGeom>
          <a:noFill/>
          <a:ln w="3175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8" name="标题 1">
            <a:extLst>
              <a:ext uri="{FF2B5EF4-FFF2-40B4-BE49-F238E27FC236}">
                <a16:creationId xmlns:a16="http://schemas.microsoft.com/office/drawing/2014/main" id="{511ABDCF-DF34-4931-B79F-7C14A558F5AB}"/>
              </a:ext>
            </a:extLst>
          </p:cNvPr>
          <p:cNvSpPr txBox="1">
            <a:spLocks/>
          </p:cNvSpPr>
          <p:nvPr/>
        </p:nvSpPr>
        <p:spPr bwMode="auto">
          <a:xfrm>
            <a:off x="4154488" y="-180975"/>
            <a:ext cx="677545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对研究生“三高” 要求</a:t>
            </a:r>
          </a:p>
        </p:txBody>
      </p:sp>
      <p:sp>
        <p:nvSpPr>
          <p:cNvPr id="18439" name="文本框 26">
            <a:extLst>
              <a:ext uri="{FF2B5EF4-FFF2-40B4-BE49-F238E27FC236}">
                <a16:creationId xmlns:a16="http://schemas.microsoft.com/office/drawing/2014/main" id="{2A7BCD9C-6E7A-4A93-B528-5478C72DCC72}"/>
              </a:ext>
            </a:extLst>
          </p:cNvPr>
          <p:cNvSpPr txBox="1">
            <a:spLocks noChangeArrowheads="1"/>
          </p:cNvSpPr>
          <p:nvPr/>
        </p:nvSpPr>
        <p:spPr bwMode="auto">
          <a:xfrm>
            <a:off x="9359900" y="6521450"/>
            <a:ext cx="2417763" cy="230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900" b="1">
                <a:solidFill>
                  <a:schemeClr val="bg1"/>
                </a:solidFill>
              </a:rPr>
              <a:t>图：  挑战杯国赛一等奖</a:t>
            </a:r>
          </a:p>
        </p:txBody>
      </p:sp>
      <p:sp>
        <p:nvSpPr>
          <p:cNvPr id="18440" name="文本框 27">
            <a:extLst>
              <a:ext uri="{FF2B5EF4-FFF2-40B4-BE49-F238E27FC236}">
                <a16:creationId xmlns:a16="http://schemas.microsoft.com/office/drawing/2014/main" id="{182129FE-E513-4F2F-963B-A15921D812B6}"/>
              </a:ext>
            </a:extLst>
          </p:cNvPr>
          <p:cNvSpPr txBox="1">
            <a:spLocks noChangeArrowheads="1"/>
          </p:cNvSpPr>
          <p:nvPr/>
        </p:nvSpPr>
        <p:spPr bwMode="auto">
          <a:xfrm>
            <a:off x="6457950" y="6542088"/>
            <a:ext cx="1985963"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900" b="1">
                <a:solidFill>
                  <a:schemeClr val="bg1"/>
                </a:solidFill>
                <a:latin typeface="微软雅黑" panose="020B0503020204020204" pitchFamily="34" charset="-122"/>
                <a:ea typeface="微软雅黑" panose="020B0503020204020204" pitchFamily="34" charset="-122"/>
              </a:rPr>
              <a:t>图：国赛特等奖（全国共三项）</a:t>
            </a:r>
          </a:p>
        </p:txBody>
      </p:sp>
      <p:sp>
        <p:nvSpPr>
          <p:cNvPr id="18441" name="文本框 25">
            <a:extLst>
              <a:ext uri="{FF2B5EF4-FFF2-40B4-BE49-F238E27FC236}">
                <a16:creationId xmlns:a16="http://schemas.microsoft.com/office/drawing/2014/main" id="{DFF27AFB-B084-40BB-AB0E-52096C24D6C7}"/>
              </a:ext>
            </a:extLst>
          </p:cNvPr>
          <p:cNvSpPr txBox="1">
            <a:spLocks noChangeArrowheads="1"/>
          </p:cNvSpPr>
          <p:nvPr/>
        </p:nvSpPr>
        <p:spPr bwMode="auto">
          <a:xfrm>
            <a:off x="514350" y="6542088"/>
            <a:ext cx="2222500"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图：获第广东青年五四奖章集体提名奖</a:t>
            </a:r>
          </a:p>
        </p:txBody>
      </p:sp>
      <p:sp>
        <p:nvSpPr>
          <p:cNvPr id="18442" name="文本框 25">
            <a:extLst>
              <a:ext uri="{FF2B5EF4-FFF2-40B4-BE49-F238E27FC236}">
                <a16:creationId xmlns:a16="http://schemas.microsoft.com/office/drawing/2014/main" id="{01EFF963-90D8-49C0-B8A8-9A40652F6917}"/>
              </a:ext>
            </a:extLst>
          </p:cNvPr>
          <p:cNvSpPr txBox="1">
            <a:spLocks noChangeArrowheads="1"/>
          </p:cNvSpPr>
          <p:nvPr/>
        </p:nvSpPr>
        <p:spPr bwMode="auto">
          <a:xfrm>
            <a:off x="3354388" y="6518275"/>
            <a:ext cx="2646362"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图：获推荐参加第十届全国大学生创新创业年会</a:t>
            </a:r>
          </a:p>
        </p:txBody>
      </p:sp>
      <p:grpSp>
        <p:nvGrpSpPr>
          <p:cNvPr id="18443" name="组合 3">
            <a:extLst>
              <a:ext uri="{FF2B5EF4-FFF2-40B4-BE49-F238E27FC236}">
                <a16:creationId xmlns:a16="http://schemas.microsoft.com/office/drawing/2014/main" id="{77CE7AF4-7328-4C29-B203-DC87CEC275DA}"/>
              </a:ext>
            </a:extLst>
          </p:cNvPr>
          <p:cNvGrpSpPr>
            <a:grpSpLocks/>
          </p:cNvGrpSpPr>
          <p:nvPr/>
        </p:nvGrpSpPr>
        <p:grpSpPr bwMode="auto">
          <a:xfrm>
            <a:off x="3254375" y="4440238"/>
            <a:ext cx="2870200" cy="2038350"/>
            <a:chOff x="8747217" y="4417434"/>
            <a:chExt cx="2869698" cy="2038593"/>
          </a:xfrm>
        </p:grpSpPr>
        <p:pic>
          <p:nvPicPr>
            <p:cNvPr id="18451" name="图片 26">
              <a:extLst>
                <a:ext uri="{FF2B5EF4-FFF2-40B4-BE49-F238E27FC236}">
                  <a16:creationId xmlns:a16="http://schemas.microsoft.com/office/drawing/2014/main" id="{BCD7243A-1535-466B-AAD1-E7B5F8EBD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17" y="4417434"/>
              <a:ext cx="2869698" cy="202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文本框 15">
              <a:extLst>
                <a:ext uri="{FF2B5EF4-FFF2-40B4-BE49-F238E27FC236}">
                  <a16:creationId xmlns:a16="http://schemas.microsoft.com/office/drawing/2014/main" id="{AD942CB5-E930-434F-8FC2-86DBF8FD3B97}"/>
                </a:ext>
              </a:extLst>
            </p:cNvPr>
            <p:cNvSpPr txBox="1">
              <a:spLocks noChangeArrowheads="1"/>
            </p:cNvSpPr>
            <p:nvPr/>
          </p:nvSpPr>
          <p:spPr bwMode="auto">
            <a:xfrm>
              <a:off x="8747217" y="4432461"/>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grpSp>
        <p:nvGrpSpPr>
          <p:cNvPr id="18444" name="组合 5">
            <a:extLst>
              <a:ext uri="{FF2B5EF4-FFF2-40B4-BE49-F238E27FC236}">
                <a16:creationId xmlns:a16="http://schemas.microsoft.com/office/drawing/2014/main" id="{5E3C144E-F636-42AD-9B20-02CE358297C9}"/>
              </a:ext>
            </a:extLst>
          </p:cNvPr>
          <p:cNvGrpSpPr>
            <a:grpSpLocks/>
          </p:cNvGrpSpPr>
          <p:nvPr/>
        </p:nvGrpSpPr>
        <p:grpSpPr bwMode="auto">
          <a:xfrm>
            <a:off x="250825" y="4454525"/>
            <a:ext cx="2870200" cy="2024063"/>
            <a:chOff x="0" y="3794122"/>
            <a:chExt cx="2869698" cy="2023566"/>
          </a:xfrm>
        </p:grpSpPr>
        <p:pic>
          <p:nvPicPr>
            <p:cNvPr id="18449" name="图片 14">
              <a:extLst>
                <a:ext uri="{FF2B5EF4-FFF2-40B4-BE49-F238E27FC236}">
                  <a16:creationId xmlns:a16="http://schemas.microsoft.com/office/drawing/2014/main" id="{A5B4FDA9-D1C7-4BD8-BFAA-E2F8CF1ACC2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3794122"/>
              <a:ext cx="2869698" cy="202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文本框 13">
              <a:extLst>
                <a:ext uri="{FF2B5EF4-FFF2-40B4-BE49-F238E27FC236}">
                  <a16:creationId xmlns:a16="http://schemas.microsoft.com/office/drawing/2014/main" id="{C1BFD324-B3B8-439C-8785-90CD4134FD63}"/>
                </a:ext>
              </a:extLst>
            </p:cNvPr>
            <p:cNvSpPr txBox="1">
              <a:spLocks noChangeArrowheads="1"/>
            </p:cNvSpPr>
            <p:nvPr/>
          </p:nvSpPr>
          <p:spPr bwMode="auto">
            <a:xfrm>
              <a:off x="0" y="3794122"/>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pic>
        <p:nvPicPr>
          <p:cNvPr id="89" name="图片 88" descr="F:\QG设计组-实习生\A111\2015QG创客空间设计\奖状\2011十二届“挑战杯”全国大学生课外学术科技作品竞赛，一等奖.jpg">
            <a:extLst>
              <a:ext uri="{FF2B5EF4-FFF2-40B4-BE49-F238E27FC236}">
                <a16:creationId xmlns:a16="http://schemas.microsoft.com/office/drawing/2014/main" id="{FD1C3B0E-43DA-4C6A-B550-F8118CD37F80}"/>
              </a:ext>
            </a:extLst>
          </p:cNvPr>
          <p:cNvPicPr/>
          <p:nvPr/>
        </p:nvPicPr>
        <p:blipFill>
          <a:blip r:embed="rId8"/>
          <a:srcRect/>
          <a:stretch>
            <a:fillRect/>
          </a:stretch>
        </p:blipFill>
        <p:spPr bwMode="auto">
          <a:xfrm>
            <a:off x="9134475" y="4421188"/>
            <a:ext cx="2870200" cy="2024062"/>
          </a:xfrm>
          <a:prstGeom prst="rect">
            <a:avLst/>
          </a:prstGeom>
          <a:ln>
            <a:noFill/>
          </a:ln>
          <a:effectLst>
            <a:outerShdw blurRad="292100" dist="139700" dir="2700000" algn="tl" rotWithShape="0">
              <a:srgbClr val="333333">
                <a:alpha val="65000"/>
              </a:srgbClr>
            </a:outerShdw>
          </a:effectLst>
        </p:spPr>
      </p:pic>
      <p:sp>
        <p:nvSpPr>
          <p:cNvPr id="18446" name="文本框 13">
            <a:extLst>
              <a:ext uri="{FF2B5EF4-FFF2-40B4-BE49-F238E27FC236}">
                <a16:creationId xmlns:a16="http://schemas.microsoft.com/office/drawing/2014/main" id="{A49AA9B8-E5EE-4B14-BF5A-25A9AC4B546D}"/>
              </a:ext>
            </a:extLst>
          </p:cNvPr>
          <p:cNvSpPr txBox="1">
            <a:spLocks noChangeArrowheads="1"/>
          </p:cNvSpPr>
          <p:nvPr/>
        </p:nvSpPr>
        <p:spPr bwMode="auto">
          <a:xfrm>
            <a:off x="6196013" y="4443413"/>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8447" name="文本框 13">
            <a:extLst>
              <a:ext uri="{FF2B5EF4-FFF2-40B4-BE49-F238E27FC236}">
                <a16:creationId xmlns:a16="http://schemas.microsoft.com/office/drawing/2014/main" id="{0C8B0ADC-FD05-44BB-92E5-A4EC7298A5BB}"/>
              </a:ext>
            </a:extLst>
          </p:cNvPr>
          <p:cNvSpPr txBox="1">
            <a:spLocks noChangeArrowheads="1"/>
          </p:cNvSpPr>
          <p:nvPr/>
        </p:nvSpPr>
        <p:spPr bwMode="auto">
          <a:xfrm>
            <a:off x="9124950" y="4446588"/>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8448" name="图片 13" descr="F:\QG设计组-实习生\A111\2015QG创客空间设计\奖状\2015挑战杯智慧城市专项赛总决赛特等奖.jpg">
            <a:extLst>
              <a:ext uri="{FF2B5EF4-FFF2-40B4-BE49-F238E27FC236}">
                <a16:creationId xmlns:a16="http://schemas.microsoft.com/office/drawing/2014/main" id="{6544404B-52E2-43FA-95A2-38A03422A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1413" y="4465638"/>
            <a:ext cx="28003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8975" y="1505993"/>
            <a:ext cx="6782077" cy="3970318"/>
          </a:xfrm>
          <a:prstGeom prst="rect">
            <a:avLst/>
          </a:prstGeom>
          <a:noFill/>
        </p:spPr>
        <p:txBody>
          <a:bodyPr wrap="square" rtlCol="0">
            <a:spAutoFit/>
          </a:bodyPr>
          <a:lstStyle/>
          <a:p>
            <a:pPr algn="just">
              <a:lnSpc>
                <a:spcPct val="150000"/>
              </a:lnSpc>
            </a:pPr>
            <a:r>
              <a:rPr lang="zh-CN" altLang="en-US" sz="2400" b="1" dirty="0">
                <a:solidFill>
                  <a:srgbClr val="00B0F0"/>
                </a:solidFill>
                <a:latin typeface="微软雅黑" panose="020B0503020204020204" pitchFamily="34" charset="-122"/>
                <a:ea typeface="微软雅黑" panose="020B0503020204020204" pitchFamily="34" charset="-122"/>
              </a:rPr>
              <a:t>      团队面向</a:t>
            </a:r>
            <a:r>
              <a:rPr lang="zh-CN" altLang="en-US" sz="2400" b="1" dirty="0">
                <a:solidFill>
                  <a:srgbClr val="FF0000"/>
                </a:solidFill>
                <a:latin typeface="微软雅黑" panose="020B0503020204020204" pitchFamily="34" charset="-122"/>
                <a:ea typeface="微软雅黑" panose="020B0503020204020204" pitchFamily="34" charset="-122"/>
              </a:rPr>
              <a:t>软件和信息技术服务业</a:t>
            </a:r>
            <a:r>
              <a:rPr lang="zh-CN" altLang="en-US" sz="2400" b="1" dirty="0">
                <a:solidFill>
                  <a:srgbClr val="00B0F0"/>
                </a:solidFill>
                <a:latin typeface="微软雅黑" panose="020B0503020204020204" pitchFamily="34" charset="-122"/>
                <a:ea typeface="微软雅黑" panose="020B0503020204020204" pitchFamily="34" charset="-122"/>
              </a:rPr>
              <a:t>，聚焦</a:t>
            </a:r>
            <a:r>
              <a:rPr lang="zh-CN" altLang="en-US" sz="2400" b="1" dirty="0">
                <a:solidFill>
                  <a:srgbClr val="FF0000"/>
                </a:solidFill>
                <a:latin typeface="微软雅黑" panose="020B0503020204020204" pitchFamily="34" charset="-122"/>
                <a:ea typeface="微软雅黑" panose="020B0503020204020204" pitchFamily="34" charset="-122"/>
              </a:rPr>
              <a:t>创新驱动发展</a:t>
            </a:r>
            <a:r>
              <a:rPr lang="zh-CN" altLang="en-US" sz="2400" b="1" dirty="0">
                <a:solidFill>
                  <a:srgbClr val="00B0F0"/>
                </a:solidFill>
                <a:latin typeface="微软雅黑" panose="020B0503020204020204" pitchFamily="34" charset="-122"/>
                <a:ea typeface="微软雅黑" panose="020B0503020204020204" pitchFamily="34" charset="-122"/>
              </a:rPr>
              <a:t>的国家战略，紧密结合</a:t>
            </a:r>
            <a:r>
              <a:rPr lang="zh-CN" altLang="en-US" sz="2400" b="1" dirty="0">
                <a:solidFill>
                  <a:srgbClr val="FF0000"/>
                </a:solidFill>
                <a:latin typeface="微软雅黑" panose="020B0503020204020204" pitchFamily="34" charset="-122"/>
                <a:ea typeface="微软雅黑" panose="020B0503020204020204" pitchFamily="34" charset="-122"/>
              </a:rPr>
              <a:t>国家及广东省经济和社会发展规划</a:t>
            </a:r>
            <a:r>
              <a:rPr lang="zh-CN" altLang="en-US" sz="2400" b="1" dirty="0">
                <a:solidFill>
                  <a:srgbClr val="00B0F0"/>
                </a:solidFill>
                <a:latin typeface="微软雅黑" panose="020B0503020204020204" pitchFamily="34" charset="-122"/>
                <a:ea typeface="微软雅黑" panose="020B0503020204020204" pitchFamily="34" charset="-122"/>
              </a:rPr>
              <a:t>，结合互联网、大数据、人工智能，在</a:t>
            </a:r>
            <a:r>
              <a:rPr lang="zh-CN" altLang="en-US" sz="2400" b="1" dirty="0">
                <a:solidFill>
                  <a:srgbClr val="FF0000"/>
                </a:solidFill>
                <a:latin typeface="微软雅黑" panose="020B0503020204020204" pitchFamily="34" charset="-122"/>
                <a:ea typeface="微软雅黑" panose="020B0503020204020204" pitchFamily="34" charset="-122"/>
              </a:rPr>
              <a:t>智能交通、智能家居、教育信息化</a:t>
            </a:r>
            <a:r>
              <a:rPr lang="zh-CN" altLang="en-US" sz="2400" b="1" dirty="0">
                <a:solidFill>
                  <a:srgbClr val="00B0F0"/>
                </a:solidFill>
                <a:latin typeface="微软雅黑" panose="020B0503020204020204" pitchFamily="34" charset="-122"/>
                <a:ea typeface="微软雅黑" panose="020B0503020204020204" pitchFamily="34" charset="-122"/>
              </a:rPr>
              <a:t>等多个领域展开项目研究和应用。</a:t>
            </a:r>
            <a:endParaRPr lang="en-US" altLang="zh-CN" sz="2400" b="1" dirty="0">
              <a:solidFill>
                <a:srgbClr val="00B0F0"/>
              </a:solidFill>
              <a:latin typeface="微软雅黑" panose="020B0503020204020204" pitchFamily="34" charset="-122"/>
              <a:ea typeface="微软雅黑" panose="020B0503020204020204" pitchFamily="34" charset="-122"/>
            </a:endParaRPr>
          </a:p>
          <a:p>
            <a:pPr algn="just">
              <a:lnSpc>
                <a:spcPct val="150000"/>
              </a:lnSpc>
            </a:pPr>
            <a:r>
              <a:rPr lang="en-US" altLang="zh-CN" sz="2400" b="1" dirty="0">
                <a:solidFill>
                  <a:srgbClr val="00B0F0"/>
                </a:solidFill>
                <a:latin typeface="微软雅黑" panose="020B0503020204020204" pitchFamily="34" charset="-122"/>
                <a:ea typeface="微软雅黑" panose="020B0503020204020204" pitchFamily="34" charset="-122"/>
              </a:rPr>
              <a:t>      </a:t>
            </a:r>
            <a:r>
              <a:rPr lang="zh-CN" altLang="zh-CN" sz="2400" b="1" dirty="0">
                <a:solidFill>
                  <a:schemeClr val="accent1"/>
                </a:solidFill>
                <a:latin typeface="微软雅黑" panose="020B0503020204020204" pitchFamily="34" charset="-122"/>
                <a:ea typeface="微软雅黑" panose="020B0503020204020204" pitchFamily="34" charset="-122"/>
              </a:rPr>
              <a:t>近年来承担企业委托项目</a:t>
            </a:r>
            <a:r>
              <a:rPr lang="en-US" altLang="zh-CN" sz="2400" b="1" dirty="0">
                <a:solidFill>
                  <a:schemeClr val="accent1"/>
                </a:solidFill>
                <a:latin typeface="微软雅黑" panose="020B0503020204020204" pitchFamily="34" charset="-122"/>
                <a:ea typeface="微软雅黑" panose="020B0503020204020204" pitchFamily="34" charset="-122"/>
              </a:rPr>
              <a:t>17</a:t>
            </a:r>
            <a:r>
              <a:rPr lang="zh-CN" altLang="zh-CN" sz="2400" b="1" dirty="0">
                <a:solidFill>
                  <a:schemeClr val="accent1"/>
                </a:solidFill>
                <a:latin typeface="微软雅黑" panose="020B0503020204020204" pitchFamily="34" charset="-122"/>
                <a:ea typeface="微软雅黑" panose="020B0503020204020204" pitchFamily="34" charset="-122"/>
              </a:rPr>
              <a:t>项，</a:t>
            </a:r>
            <a:r>
              <a:rPr lang="zh-CN" altLang="zh-CN" sz="2400" b="1" dirty="0">
                <a:solidFill>
                  <a:srgbClr val="FF0000"/>
                </a:solidFill>
                <a:latin typeface="微软雅黑" panose="020B0503020204020204" pitchFamily="34" charset="-122"/>
                <a:ea typeface="微软雅黑" panose="020B0503020204020204" pitchFamily="34" charset="-122"/>
              </a:rPr>
              <a:t>大学生创新创业训练项目国家级</a:t>
            </a:r>
            <a:r>
              <a:rPr lang="en-US" altLang="zh-CN" sz="2400" b="1" dirty="0">
                <a:solidFill>
                  <a:srgbClr val="FF0000"/>
                </a:solidFill>
                <a:latin typeface="微软雅黑" panose="020B0503020204020204" pitchFamily="34" charset="-122"/>
                <a:ea typeface="微软雅黑" panose="020B0503020204020204" pitchFamily="34" charset="-122"/>
              </a:rPr>
              <a:t>6</a:t>
            </a:r>
            <a:r>
              <a:rPr lang="zh-CN" altLang="zh-CN" sz="2400" b="1" dirty="0">
                <a:solidFill>
                  <a:srgbClr val="FF0000"/>
                </a:solidFill>
                <a:latin typeface="微软雅黑" panose="020B0503020204020204" pitchFamily="34" charset="-122"/>
                <a:ea typeface="微软雅黑" panose="020B0503020204020204" pitchFamily="34" charset="-122"/>
              </a:rPr>
              <a:t>项</a:t>
            </a:r>
            <a:r>
              <a:rPr lang="zh-CN" altLang="zh-CN" sz="2400" b="1" dirty="0">
                <a:solidFill>
                  <a:schemeClr val="accent1"/>
                </a:solidFill>
                <a:latin typeface="微软雅黑" panose="020B0503020204020204" pitchFamily="34" charset="-122"/>
                <a:ea typeface="微软雅黑" panose="020B0503020204020204" pitchFamily="34" charset="-122"/>
              </a:rPr>
              <a:t>、省级</a:t>
            </a:r>
            <a:r>
              <a:rPr lang="en-US" altLang="zh-CN" sz="2400" b="1" dirty="0">
                <a:solidFill>
                  <a:schemeClr val="accent1"/>
                </a:solidFill>
                <a:latin typeface="微软雅黑" panose="020B0503020204020204" pitchFamily="34" charset="-122"/>
                <a:ea typeface="微软雅黑" panose="020B0503020204020204" pitchFamily="34" charset="-122"/>
              </a:rPr>
              <a:t>8</a:t>
            </a:r>
            <a:r>
              <a:rPr lang="zh-CN" altLang="zh-CN" sz="2400" b="1" dirty="0">
                <a:solidFill>
                  <a:schemeClr val="accent1"/>
                </a:solidFill>
                <a:latin typeface="微软雅黑" panose="020B0503020204020204" pitchFamily="34" charset="-122"/>
                <a:ea typeface="微软雅黑" panose="020B0503020204020204" pitchFamily="34" charset="-122"/>
              </a:rPr>
              <a:t>项、校级</a:t>
            </a:r>
            <a:r>
              <a:rPr lang="en-US" altLang="zh-CN" sz="2400" b="1" dirty="0">
                <a:solidFill>
                  <a:schemeClr val="accent1"/>
                </a:solidFill>
                <a:latin typeface="微软雅黑" panose="020B0503020204020204" pitchFamily="34" charset="-122"/>
                <a:ea typeface="微软雅黑" panose="020B0503020204020204" pitchFamily="34" charset="-122"/>
              </a:rPr>
              <a:t>18</a:t>
            </a:r>
            <a:r>
              <a:rPr lang="zh-CN" altLang="zh-CN" sz="2400" b="1" dirty="0">
                <a:solidFill>
                  <a:schemeClr val="accent1"/>
                </a:solidFill>
                <a:latin typeface="微软雅黑" panose="020B0503020204020204" pitchFamily="34" charset="-122"/>
                <a:ea typeface="微软雅黑" panose="020B0503020204020204" pitchFamily="34" charset="-122"/>
              </a:rPr>
              <a:t>项。</a:t>
            </a:r>
          </a:p>
        </p:txBody>
      </p:sp>
      <p:grpSp>
        <p:nvGrpSpPr>
          <p:cNvPr id="4" name="组合 3"/>
          <p:cNvGrpSpPr/>
          <p:nvPr/>
        </p:nvGrpSpPr>
        <p:grpSpPr>
          <a:xfrm>
            <a:off x="7159083" y="1435538"/>
            <a:ext cx="5032917" cy="3928200"/>
            <a:chOff x="5843236" y="1346327"/>
            <a:chExt cx="5726514" cy="3963371"/>
          </a:xfrm>
        </p:grpSpPr>
        <p:grpSp>
          <p:nvGrpSpPr>
            <p:cNvPr id="6" name="组合 5"/>
            <p:cNvGrpSpPr/>
            <p:nvPr/>
          </p:nvGrpSpPr>
          <p:grpSpPr>
            <a:xfrm>
              <a:off x="5843236" y="3117522"/>
              <a:ext cx="2185639" cy="591014"/>
              <a:chOff x="4772722" y="2821930"/>
              <a:chExt cx="2185639" cy="591014"/>
            </a:xfrm>
            <a:solidFill>
              <a:schemeClr val="accent1">
                <a:lumMod val="75000"/>
              </a:schemeClr>
            </a:solidFill>
          </p:grpSpPr>
          <p:sp>
            <p:nvSpPr>
              <p:cNvPr id="5" name="圆角矩形 4"/>
              <p:cNvSpPr/>
              <p:nvPr/>
            </p:nvSpPr>
            <p:spPr>
              <a:xfrm>
                <a:off x="4850780" y="2821930"/>
                <a:ext cx="2029522" cy="59101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772722" y="293277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主要研究方向</a:t>
                </a:r>
              </a:p>
            </p:txBody>
          </p:sp>
        </p:grpSp>
        <p:grpSp>
          <p:nvGrpSpPr>
            <p:cNvPr id="14" name="组合 13"/>
            <p:cNvGrpSpPr/>
            <p:nvPr/>
          </p:nvGrpSpPr>
          <p:grpSpPr>
            <a:xfrm>
              <a:off x="8398949" y="1346327"/>
              <a:ext cx="2185639" cy="591014"/>
              <a:chOff x="4772722" y="2821930"/>
              <a:chExt cx="2185639" cy="591014"/>
            </a:xfrm>
            <a:solidFill>
              <a:schemeClr val="accent1">
                <a:lumMod val="75000"/>
              </a:schemeClr>
            </a:solidFill>
          </p:grpSpPr>
          <p:sp>
            <p:nvSpPr>
              <p:cNvPr id="15" name="圆角矩形 14"/>
              <p:cNvSpPr/>
              <p:nvPr/>
            </p:nvSpPr>
            <p:spPr>
              <a:xfrm>
                <a:off x="4850780" y="2821930"/>
                <a:ext cx="2029522" cy="5910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772722" y="293277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人工智能与应用</a:t>
                </a:r>
              </a:p>
            </p:txBody>
          </p:sp>
        </p:grpSp>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grpSp>
          <p:nvGrpSpPr>
            <p:cNvPr id="20" name="组合 19"/>
            <p:cNvGrpSpPr/>
            <p:nvPr/>
          </p:nvGrpSpPr>
          <p:grpSpPr>
            <a:xfrm>
              <a:off x="8360911" y="2468151"/>
              <a:ext cx="2951122" cy="591014"/>
              <a:chOff x="4772721" y="2821930"/>
              <a:chExt cx="2344003" cy="591014"/>
            </a:xfrm>
            <a:solidFill>
              <a:schemeClr val="accent1">
                <a:lumMod val="75000"/>
              </a:schemeClr>
            </a:solidFill>
          </p:grpSpPr>
          <p:sp>
            <p:nvSpPr>
              <p:cNvPr id="21" name="圆角矩形 20"/>
              <p:cNvSpPr/>
              <p:nvPr/>
            </p:nvSpPr>
            <p:spPr>
              <a:xfrm>
                <a:off x="4850779" y="2821930"/>
                <a:ext cx="2265944" cy="5910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772721" y="2932771"/>
                <a:ext cx="2344003" cy="372639"/>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大数据关键技术及应用</a:t>
                </a:r>
              </a:p>
            </p:txBody>
          </p:sp>
        </p:grpSp>
        <p:grpSp>
          <p:nvGrpSpPr>
            <p:cNvPr id="24" name="组合 23"/>
            <p:cNvGrpSpPr/>
            <p:nvPr/>
          </p:nvGrpSpPr>
          <p:grpSpPr>
            <a:xfrm>
              <a:off x="8360912" y="3596185"/>
              <a:ext cx="3208838" cy="591014"/>
              <a:chOff x="4772722" y="2821930"/>
              <a:chExt cx="2291632" cy="591014"/>
            </a:xfrm>
            <a:solidFill>
              <a:schemeClr val="accent1">
                <a:lumMod val="75000"/>
              </a:schemeClr>
            </a:solidFill>
          </p:grpSpPr>
          <p:sp>
            <p:nvSpPr>
              <p:cNvPr id="25" name="圆角矩形 24"/>
              <p:cNvSpPr/>
              <p:nvPr/>
            </p:nvSpPr>
            <p:spPr>
              <a:xfrm>
                <a:off x="4850780" y="2821930"/>
                <a:ext cx="2134745" cy="5910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72722" y="2932771"/>
                <a:ext cx="2291632"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大型软件构建技术及应用</a:t>
                </a:r>
              </a:p>
            </p:txBody>
          </p:sp>
        </p:grpSp>
        <p:grpSp>
          <p:nvGrpSpPr>
            <p:cNvPr id="27" name="组合 26"/>
            <p:cNvGrpSpPr/>
            <p:nvPr/>
          </p:nvGrpSpPr>
          <p:grpSpPr>
            <a:xfrm>
              <a:off x="8398949" y="4718684"/>
              <a:ext cx="3060422" cy="591014"/>
              <a:chOff x="4772722" y="2821930"/>
              <a:chExt cx="2185639" cy="591014"/>
            </a:xfrm>
            <a:solidFill>
              <a:schemeClr val="accent1">
                <a:lumMod val="75000"/>
              </a:schemeClr>
            </a:solidFill>
          </p:grpSpPr>
          <p:sp>
            <p:nvSpPr>
              <p:cNvPr id="28" name="圆角矩形 27"/>
              <p:cNvSpPr/>
              <p:nvPr/>
            </p:nvSpPr>
            <p:spPr>
              <a:xfrm>
                <a:off x="4850780" y="2821930"/>
                <a:ext cx="2029522" cy="59101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772722" y="293277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教育信息化技术及应用</a:t>
                </a:r>
              </a:p>
            </p:txBody>
          </p:sp>
        </p:grpSp>
        <p:sp>
          <p:nvSpPr>
            <p:cNvPr id="7" name="左大括号 6"/>
            <p:cNvSpPr/>
            <p:nvPr/>
          </p:nvSpPr>
          <p:spPr>
            <a:xfrm>
              <a:off x="8028875" y="1641834"/>
              <a:ext cx="370074" cy="3557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2" name="标题 1">
            <a:extLst>
              <a:ext uri="{FF2B5EF4-FFF2-40B4-BE49-F238E27FC236}">
                <a16:creationId xmlns:a16="http://schemas.microsoft.com/office/drawing/2014/main" id="{34AE3328-5A89-4D33-B015-23B5118420E4}"/>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团队研究方向</a:t>
            </a:r>
          </a:p>
        </p:txBody>
      </p:sp>
    </p:spTree>
    <p:extLst>
      <p:ext uri="{BB962C8B-B14F-4D97-AF65-F5344CB8AC3E}">
        <p14:creationId xmlns:p14="http://schemas.microsoft.com/office/powerpoint/2010/main" val="330930393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1338146" y="1025602"/>
            <a:ext cx="9567747" cy="1938992"/>
          </a:xfrm>
          <a:prstGeom prst="rect">
            <a:avLst/>
          </a:prstGeom>
          <a:noFill/>
        </p:spPr>
        <p:txBody>
          <a:bodyPr wrap="square" rtlCol="0">
            <a:spAutoFit/>
          </a:bodyPr>
          <a:lstStyle/>
          <a:p>
            <a:pPr algn="just">
              <a:lnSpc>
                <a:spcPct val="150000"/>
              </a:lnSpc>
            </a:pPr>
            <a:r>
              <a:rPr lang="zh-CN" altLang="en-US" sz="2000" dirty="0">
                <a:solidFill>
                  <a:schemeClr val="accent5"/>
                </a:solidFill>
              </a:rPr>
              <a:t>        </a:t>
            </a:r>
            <a:r>
              <a:rPr lang="zh-CN" altLang="en-US" sz="2000" b="1" dirty="0">
                <a:solidFill>
                  <a:schemeClr val="accent5"/>
                </a:solidFill>
                <a:latin typeface="微软雅黑" panose="020B0503020204020204" pitchFamily="34" charset="-122"/>
                <a:ea typeface="微软雅黑" panose="020B0503020204020204" pitchFamily="34" charset="-122"/>
              </a:rPr>
              <a:t>团队重点开展</a:t>
            </a:r>
            <a:r>
              <a:rPr lang="zh-CN" altLang="en-US" sz="2000" b="1" dirty="0">
                <a:solidFill>
                  <a:srgbClr val="FF0000"/>
                </a:solidFill>
                <a:latin typeface="微软雅黑" panose="020B0503020204020204" pitchFamily="34" charset="-122"/>
                <a:ea typeface="微软雅黑" panose="020B0503020204020204" pitchFamily="34" charset="-122"/>
              </a:rPr>
              <a:t>因果推断与因果学习、多智能体系统一致性、分布式协同任务等</a:t>
            </a:r>
            <a:r>
              <a:rPr lang="zh-CN" altLang="en-US" sz="2000" b="1" dirty="0">
                <a:solidFill>
                  <a:schemeClr val="accent5"/>
                </a:solidFill>
                <a:latin typeface="微软雅黑" panose="020B0503020204020204" pitchFamily="34" charset="-122"/>
                <a:ea typeface="微软雅黑" panose="020B0503020204020204" pitchFamily="34" charset="-122"/>
              </a:rPr>
              <a:t>领域的理论研究，成果在</a:t>
            </a:r>
            <a:r>
              <a:rPr lang="zh-CN" altLang="en-US" sz="2000" b="1" dirty="0">
                <a:solidFill>
                  <a:srgbClr val="FF0000"/>
                </a:solidFill>
                <a:latin typeface="微软雅黑" panose="020B0503020204020204" pitchFamily="34" charset="-122"/>
                <a:ea typeface="微软雅黑" panose="020B0503020204020204" pitchFamily="34" charset="-122"/>
              </a:rPr>
              <a:t>城市管理、智慧医疗、智慧城市等领域进行了应用</a:t>
            </a:r>
            <a:r>
              <a:rPr lang="zh-CN" altLang="en-US" sz="2000" b="1" dirty="0">
                <a:solidFill>
                  <a:schemeClr val="accent5"/>
                </a:solidFill>
                <a:latin typeface="微软雅黑" panose="020B0503020204020204" pitchFamily="34" charset="-122"/>
                <a:ea typeface="微软雅黑" panose="020B0503020204020204" pitchFamily="34" charset="-122"/>
              </a:rPr>
              <a:t>，推动人工智能与实体经济融合。</a:t>
            </a:r>
            <a:endParaRPr lang="en-US" altLang="zh-CN" sz="2000" b="1" dirty="0">
              <a:solidFill>
                <a:schemeClr val="accent5"/>
              </a:solidFill>
              <a:latin typeface="微软雅黑" panose="020B0503020204020204" pitchFamily="34" charset="-122"/>
              <a:ea typeface="微软雅黑" panose="020B0503020204020204" pitchFamily="34" charset="-122"/>
            </a:endParaRPr>
          </a:p>
          <a:p>
            <a:pPr algn="just">
              <a:lnSpc>
                <a:spcPct val="150000"/>
              </a:lnSpc>
            </a:pPr>
            <a:r>
              <a:rPr lang="en-US" altLang="zh-CN" sz="2000" b="1" dirty="0">
                <a:solidFill>
                  <a:schemeClr val="accent5"/>
                </a:solidFill>
                <a:latin typeface="微软雅黑" panose="020B0503020204020204" pitchFamily="34" charset="-122"/>
                <a:ea typeface="微软雅黑" panose="020B0503020204020204" pitchFamily="34" charset="-122"/>
              </a:rPr>
              <a:t>     </a:t>
            </a:r>
            <a:r>
              <a:rPr lang="zh-CN" altLang="en-US" sz="2000" b="1" dirty="0">
                <a:solidFill>
                  <a:schemeClr val="accent5"/>
                </a:solidFill>
                <a:latin typeface="微软雅黑" panose="020B0503020204020204" pitchFamily="34" charset="-122"/>
                <a:ea typeface="微软雅黑" panose="020B0503020204020204" pitchFamily="34" charset="-122"/>
              </a:rPr>
              <a:t>承担项目</a:t>
            </a:r>
            <a:r>
              <a:rPr lang="en-US" altLang="zh-CN" sz="2000" b="1" dirty="0">
                <a:solidFill>
                  <a:schemeClr val="accent5"/>
                </a:solidFill>
                <a:latin typeface="微软雅黑" panose="020B0503020204020204" pitchFamily="34" charset="-122"/>
                <a:ea typeface="微软雅黑" panose="020B0503020204020204" pitchFamily="34" charset="-122"/>
              </a:rPr>
              <a:t>11</a:t>
            </a:r>
            <a:r>
              <a:rPr lang="zh-CN" altLang="en-US" sz="2000" b="1" dirty="0">
                <a:solidFill>
                  <a:schemeClr val="accent5"/>
                </a:solidFill>
                <a:latin typeface="微软雅黑" panose="020B0503020204020204" pitchFamily="34" charset="-122"/>
                <a:ea typeface="微软雅黑" panose="020B0503020204020204" pitchFamily="34" charset="-122"/>
              </a:rPr>
              <a:t>项（</a:t>
            </a:r>
            <a:r>
              <a:rPr lang="zh-CN" altLang="en-US" sz="2000" b="1" u="sng" dirty="0">
                <a:solidFill>
                  <a:srgbClr val="FF0000"/>
                </a:solidFill>
                <a:latin typeface="微软雅黑" panose="020B0503020204020204" pitchFamily="34" charset="-122"/>
                <a:ea typeface="微软雅黑" panose="020B0503020204020204" pitchFamily="34" charset="-122"/>
              </a:rPr>
              <a:t>企业项目</a:t>
            </a:r>
            <a:r>
              <a:rPr lang="en-US" altLang="zh-CN" sz="2000" b="1" u="sng" dirty="0">
                <a:solidFill>
                  <a:srgbClr val="FF0000"/>
                </a:solidFill>
                <a:latin typeface="微软雅黑" panose="020B0503020204020204" pitchFamily="34" charset="-122"/>
                <a:ea typeface="微软雅黑" panose="020B0503020204020204" pitchFamily="34" charset="-122"/>
              </a:rPr>
              <a:t>2</a:t>
            </a:r>
            <a:r>
              <a:rPr lang="zh-CN" altLang="en-US" sz="2000" b="1" u="sng" dirty="0">
                <a:solidFill>
                  <a:srgbClr val="FF0000"/>
                </a:solidFill>
                <a:latin typeface="微软雅黑" panose="020B0503020204020204" pitchFamily="34" charset="-122"/>
                <a:ea typeface="微软雅黑" panose="020B0503020204020204" pitchFamily="34" charset="-122"/>
              </a:rPr>
              <a:t>项，大创国家级</a:t>
            </a:r>
            <a:r>
              <a:rPr lang="en-US" altLang="zh-CN" sz="2000" b="1" u="sng" dirty="0">
                <a:solidFill>
                  <a:srgbClr val="FF0000"/>
                </a:solidFill>
                <a:latin typeface="微软雅黑" panose="020B0503020204020204" pitchFamily="34" charset="-122"/>
                <a:ea typeface="微软雅黑" panose="020B0503020204020204" pitchFamily="34" charset="-122"/>
              </a:rPr>
              <a:t>3</a:t>
            </a:r>
            <a:r>
              <a:rPr lang="zh-CN" altLang="en-US" sz="2000" b="1" u="sng" dirty="0">
                <a:solidFill>
                  <a:srgbClr val="FF0000"/>
                </a:solidFill>
                <a:latin typeface="微软雅黑" panose="020B0503020204020204" pitchFamily="34" charset="-122"/>
                <a:ea typeface="微软雅黑" panose="020B0503020204020204" pitchFamily="34" charset="-122"/>
              </a:rPr>
              <a:t>项，省级</a:t>
            </a:r>
            <a:r>
              <a:rPr lang="en-US" altLang="zh-CN" sz="2000" b="1" u="sng" dirty="0">
                <a:solidFill>
                  <a:srgbClr val="FF0000"/>
                </a:solidFill>
                <a:latin typeface="微软雅黑" panose="020B0503020204020204" pitchFamily="34" charset="-122"/>
                <a:ea typeface="微软雅黑" panose="020B0503020204020204" pitchFamily="34" charset="-122"/>
              </a:rPr>
              <a:t>3</a:t>
            </a:r>
            <a:r>
              <a:rPr lang="zh-CN" altLang="en-US" sz="2000" b="1" u="sng" dirty="0">
                <a:solidFill>
                  <a:srgbClr val="FF0000"/>
                </a:solidFill>
                <a:latin typeface="微软雅黑" panose="020B0503020204020204" pitchFamily="34" charset="-122"/>
                <a:ea typeface="微软雅黑" panose="020B0503020204020204" pitchFamily="34" charset="-122"/>
              </a:rPr>
              <a:t>项，校级</a:t>
            </a:r>
            <a:r>
              <a:rPr lang="en-US" altLang="zh-CN" sz="2000" b="1" u="sng" dirty="0">
                <a:solidFill>
                  <a:srgbClr val="FF0000"/>
                </a:solidFill>
                <a:latin typeface="微软雅黑" panose="020B0503020204020204" pitchFamily="34" charset="-122"/>
                <a:ea typeface="微软雅黑" panose="020B0503020204020204" pitchFamily="34" charset="-122"/>
              </a:rPr>
              <a:t>3</a:t>
            </a:r>
            <a:r>
              <a:rPr lang="zh-CN" altLang="en-US" sz="2000" b="1" u="sng" dirty="0">
                <a:solidFill>
                  <a:srgbClr val="FF0000"/>
                </a:solidFill>
                <a:latin typeface="微软雅黑" panose="020B0503020204020204" pitchFamily="34" charset="-122"/>
                <a:ea typeface="微软雅黑" panose="020B0503020204020204" pitchFamily="34" charset="-122"/>
              </a:rPr>
              <a:t>项</a:t>
            </a:r>
            <a:r>
              <a:rPr lang="zh-CN" altLang="en-US" sz="2000" b="1" dirty="0">
                <a:solidFill>
                  <a:schemeClr val="accent5"/>
                </a:solidFill>
                <a:latin typeface="微软雅黑" panose="020B0503020204020204" pitchFamily="34" charset="-122"/>
                <a:ea typeface="微软雅黑" panose="020B0503020204020204" pitchFamily="34" charset="-122"/>
              </a:rPr>
              <a:t>）</a:t>
            </a:r>
          </a:p>
        </p:txBody>
      </p:sp>
      <p:graphicFrame>
        <p:nvGraphicFramePr>
          <p:cNvPr id="30" name="表格 29"/>
          <p:cNvGraphicFramePr>
            <a:graphicFrameLocks noGrp="1"/>
          </p:cNvGraphicFramePr>
          <p:nvPr/>
        </p:nvGraphicFramePr>
        <p:xfrm>
          <a:off x="1857296" y="3110458"/>
          <a:ext cx="8964343" cy="3478992"/>
        </p:xfrm>
        <a:graphic>
          <a:graphicData uri="http://schemas.openxmlformats.org/drawingml/2006/table">
            <a:tbl>
              <a:tblPr firstRow="1" bandRow="1">
                <a:tableStyleId>{5C22544A-7EE6-4342-B048-85BDC9FD1C3A}</a:tableStyleId>
              </a:tblPr>
              <a:tblGrid>
                <a:gridCol w="968920">
                  <a:extLst>
                    <a:ext uri="{9D8B030D-6E8A-4147-A177-3AD203B41FA5}">
                      <a16:colId xmlns:a16="http://schemas.microsoft.com/office/drawing/2014/main" val="176621040"/>
                    </a:ext>
                  </a:extLst>
                </a:gridCol>
                <a:gridCol w="5140712">
                  <a:extLst>
                    <a:ext uri="{9D8B030D-6E8A-4147-A177-3AD203B41FA5}">
                      <a16:colId xmlns:a16="http://schemas.microsoft.com/office/drawing/2014/main" val="3575391845"/>
                    </a:ext>
                  </a:extLst>
                </a:gridCol>
                <a:gridCol w="2854711">
                  <a:extLst>
                    <a:ext uri="{9D8B030D-6E8A-4147-A177-3AD203B41FA5}">
                      <a16:colId xmlns:a16="http://schemas.microsoft.com/office/drawing/2014/main" val="2209512714"/>
                    </a:ext>
                  </a:extLst>
                </a:gridCol>
              </a:tblGrid>
              <a:tr h="299513">
                <a:tc>
                  <a:txBody>
                    <a:bodyPr/>
                    <a:lstStyle/>
                    <a:p>
                      <a:pPr algn="ctr"/>
                      <a:r>
                        <a:rPr lang="zh-CN" altLang="en-US" sz="2000" b="1"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项目名（部分）</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项目类型</a:t>
                      </a:r>
                    </a:p>
                  </a:txBody>
                  <a:tcPr/>
                </a:tc>
                <a:extLst>
                  <a:ext uri="{0D108BD9-81ED-4DB2-BD59-A6C34878D82A}">
                    <a16:rowId xmlns:a16="http://schemas.microsoft.com/office/drawing/2014/main" val="3224502911"/>
                  </a:ext>
                </a:extLst>
              </a:tr>
              <a:tr h="450573">
                <a:tc>
                  <a:txBody>
                    <a:bodyPr/>
                    <a:lstStyle/>
                    <a:p>
                      <a:pPr marL="0" algn="ctr" defTabSz="914400" rtl="0" eaLnBrk="1" latinLnBrk="0" hangingPunct="1">
                        <a:lnSpc>
                          <a:spcPct val="125000"/>
                        </a:lnSpc>
                        <a:spcAft>
                          <a:spcPts val="0"/>
                        </a:spcAft>
                      </a:pPr>
                      <a:r>
                        <a:rPr lang="en-US" altLang="zh-CN" sz="2000" b="1" kern="100" dirty="0">
                          <a:solidFill>
                            <a:schemeClr val="dk1"/>
                          </a:solidFill>
                          <a:effectLst/>
                          <a:latin typeface="微软雅黑" panose="020B0503020204020204" pitchFamily="34" charset="-122"/>
                          <a:ea typeface="微软雅黑" panose="020B0503020204020204" pitchFamily="34" charset="-122"/>
                          <a:cs typeface="+mn-cs"/>
                        </a:rPr>
                        <a:t>1</a:t>
                      </a:r>
                      <a:endParaRPr lang="zh-CN" sz="20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lnSpc>
                          <a:spcPct val="125000"/>
                        </a:lnSpc>
                        <a:spcAft>
                          <a:spcPts val="0"/>
                        </a:spcAft>
                      </a:pPr>
                      <a:r>
                        <a:rPr lang="zh-CN" altLang="en-US" sz="2000" b="1" kern="100" dirty="0">
                          <a:solidFill>
                            <a:schemeClr val="dk1"/>
                          </a:solidFill>
                          <a:effectLst/>
                          <a:latin typeface="微软雅黑" panose="020B0503020204020204" pitchFamily="34" charset="-122"/>
                          <a:ea typeface="微软雅黑" panose="020B0503020204020204" pitchFamily="34" charset="-122"/>
                          <a:cs typeface="+mn-cs"/>
                        </a:rPr>
                        <a:t>智慧小区应用系统开发与升级</a:t>
                      </a: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endParaRPr lang="zh-CN" sz="20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667046535"/>
                  </a:ext>
                </a:extLst>
              </a:tr>
              <a:tr h="450573">
                <a:tc>
                  <a:txBody>
                    <a:bodyPr/>
                    <a:lstStyle/>
                    <a:p>
                      <a:pPr algn="ctr">
                        <a:spcAft>
                          <a:spcPts val="0"/>
                        </a:spcAft>
                      </a:pPr>
                      <a:r>
                        <a:rPr lang="en-US" altLang="zh-CN" sz="2000" b="1" kern="100" dirty="0">
                          <a:solidFill>
                            <a:schemeClr val="tx1"/>
                          </a:solidFill>
                          <a:effectLst/>
                          <a:latin typeface="微软雅黑" panose="020B0503020204020204" pitchFamily="34" charset="-122"/>
                          <a:ea typeface="微软雅黑" panose="020B0503020204020204" pitchFamily="34" charset="-122"/>
                        </a:rPr>
                        <a:t>2</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算法与模型研发技术</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endParaRPr lang="zh-CN" sz="200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4055762402"/>
                  </a:ext>
                </a:extLst>
              </a:tr>
              <a:tr h="450573">
                <a:tc>
                  <a:txBody>
                    <a:bodyPr/>
                    <a:lstStyle/>
                    <a:p>
                      <a:pPr algn="ctr">
                        <a:spcAft>
                          <a:spcPts val="0"/>
                        </a:spcAft>
                      </a:pPr>
                      <a:r>
                        <a:rPr lang="en-US" altLang="zh-CN" sz="2000" b="1" kern="100" dirty="0">
                          <a:solidFill>
                            <a:schemeClr val="tx1"/>
                          </a:solidFill>
                          <a:effectLst/>
                          <a:latin typeface="微软雅黑" panose="020B0503020204020204" pitchFamily="34" charset="-122"/>
                          <a:ea typeface="微软雅黑" panose="020B0503020204020204" pitchFamily="34" charset="-122"/>
                        </a:rPr>
                        <a:t>3</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多维模块化自重构化机器人系统</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大学生创新训练项目（国家级）</a:t>
                      </a:r>
                      <a:endParaRPr lang="zh-CN" sz="20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42443047"/>
                  </a:ext>
                </a:extLst>
              </a:tr>
              <a:tr h="450573">
                <a:tc>
                  <a:txBody>
                    <a:bodyPr/>
                    <a:lstStyle/>
                    <a:p>
                      <a:pPr algn="ctr">
                        <a:spcAft>
                          <a:spcPts val="0"/>
                        </a:spcAft>
                      </a:pPr>
                      <a:r>
                        <a:rPr lang="en-US" altLang="zh-CN" sz="2000" b="1" kern="100" dirty="0">
                          <a:solidFill>
                            <a:schemeClr val="tx1"/>
                          </a:solidFill>
                          <a:effectLst/>
                          <a:latin typeface="微软雅黑" panose="020B0503020204020204" pitchFamily="34" charset="-122"/>
                          <a:ea typeface="微软雅黑" panose="020B0503020204020204" pitchFamily="34" charset="-122"/>
                        </a:rPr>
                        <a:t>4</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基于卷积神经网络的图片影像风格转化</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大学生创新训练项目（国家级）</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35757028"/>
                  </a:ext>
                </a:extLst>
              </a:tr>
              <a:tr h="450573">
                <a:tc>
                  <a:txBody>
                    <a:bodyPr/>
                    <a:lstStyle/>
                    <a:p>
                      <a:pPr algn="ctr">
                        <a:spcAft>
                          <a:spcPts val="0"/>
                        </a:spcAft>
                      </a:pPr>
                      <a:r>
                        <a:rPr lang="en-US" altLang="zh-CN" sz="2000" b="1" kern="100" dirty="0">
                          <a:solidFill>
                            <a:schemeClr val="tx1"/>
                          </a:solidFill>
                          <a:effectLst/>
                          <a:latin typeface="微软雅黑" panose="020B0503020204020204" pitchFamily="34" charset="-122"/>
                          <a:ea typeface="微软雅黑" panose="020B0503020204020204" pitchFamily="34" charset="-122"/>
                        </a:rPr>
                        <a:t>5</a:t>
                      </a:r>
                      <a:endParaRPr lang="zh-CN" sz="2000" b="1"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基于半监督学习的节能推荐方案研究</a:t>
                      </a:r>
                      <a:endParaRPr lang="zh-CN" sz="20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大学生创新训练项目（国家级）</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4112875041"/>
                  </a:ext>
                </a:extLst>
              </a:tr>
            </a:tbl>
          </a:graphicData>
        </a:graphic>
      </p:graphicFrame>
      <p:sp>
        <p:nvSpPr>
          <p:cNvPr id="6" name="标题 1">
            <a:extLst>
              <a:ext uri="{FF2B5EF4-FFF2-40B4-BE49-F238E27FC236}">
                <a16:creationId xmlns:a16="http://schemas.microsoft.com/office/drawing/2014/main" id="{DB263294-48DF-4EBA-A056-704E6C82D08E}"/>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人工智能与应用</a:t>
            </a:r>
          </a:p>
        </p:txBody>
      </p:sp>
    </p:spTree>
    <p:extLst>
      <p:ext uri="{BB962C8B-B14F-4D97-AF65-F5344CB8AC3E}">
        <p14:creationId xmlns:p14="http://schemas.microsoft.com/office/powerpoint/2010/main" val="383795810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858644" y="1000769"/>
            <a:ext cx="10660566" cy="2400657"/>
          </a:xfrm>
          <a:prstGeom prst="rect">
            <a:avLst/>
          </a:prstGeom>
          <a:noFill/>
        </p:spPr>
        <p:txBody>
          <a:bodyPr wrap="square" rtlCol="0">
            <a:spAutoFit/>
          </a:bodyPr>
          <a:lstStyle/>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       团队重点开展</a:t>
            </a:r>
            <a:r>
              <a:rPr lang="zh-CN" altLang="en-US" sz="2000" b="1" dirty="0">
                <a:solidFill>
                  <a:srgbClr val="FF0000"/>
                </a:solidFill>
                <a:latin typeface="微软雅黑" panose="020B0503020204020204" pitchFamily="34" charset="-122"/>
                <a:ea typeface="微软雅黑" panose="020B0503020204020204" pitchFamily="34" charset="-122"/>
              </a:rPr>
              <a:t>大数据理论与软件技术研发</a:t>
            </a:r>
            <a:r>
              <a:rPr lang="zh-CN" altLang="en-US" sz="2000" b="1" dirty="0">
                <a:solidFill>
                  <a:schemeClr val="accent5"/>
                </a:solidFill>
                <a:latin typeface="微软雅黑" panose="020B0503020204020204" pitchFamily="34" charset="-122"/>
                <a:ea typeface="微软雅黑" panose="020B0503020204020204" pitchFamily="34" charset="-122"/>
              </a:rPr>
              <a:t>，包括大数据计算的复杂性理论、大数据分析技术与支撑系统等，重点突破</a:t>
            </a:r>
            <a:r>
              <a:rPr lang="zh-CN" altLang="en-US" sz="2000" b="1" dirty="0">
                <a:solidFill>
                  <a:srgbClr val="FF0000"/>
                </a:solidFill>
                <a:latin typeface="微软雅黑" panose="020B0503020204020204" pitchFamily="34" charset="-122"/>
                <a:ea typeface="微软雅黑" panose="020B0503020204020204" pitchFamily="34" charset="-122"/>
              </a:rPr>
              <a:t>大数据的智能采集和识别、可视化、数据隐私保护、数据多维度信息检索与挖掘等关键技术。</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chemeClr val="accent5"/>
                </a:solidFill>
                <a:latin typeface="微软雅黑" panose="020B0503020204020204" pitchFamily="34" charset="-122"/>
                <a:ea typeface="微软雅黑" panose="020B0503020204020204" pitchFamily="34" charset="-122"/>
              </a:rPr>
              <a:t>承担项目</a:t>
            </a:r>
            <a:r>
              <a:rPr lang="en-US" altLang="zh-CN" sz="2000" b="1" dirty="0">
                <a:solidFill>
                  <a:schemeClr val="accent5"/>
                </a:solidFill>
                <a:latin typeface="微软雅黑" panose="020B0503020204020204" pitchFamily="34" charset="-122"/>
                <a:ea typeface="微软雅黑" panose="020B0503020204020204" pitchFamily="34" charset="-122"/>
              </a:rPr>
              <a:t>9</a:t>
            </a:r>
            <a:r>
              <a:rPr lang="zh-CN" altLang="en-US" sz="2000" b="1" dirty="0">
                <a:solidFill>
                  <a:schemeClr val="accent5"/>
                </a:solidFill>
                <a:latin typeface="微软雅黑" panose="020B0503020204020204" pitchFamily="34" charset="-122"/>
                <a:ea typeface="微软雅黑" panose="020B0503020204020204" pitchFamily="34" charset="-122"/>
              </a:rPr>
              <a:t>项（</a:t>
            </a:r>
            <a:r>
              <a:rPr lang="zh-CN" altLang="en-US" sz="2000" b="1" u="sng" dirty="0">
                <a:solidFill>
                  <a:srgbClr val="FF0000"/>
                </a:solidFill>
                <a:latin typeface="微软雅黑" panose="020B0503020204020204" pitchFamily="34" charset="-122"/>
                <a:ea typeface="微软雅黑" panose="020B0503020204020204" pitchFamily="34" charset="-122"/>
              </a:rPr>
              <a:t>企业项目</a:t>
            </a:r>
            <a:r>
              <a:rPr lang="en-US" altLang="zh-CN" sz="2000" b="1" u="sng" dirty="0">
                <a:solidFill>
                  <a:srgbClr val="FF0000"/>
                </a:solidFill>
                <a:latin typeface="微软雅黑" panose="020B0503020204020204" pitchFamily="34" charset="-122"/>
                <a:ea typeface="微软雅黑" panose="020B0503020204020204" pitchFamily="34" charset="-122"/>
              </a:rPr>
              <a:t>2</a:t>
            </a:r>
            <a:r>
              <a:rPr lang="zh-CN" altLang="en-US" sz="2000" b="1" u="sng" dirty="0">
                <a:solidFill>
                  <a:srgbClr val="FF0000"/>
                </a:solidFill>
                <a:latin typeface="微软雅黑" panose="020B0503020204020204" pitchFamily="34" charset="-122"/>
                <a:ea typeface="微软雅黑" panose="020B0503020204020204" pitchFamily="34" charset="-122"/>
              </a:rPr>
              <a:t>项，大创国家级</a:t>
            </a:r>
            <a:r>
              <a:rPr lang="en-US" altLang="zh-CN" sz="2000" b="1" u="sng" dirty="0">
                <a:solidFill>
                  <a:srgbClr val="FF0000"/>
                </a:solidFill>
                <a:latin typeface="微软雅黑" panose="020B0503020204020204" pitchFamily="34" charset="-122"/>
                <a:ea typeface="微软雅黑" panose="020B0503020204020204" pitchFamily="34" charset="-122"/>
              </a:rPr>
              <a:t>2</a:t>
            </a:r>
            <a:r>
              <a:rPr lang="zh-CN" altLang="en-US" sz="2000" b="1" u="sng" dirty="0">
                <a:solidFill>
                  <a:srgbClr val="FF0000"/>
                </a:solidFill>
                <a:latin typeface="微软雅黑" panose="020B0503020204020204" pitchFamily="34" charset="-122"/>
                <a:ea typeface="微软雅黑" panose="020B0503020204020204" pitchFamily="34" charset="-122"/>
              </a:rPr>
              <a:t>项，校级</a:t>
            </a:r>
            <a:r>
              <a:rPr lang="en-US" altLang="zh-CN" sz="2000" b="1" u="sng" dirty="0">
                <a:solidFill>
                  <a:srgbClr val="FF0000"/>
                </a:solidFill>
                <a:latin typeface="微软雅黑" panose="020B0503020204020204" pitchFamily="34" charset="-122"/>
                <a:ea typeface="微软雅黑" panose="020B0503020204020204" pitchFamily="34" charset="-122"/>
              </a:rPr>
              <a:t>5</a:t>
            </a:r>
            <a:r>
              <a:rPr lang="zh-CN" altLang="en-US" sz="2000" b="1" u="sng" dirty="0">
                <a:solidFill>
                  <a:srgbClr val="FF0000"/>
                </a:solidFill>
                <a:latin typeface="微软雅黑" panose="020B0503020204020204" pitchFamily="34" charset="-122"/>
                <a:ea typeface="微软雅黑" panose="020B0503020204020204" pitchFamily="34" charset="-122"/>
              </a:rPr>
              <a:t>项</a:t>
            </a:r>
            <a:r>
              <a:rPr lang="zh-CN" altLang="en-US" sz="2000" b="1" dirty="0">
                <a:solidFill>
                  <a:schemeClr val="accent5"/>
                </a:solidFill>
                <a:latin typeface="微软雅黑" panose="020B0503020204020204" pitchFamily="34" charset="-122"/>
                <a:ea typeface="微软雅黑" panose="020B0503020204020204" pitchFamily="34" charset="-122"/>
              </a:rPr>
              <a:t>）。</a:t>
            </a:r>
          </a:p>
          <a:p>
            <a:pPr>
              <a:lnSpc>
                <a:spcPct val="150000"/>
              </a:lnSpc>
            </a:pP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0" name="表格 29"/>
          <p:cNvGraphicFramePr>
            <a:graphicFrameLocks noGrp="1"/>
          </p:cNvGraphicFramePr>
          <p:nvPr/>
        </p:nvGraphicFramePr>
        <p:xfrm>
          <a:off x="1271544" y="2939761"/>
          <a:ext cx="9399864" cy="3478992"/>
        </p:xfrm>
        <a:graphic>
          <a:graphicData uri="http://schemas.openxmlformats.org/drawingml/2006/table">
            <a:tbl>
              <a:tblPr firstRow="1" bandRow="1">
                <a:tableStyleId>{5C22544A-7EE6-4342-B048-85BDC9FD1C3A}</a:tableStyleId>
              </a:tblPr>
              <a:tblGrid>
                <a:gridCol w="1015994">
                  <a:extLst>
                    <a:ext uri="{9D8B030D-6E8A-4147-A177-3AD203B41FA5}">
                      <a16:colId xmlns:a16="http://schemas.microsoft.com/office/drawing/2014/main" val="176621040"/>
                    </a:ext>
                  </a:extLst>
                </a:gridCol>
                <a:gridCol w="5506856">
                  <a:extLst>
                    <a:ext uri="{9D8B030D-6E8A-4147-A177-3AD203B41FA5}">
                      <a16:colId xmlns:a16="http://schemas.microsoft.com/office/drawing/2014/main" val="3575391845"/>
                    </a:ext>
                  </a:extLst>
                </a:gridCol>
                <a:gridCol w="2877014">
                  <a:extLst>
                    <a:ext uri="{9D8B030D-6E8A-4147-A177-3AD203B41FA5}">
                      <a16:colId xmlns:a16="http://schemas.microsoft.com/office/drawing/2014/main" val="2209512714"/>
                    </a:ext>
                  </a:extLst>
                </a:gridCol>
              </a:tblGrid>
              <a:tr h="299513">
                <a:tc>
                  <a:txBody>
                    <a:bodyPr/>
                    <a:lstStyle/>
                    <a:p>
                      <a:pPr algn="ctr"/>
                      <a:r>
                        <a:rPr lang="zh-CN" altLang="en-US" sz="2000" b="1"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项目名（部分）</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项目类型</a:t>
                      </a:r>
                    </a:p>
                  </a:txBody>
                  <a:tcPr/>
                </a:tc>
                <a:extLst>
                  <a:ext uri="{0D108BD9-81ED-4DB2-BD59-A6C34878D82A}">
                    <a16:rowId xmlns:a16="http://schemas.microsoft.com/office/drawing/2014/main" val="3224502911"/>
                  </a:ext>
                </a:extLst>
              </a:tr>
              <a:tr h="450573">
                <a:tc>
                  <a:txBody>
                    <a:bodyPr/>
                    <a:lstStyle/>
                    <a:p>
                      <a:pPr algn="ctr">
                        <a:lnSpc>
                          <a:spcPct val="125000"/>
                        </a:lnSpc>
                        <a:spcAft>
                          <a:spcPts val="0"/>
                        </a:spcAft>
                      </a:pPr>
                      <a:r>
                        <a:rPr lang="en-US" sz="2000" b="1" kern="100">
                          <a:effectLst/>
                          <a:latin typeface="微软雅黑" panose="020B0503020204020204" pitchFamily="34" charset="-122"/>
                          <a:ea typeface="微软雅黑" panose="020B0503020204020204" pitchFamily="34" charset="-122"/>
                        </a:rPr>
                        <a:t>1</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多源异构大数据企业舆情智能监测平台</a:t>
                      </a: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p>
                  </a:txBody>
                  <a:tcPr marL="68580" marR="68580" marT="0" marB="0" anchor="ctr"/>
                </a:tc>
                <a:extLst>
                  <a:ext uri="{0D108BD9-81ED-4DB2-BD59-A6C34878D82A}">
                    <a16:rowId xmlns:a16="http://schemas.microsoft.com/office/drawing/2014/main" val="1667046535"/>
                  </a:ext>
                </a:extLst>
              </a:tr>
              <a:tr h="450573">
                <a:tc>
                  <a:txBody>
                    <a:bodyPr/>
                    <a:lstStyle/>
                    <a:p>
                      <a:pPr algn="ctr">
                        <a:lnSpc>
                          <a:spcPct val="125000"/>
                        </a:lnSpc>
                        <a:spcAft>
                          <a:spcPts val="0"/>
                        </a:spcAft>
                      </a:pPr>
                      <a:r>
                        <a:rPr lang="en-US" sz="2000" b="1" kern="100">
                          <a:effectLst/>
                          <a:latin typeface="微软雅黑" panose="020B0503020204020204" pitchFamily="34" charset="-122"/>
                          <a:ea typeface="微软雅黑" panose="020B0503020204020204" pitchFamily="34" charset="-122"/>
                        </a:rPr>
                        <a:t>2</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大数据可视化认知研究</a:t>
                      </a: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p>
                  </a:txBody>
                  <a:tcPr marL="68580" marR="68580" marT="0" marB="0" anchor="ctr"/>
                </a:tc>
                <a:extLst>
                  <a:ext uri="{0D108BD9-81ED-4DB2-BD59-A6C34878D82A}">
                    <a16:rowId xmlns:a16="http://schemas.microsoft.com/office/drawing/2014/main" val="4055762402"/>
                  </a:ext>
                </a:extLst>
              </a:tr>
              <a:tr h="450573">
                <a:tc>
                  <a:txBody>
                    <a:bodyPr/>
                    <a:lstStyle/>
                    <a:p>
                      <a:pPr algn="ctr">
                        <a:lnSpc>
                          <a:spcPct val="125000"/>
                        </a:lnSpc>
                        <a:spcAft>
                          <a:spcPts val="0"/>
                        </a:spcAft>
                      </a:pPr>
                      <a:r>
                        <a:rPr lang="en-US" sz="2000" b="1" kern="100">
                          <a:effectLst/>
                          <a:latin typeface="微软雅黑" panose="020B0503020204020204" pitchFamily="34" charset="-122"/>
                          <a:ea typeface="微软雅黑" panose="020B0503020204020204" pitchFamily="34" charset="-122"/>
                        </a:rPr>
                        <a:t>3</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基于出租车大数据的智慧城市区域吸引力研究</a:t>
                      </a: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大学生创新训练项目（国家级）</a:t>
                      </a:r>
                    </a:p>
                  </a:txBody>
                  <a:tcPr marL="68580" marR="68580" marT="0" marB="0" anchor="ctr"/>
                </a:tc>
                <a:extLst>
                  <a:ext uri="{0D108BD9-81ED-4DB2-BD59-A6C34878D82A}">
                    <a16:rowId xmlns:a16="http://schemas.microsoft.com/office/drawing/2014/main" val="642443047"/>
                  </a:ext>
                </a:extLst>
              </a:tr>
              <a:tr h="450573">
                <a:tc>
                  <a:txBody>
                    <a:bodyPr/>
                    <a:lstStyle/>
                    <a:p>
                      <a:pPr algn="ctr">
                        <a:lnSpc>
                          <a:spcPct val="125000"/>
                        </a:lnSpc>
                        <a:spcAft>
                          <a:spcPts val="0"/>
                        </a:spcAft>
                      </a:pPr>
                      <a:r>
                        <a:rPr lang="en-US" sz="2000" b="1" kern="100">
                          <a:effectLst/>
                          <a:latin typeface="微软雅黑" panose="020B0503020204020204" pitchFamily="34" charset="-122"/>
                          <a:ea typeface="微软雅黑" panose="020B0503020204020204" pitchFamily="34" charset="-122"/>
                        </a:rPr>
                        <a:t>4</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公交智能卡数据的隐私保护数据发布算法研究</a:t>
                      </a:r>
                      <a:endParaRPr lang="zh-CN" altLang="en-US"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大学生创新训练项目（国家级）</a:t>
                      </a:r>
                    </a:p>
                  </a:txBody>
                  <a:tcPr marL="68580" marR="68580" marT="0" marB="0" anchor="ctr"/>
                </a:tc>
                <a:extLst>
                  <a:ext uri="{0D108BD9-81ED-4DB2-BD59-A6C34878D82A}">
                    <a16:rowId xmlns:a16="http://schemas.microsoft.com/office/drawing/2014/main" val="235757028"/>
                  </a:ext>
                </a:extLst>
              </a:tr>
              <a:tr h="450573">
                <a:tc>
                  <a:txBody>
                    <a:bodyPr/>
                    <a:lstStyle/>
                    <a:p>
                      <a:pPr algn="ctr">
                        <a:lnSpc>
                          <a:spcPct val="125000"/>
                        </a:lnSpc>
                        <a:spcAft>
                          <a:spcPts val="0"/>
                        </a:spcAft>
                      </a:pPr>
                      <a:r>
                        <a:rPr lang="en-US" altLang="zh-CN" sz="2000" b="1" kern="100" dirty="0">
                          <a:effectLst/>
                          <a:latin typeface="微软雅黑" panose="020B0503020204020204" pitchFamily="34" charset="-122"/>
                          <a:ea typeface="微软雅黑" panose="020B0503020204020204" pitchFamily="34" charset="-122"/>
                        </a:rPr>
                        <a:t>5</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altLang="en-US" sz="2000" b="1" kern="100" dirty="0">
                          <a:effectLst/>
                          <a:latin typeface="微软雅黑" panose="020B0503020204020204" pitchFamily="34" charset="-122"/>
                          <a:ea typeface="微软雅黑" panose="020B0503020204020204" pitchFamily="34" charset="-122"/>
                        </a:rPr>
                        <a:t>交通大数据处理平台</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zh-CN" altLang="zh-CN" sz="2000" b="1" kern="100" dirty="0">
                          <a:effectLst/>
                          <a:latin typeface="微软雅黑" panose="020B0503020204020204" pitchFamily="34" charset="-122"/>
                          <a:ea typeface="微软雅黑" panose="020B0503020204020204" pitchFamily="34" charset="-122"/>
                        </a:rPr>
                        <a:t>大学生创新训练项目（</a:t>
                      </a:r>
                      <a:r>
                        <a:rPr lang="zh-CN" altLang="en-US" sz="2000" b="1" kern="100" dirty="0">
                          <a:effectLst/>
                          <a:latin typeface="微软雅黑" panose="020B0503020204020204" pitchFamily="34" charset="-122"/>
                          <a:ea typeface="微软雅黑" panose="020B0503020204020204" pitchFamily="34" charset="-122"/>
                        </a:rPr>
                        <a:t>校</a:t>
                      </a:r>
                      <a:r>
                        <a:rPr lang="zh-CN" altLang="zh-CN" sz="2000" b="1" kern="100" dirty="0">
                          <a:effectLst/>
                          <a:latin typeface="微软雅黑" panose="020B0503020204020204" pitchFamily="34" charset="-122"/>
                          <a:ea typeface="微软雅黑" panose="020B0503020204020204" pitchFamily="34" charset="-122"/>
                        </a:rPr>
                        <a:t>级）</a:t>
                      </a:r>
                    </a:p>
                  </a:txBody>
                  <a:tcPr marL="68580" marR="68580" marT="0" marB="0" anchor="ctr"/>
                </a:tc>
                <a:extLst>
                  <a:ext uri="{0D108BD9-81ED-4DB2-BD59-A6C34878D82A}">
                    <a16:rowId xmlns:a16="http://schemas.microsoft.com/office/drawing/2014/main" val="3611867440"/>
                  </a:ext>
                </a:extLst>
              </a:tr>
            </a:tbl>
          </a:graphicData>
        </a:graphic>
      </p:graphicFrame>
      <p:sp>
        <p:nvSpPr>
          <p:cNvPr id="6" name="标题 1">
            <a:extLst>
              <a:ext uri="{FF2B5EF4-FFF2-40B4-BE49-F238E27FC236}">
                <a16:creationId xmlns:a16="http://schemas.microsoft.com/office/drawing/2014/main" id="{DA030FA1-FF6B-4235-8DD1-92C4D361C94B}"/>
              </a:ext>
            </a:extLst>
          </p:cNvPr>
          <p:cNvSpPr txBox="1">
            <a:spLocks/>
          </p:cNvSpPr>
          <p:nvPr/>
        </p:nvSpPr>
        <p:spPr bwMode="auto">
          <a:xfrm>
            <a:off x="3311236" y="-93663"/>
            <a:ext cx="802212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大数据关键技术及软件开发应用</a:t>
            </a:r>
          </a:p>
        </p:txBody>
      </p:sp>
    </p:spTree>
    <p:extLst>
      <p:ext uri="{BB962C8B-B14F-4D97-AF65-F5344CB8AC3E}">
        <p14:creationId xmlns:p14="http://schemas.microsoft.com/office/powerpoint/2010/main" val="192227002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1186518" y="1034171"/>
            <a:ext cx="10455356" cy="2400657"/>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       团队</a:t>
            </a:r>
            <a:r>
              <a:rPr lang="zh-CN" altLang="en-US" sz="2000" b="1" dirty="0">
                <a:solidFill>
                  <a:srgbClr val="FF0000"/>
                </a:solidFill>
                <a:latin typeface="微软雅黑" panose="020B0503020204020204" pitchFamily="34" charset="-122"/>
                <a:ea typeface="微软雅黑" panose="020B0503020204020204" pitchFamily="34" charset="-122"/>
              </a:rPr>
              <a:t>重点开展大型软件构建理论与方法的构建研究</a:t>
            </a:r>
            <a:r>
              <a:rPr lang="zh-CN" altLang="en-US" sz="2000" b="1" dirty="0">
                <a:solidFill>
                  <a:schemeClr val="accent5"/>
                </a:solidFill>
                <a:latin typeface="微软雅黑" panose="020B0503020204020204" pitchFamily="34" charset="-122"/>
                <a:ea typeface="微软雅黑" panose="020B0503020204020204" pitchFamily="34" charset="-122"/>
              </a:rPr>
              <a:t>， 研究面向领域的软件体系架构和平台构建工具，</a:t>
            </a:r>
            <a:r>
              <a:rPr lang="zh-CN" altLang="en-US" sz="2000" b="1" dirty="0">
                <a:solidFill>
                  <a:srgbClr val="FF0000"/>
                </a:solidFill>
                <a:latin typeface="微软雅黑" panose="020B0503020204020204" pitchFamily="34" charset="-122"/>
                <a:ea typeface="微软雅黑" panose="020B0503020204020204" pitchFamily="34" charset="-122"/>
              </a:rPr>
              <a:t>解决行业软件开发日益复杂，进度和成本难以控制等问题</a:t>
            </a:r>
            <a:r>
              <a:rPr lang="zh-CN" altLang="en-US" sz="2000" b="1" dirty="0">
                <a:solidFill>
                  <a:schemeClr val="accent5"/>
                </a:solidFill>
                <a:latin typeface="微软雅黑" panose="020B0503020204020204" pitchFamily="34" charset="-122"/>
                <a:ea typeface="微软雅黑" panose="020B0503020204020204" pitchFamily="34" charset="-122"/>
              </a:rPr>
              <a:t>。重点突破</a:t>
            </a:r>
            <a:r>
              <a:rPr lang="zh-CN" altLang="en-US" sz="2000" b="1" dirty="0">
                <a:solidFill>
                  <a:srgbClr val="FF0000"/>
                </a:solidFill>
                <a:latin typeface="微软雅黑" panose="020B0503020204020204" pitchFamily="34" charset="-122"/>
                <a:ea typeface="微软雅黑" panose="020B0503020204020204" pitchFamily="34" charset="-122"/>
              </a:rPr>
              <a:t>有效支撑信息处理、基于数据驱动的智能化软服务软件开发等关键技术。</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chemeClr val="accent5"/>
                </a:solidFill>
                <a:latin typeface="微软雅黑" panose="020B0503020204020204" pitchFamily="34" charset="-122"/>
                <a:ea typeface="微软雅黑" panose="020B0503020204020204" pitchFamily="34" charset="-122"/>
              </a:rPr>
              <a:t>承担项目</a:t>
            </a:r>
            <a:r>
              <a:rPr lang="en-US" altLang="zh-CN" sz="2000" b="1" dirty="0">
                <a:solidFill>
                  <a:schemeClr val="accent5"/>
                </a:solidFill>
                <a:latin typeface="微软雅黑" panose="020B0503020204020204" pitchFamily="34" charset="-122"/>
                <a:ea typeface="微软雅黑" panose="020B0503020204020204" pitchFamily="34" charset="-122"/>
              </a:rPr>
              <a:t>16</a:t>
            </a:r>
            <a:r>
              <a:rPr lang="zh-CN" altLang="en-US" sz="2000" b="1" dirty="0">
                <a:solidFill>
                  <a:schemeClr val="accent5"/>
                </a:solidFill>
                <a:latin typeface="微软雅黑" panose="020B0503020204020204" pitchFamily="34" charset="-122"/>
                <a:ea typeface="微软雅黑" panose="020B0503020204020204" pitchFamily="34" charset="-122"/>
              </a:rPr>
              <a:t>项（</a:t>
            </a:r>
            <a:r>
              <a:rPr lang="zh-CN" altLang="en-US" sz="2000" b="1" u="sng" dirty="0">
                <a:solidFill>
                  <a:srgbClr val="FF0000"/>
                </a:solidFill>
                <a:latin typeface="微软雅黑" panose="020B0503020204020204" pitchFamily="34" charset="-122"/>
                <a:ea typeface="微软雅黑" panose="020B0503020204020204" pitchFamily="34" charset="-122"/>
              </a:rPr>
              <a:t>企业项目</a:t>
            </a:r>
            <a:r>
              <a:rPr lang="en-US" altLang="zh-CN" sz="2000" b="1" u="sng" dirty="0">
                <a:solidFill>
                  <a:srgbClr val="FF0000"/>
                </a:solidFill>
                <a:latin typeface="微软雅黑" panose="020B0503020204020204" pitchFamily="34" charset="-122"/>
                <a:ea typeface="微软雅黑" panose="020B0503020204020204" pitchFamily="34" charset="-122"/>
              </a:rPr>
              <a:t>8</a:t>
            </a:r>
            <a:r>
              <a:rPr lang="zh-CN" altLang="en-US" sz="2000" b="1" u="sng" dirty="0">
                <a:solidFill>
                  <a:srgbClr val="FF0000"/>
                </a:solidFill>
                <a:latin typeface="微软雅黑" panose="020B0503020204020204" pitchFamily="34" charset="-122"/>
                <a:ea typeface="微软雅黑" panose="020B0503020204020204" pitchFamily="34" charset="-122"/>
              </a:rPr>
              <a:t>项，大创国家级</a:t>
            </a:r>
            <a:r>
              <a:rPr lang="en-US" altLang="zh-CN" sz="2000" b="1" u="sng" dirty="0">
                <a:solidFill>
                  <a:srgbClr val="FF0000"/>
                </a:solidFill>
                <a:latin typeface="微软雅黑" panose="020B0503020204020204" pitchFamily="34" charset="-122"/>
                <a:ea typeface="微软雅黑" panose="020B0503020204020204" pitchFamily="34" charset="-122"/>
              </a:rPr>
              <a:t>1</a:t>
            </a:r>
            <a:r>
              <a:rPr lang="zh-CN" altLang="en-US" sz="2000" b="1" u="sng" dirty="0">
                <a:solidFill>
                  <a:srgbClr val="FF0000"/>
                </a:solidFill>
                <a:latin typeface="微软雅黑" panose="020B0503020204020204" pitchFamily="34" charset="-122"/>
                <a:ea typeface="微软雅黑" panose="020B0503020204020204" pitchFamily="34" charset="-122"/>
              </a:rPr>
              <a:t>项，省级</a:t>
            </a:r>
            <a:r>
              <a:rPr lang="en-US" altLang="zh-CN" sz="2000" b="1" u="sng" dirty="0">
                <a:solidFill>
                  <a:srgbClr val="FF0000"/>
                </a:solidFill>
                <a:latin typeface="微软雅黑" panose="020B0503020204020204" pitchFamily="34" charset="-122"/>
                <a:ea typeface="微软雅黑" panose="020B0503020204020204" pitchFamily="34" charset="-122"/>
              </a:rPr>
              <a:t>4</a:t>
            </a:r>
            <a:r>
              <a:rPr lang="zh-CN" altLang="en-US" sz="2000" b="1" u="sng" dirty="0">
                <a:solidFill>
                  <a:srgbClr val="FF0000"/>
                </a:solidFill>
                <a:latin typeface="微软雅黑" panose="020B0503020204020204" pitchFamily="34" charset="-122"/>
                <a:ea typeface="微软雅黑" panose="020B0503020204020204" pitchFamily="34" charset="-122"/>
              </a:rPr>
              <a:t>项，校级</a:t>
            </a:r>
            <a:r>
              <a:rPr lang="en-US" altLang="zh-CN" sz="2000" b="1" u="sng" dirty="0">
                <a:solidFill>
                  <a:srgbClr val="FF0000"/>
                </a:solidFill>
                <a:latin typeface="微软雅黑" panose="020B0503020204020204" pitchFamily="34" charset="-122"/>
                <a:ea typeface="微软雅黑" panose="020B0503020204020204" pitchFamily="34" charset="-122"/>
              </a:rPr>
              <a:t>3</a:t>
            </a:r>
            <a:r>
              <a:rPr lang="zh-CN" altLang="en-US" sz="2000" b="1" u="sng" dirty="0">
                <a:solidFill>
                  <a:srgbClr val="FF0000"/>
                </a:solidFill>
                <a:latin typeface="微软雅黑" panose="020B0503020204020204" pitchFamily="34" charset="-122"/>
                <a:ea typeface="微软雅黑" panose="020B0503020204020204" pitchFamily="34" charset="-122"/>
              </a:rPr>
              <a:t>项</a:t>
            </a:r>
            <a:r>
              <a:rPr lang="zh-CN" altLang="en-US" sz="2000" b="1" dirty="0">
                <a:solidFill>
                  <a:schemeClr val="accent5"/>
                </a:solidFill>
                <a:latin typeface="微软雅黑" panose="020B0503020204020204" pitchFamily="34" charset="-122"/>
                <a:ea typeface="微软雅黑" panose="020B0503020204020204" pitchFamily="34" charset="-122"/>
              </a:rPr>
              <a:t>）</a:t>
            </a:r>
          </a:p>
          <a:p>
            <a:pPr>
              <a:lnSpc>
                <a:spcPct val="150000"/>
              </a:lnSpc>
            </a:pP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0" name="表格 29"/>
          <p:cNvGraphicFramePr>
            <a:graphicFrameLocks noGrp="1"/>
          </p:cNvGraphicFramePr>
          <p:nvPr/>
        </p:nvGraphicFramePr>
        <p:xfrm>
          <a:off x="1338141" y="3138603"/>
          <a:ext cx="9823611" cy="3202363"/>
        </p:xfrm>
        <a:graphic>
          <a:graphicData uri="http://schemas.openxmlformats.org/drawingml/2006/table">
            <a:tbl>
              <a:tblPr firstRow="1" bandRow="1">
                <a:tableStyleId>{5C22544A-7EE6-4342-B048-85BDC9FD1C3A}</a:tableStyleId>
              </a:tblPr>
              <a:tblGrid>
                <a:gridCol w="1061795">
                  <a:extLst>
                    <a:ext uri="{9D8B030D-6E8A-4147-A177-3AD203B41FA5}">
                      <a16:colId xmlns:a16="http://schemas.microsoft.com/office/drawing/2014/main" val="176621040"/>
                    </a:ext>
                  </a:extLst>
                </a:gridCol>
                <a:gridCol w="6052071">
                  <a:extLst>
                    <a:ext uri="{9D8B030D-6E8A-4147-A177-3AD203B41FA5}">
                      <a16:colId xmlns:a16="http://schemas.microsoft.com/office/drawing/2014/main" val="3575391845"/>
                    </a:ext>
                  </a:extLst>
                </a:gridCol>
                <a:gridCol w="2709745">
                  <a:extLst>
                    <a:ext uri="{9D8B030D-6E8A-4147-A177-3AD203B41FA5}">
                      <a16:colId xmlns:a16="http://schemas.microsoft.com/office/drawing/2014/main" val="2209512714"/>
                    </a:ext>
                  </a:extLst>
                </a:gridCol>
              </a:tblGrid>
              <a:tr h="299513">
                <a:tc>
                  <a:txBody>
                    <a:bodyPr/>
                    <a:lstStyle/>
                    <a:p>
                      <a:pPr algn="ctr"/>
                      <a:r>
                        <a:rPr lang="zh-CN" altLang="en-US" sz="2000" b="1"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项目名（部分）</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项目类型</a:t>
                      </a:r>
                    </a:p>
                  </a:txBody>
                  <a:tcPr/>
                </a:tc>
                <a:extLst>
                  <a:ext uri="{0D108BD9-81ED-4DB2-BD59-A6C34878D82A}">
                    <a16:rowId xmlns:a16="http://schemas.microsoft.com/office/drawing/2014/main" val="3224502911"/>
                  </a:ext>
                </a:extLst>
              </a:tr>
              <a:tr h="450573">
                <a:tc>
                  <a:txBody>
                    <a:bodyPr/>
                    <a:lstStyle/>
                    <a:p>
                      <a:pPr algn="ctr">
                        <a:lnSpc>
                          <a:spcPct val="125000"/>
                        </a:lnSpc>
                        <a:spcAft>
                          <a:spcPts val="0"/>
                        </a:spcAft>
                      </a:pPr>
                      <a:r>
                        <a:rPr lang="en-US" sz="2000" b="1" kern="100" dirty="0">
                          <a:effectLst/>
                          <a:latin typeface="微软雅黑" panose="020B0503020204020204" pitchFamily="34" charset="-122"/>
                          <a:ea typeface="微软雅黑" panose="020B0503020204020204" pitchFamily="34" charset="-122"/>
                        </a:rPr>
                        <a:t>1</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电网信息系统故障定位与检测算法</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endParaRPr lang="zh-CN" sz="200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667046535"/>
                  </a:ext>
                </a:extLst>
              </a:tr>
              <a:tr h="450573">
                <a:tc>
                  <a:txBody>
                    <a:bodyPr/>
                    <a:lstStyle/>
                    <a:p>
                      <a:pPr algn="ctr">
                        <a:lnSpc>
                          <a:spcPct val="125000"/>
                        </a:lnSpc>
                        <a:spcAft>
                          <a:spcPts val="0"/>
                        </a:spcAft>
                      </a:pPr>
                      <a:r>
                        <a:rPr lang="en-US" sz="2000" b="1" kern="100" dirty="0">
                          <a:effectLst/>
                          <a:latin typeface="微软雅黑" panose="020B0503020204020204" pitchFamily="34" charset="-122"/>
                          <a:ea typeface="微软雅黑" panose="020B0503020204020204" pitchFamily="34" charset="-122"/>
                        </a:rPr>
                        <a:t>2</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一种产品结构化问答系统</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a:effectLst/>
                          <a:latin typeface="微软雅黑" panose="020B0503020204020204" pitchFamily="34" charset="-122"/>
                          <a:ea typeface="微软雅黑" panose="020B0503020204020204" pitchFamily="34" charset="-122"/>
                        </a:rPr>
                        <a:t>企业项目</a:t>
                      </a:r>
                      <a:endParaRPr lang="zh-CN" sz="200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4055762402"/>
                  </a:ext>
                </a:extLst>
              </a:tr>
              <a:tr h="450573">
                <a:tc>
                  <a:txBody>
                    <a:bodyPr/>
                    <a:lstStyle/>
                    <a:p>
                      <a:pPr algn="ctr">
                        <a:lnSpc>
                          <a:spcPct val="125000"/>
                        </a:lnSpc>
                        <a:spcAft>
                          <a:spcPts val="0"/>
                        </a:spcAft>
                      </a:pPr>
                      <a:r>
                        <a:rPr lang="en-US" sz="2000" b="1" kern="100" dirty="0">
                          <a:effectLst/>
                          <a:latin typeface="微软雅黑" panose="020B0503020204020204" pitchFamily="34" charset="-122"/>
                          <a:ea typeface="微软雅黑" panose="020B0503020204020204" pitchFamily="34" charset="-122"/>
                        </a:rPr>
                        <a:t>3</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基于机器学习的协同过滤服装尺码推荐算法</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企业项目</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42443047"/>
                  </a:ext>
                </a:extLst>
              </a:tr>
              <a:tr h="450573">
                <a:tc>
                  <a:txBody>
                    <a:bodyPr/>
                    <a:lstStyle/>
                    <a:p>
                      <a:pPr algn="ctr">
                        <a:lnSpc>
                          <a:spcPct val="125000"/>
                        </a:lnSpc>
                        <a:spcAft>
                          <a:spcPts val="0"/>
                        </a:spcAft>
                      </a:pPr>
                      <a:r>
                        <a:rPr lang="en-US" sz="2000" b="1" kern="100">
                          <a:effectLst/>
                          <a:latin typeface="微软雅黑" panose="020B0503020204020204" pitchFamily="34" charset="-122"/>
                          <a:ea typeface="微软雅黑" panose="020B0503020204020204" pitchFamily="34" charset="-122"/>
                        </a:rPr>
                        <a:t>4</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封闭空间下的安全检测系统</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大学生创新训练项目（国家级）</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35757028"/>
                  </a:ext>
                </a:extLst>
              </a:tr>
              <a:tr h="450573">
                <a:tc>
                  <a:txBody>
                    <a:bodyPr/>
                    <a:lstStyle/>
                    <a:p>
                      <a:pPr algn="ctr">
                        <a:lnSpc>
                          <a:spcPct val="125000"/>
                        </a:lnSpc>
                        <a:spcAft>
                          <a:spcPts val="0"/>
                        </a:spcAft>
                      </a:pPr>
                      <a:r>
                        <a:rPr lang="en-US" altLang="zh-CN" sz="2000" b="1" kern="100" dirty="0">
                          <a:effectLst/>
                          <a:latin typeface="微软雅黑" panose="020B0503020204020204" pitchFamily="34" charset="-122"/>
                          <a:ea typeface="微软雅黑" panose="020B0503020204020204" pitchFamily="34" charset="-122"/>
                        </a:rPr>
                        <a:t>5</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基于联网自动车辆的十字路口智能通行协调仿真系统</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2000" b="1" kern="100" dirty="0">
                          <a:effectLst/>
                          <a:latin typeface="微软雅黑" panose="020B0503020204020204" pitchFamily="34" charset="-122"/>
                          <a:ea typeface="微软雅黑" panose="020B0503020204020204" pitchFamily="34" charset="-122"/>
                        </a:rPr>
                        <a:t>大学生创新训练项目（省级）</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611867440"/>
                  </a:ext>
                </a:extLst>
              </a:tr>
            </a:tbl>
          </a:graphicData>
        </a:graphic>
      </p:graphicFrame>
      <p:sp>
        <p:nvSpPr>
          <p:cNvPr id="6" name="标题 1">
            <a:extLst>
              <a:ext uri="{FF2B5EF4-FFF2-40B4-BE49-F238E27FC236}">
                <a16:creationId xmlns:a16="http://schemas.microsoft.com/office/drawing/2014/main" id="{39D20B27-DBFF-4D56-8AB5-EF430097FE28}"/>
              </a:ext>
            </a:extLst>
          </p:cNvPr>
          <p:cNvSpPr txBox="1">
            <a:spLocks/>
          </p:cNvSpPr>
          <p:nvPr/>
        </p:nvSpPr>
        <p:spPr bwMode="auto">
          <a:xfrm>
            <a:off x="4156364" y="-93663"/>
            <a:ext cx="6165271"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大型软件构建技术及应用</a:t>
            </a:r>
          </a:p>
        </p:txBody>
      </p:sp>
    </p:spTree>
    <p:extLst>
      <p:ext uri="{BB962C8B-B14F-4D97-AF65-F5344CB8AC3E}">
        <p14:creationId xmlns:p14="http://schemas.microsoft.com/office/powerpoint/2010/main" val="227388353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947850" y="963538"/>
            <a:ext cx="10593662" cy="2400657"/>
          </a:xfrm>
          <a:prstGeom prst="rect">
            <a:avLst/>
          </a:prstGeom>
          <a:noFill/>
        </p:spPr>
        <p:txBody>
          <a:bodyPr wrap="square" rtlCol="0">
            <a:spAutoFit/>
          </a:bodyPr>
          <a:lstStyle/>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       团队教师</a:t>
            </a:r>
            <a:r>
              <a:rPr lang="zh-CN" altLang="en-US" sz="2000" b="1" dirty="0">
                <a:solidFill>
                  <a:srgbClr val="FF0000"/>
                </a:solidFill>
                <a:latin typeface="微软雅黑" panose="020B0503020204020204" pitchFamily="34" charset="-122"/>
                <a:ea typeface="微软雅黑" panose="020B0503020204020204" pitchFamily="34" charset="-122"/>
              </a:rPr>
              <a:t>深入探索当代大学生的新型教学养模式</a:t>
            </a:r>
            <a:r>
              <a:rPr lang="zh-CN" altLang="en-US" sz="2000" b="1" dirty="0">
                <a:solidFill>
                  <a:schemeClr val="accent5"/>
                </a:solidFill>
                <a:latin typeface="微软雅黑" panose="020B0503020204020204" pitchFamily="34" charset="-122"/>
                <a:ea typeface="微软雅黑" panose="020B0503020204020204" pitchFamily="34" charset="-122"/>
              </a:rPr>
              <a:t>，积极投身教学改革，为学生送去更加优质的教学精品资源，</a:t>
            </a:r>
            <a:r>
              <a:rPr lang="zh-CN" altLang="en-US" sz="2000" b="1" dirty="0">
                <a:solidFill>
                  <a:srgbClr val="FF0000"/>
                </a:solidFill>
                <a:latin typeface="微软雅黑" panose="020B0503020204020204" pitchFamily="34" charset="-122"/>
                <a:ea typeface="微软雅黑" panose="020B0503020204020204" pitchFamily="34" charset="-122"/>
              </a:rPr>
              <a:t>有效提升了学生的编程技术水平。</a:t>
            </a:r>
            <a:r>
              <a:rPr lang="zh-CN" altLang="zh-CN" sz="2000" b="1" dirty="0">
                <a:solidFill>
                  <a:schemeClr val="accent5"/>
                </a:solidFill>
                <a:latin typeface="微软雅黑" panose="020B0503020204020204" pitchFamily="34" charset="-122"/>
                <a:ea typeface="微软雅黑" panose="020B0503020204020204" pitchFamily="34" charset="-122"/>
              </a:rPr>
              <a:t>同时关注青少年的创客技术启蒙教育，取得了较好的效果</a:t>
            </a:r>
            <a:r>
              <a:rPr lang="zh-CN" altLang="en-US" sz="2000" b="1" dirty="0">
                <a:solidFill>
                  <a:schemeClr val="accent5"/>
                </a:solidFill>
                <a:latin typeface="微软雅黑" panose="020B0503020204020204" pitchFamily="34" charset="-122"/>
                <a:ea typeface="微软雅黑" panose="020B0503020204020204" pitchFamily="34" charset="-122"/>
              </a:rPr>
              <a:t>。</a:t>
            </a:r>
            <a:endParaRPr lang="en-US" altLang="zh-CN" sz="2000" b="1" dirty="0">
              <a:solidFill>
                <a:schemeClr val="accent5"/>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      承担项目</a:t>
            </a:r>
            <a:r>
              <a:rPr lang="en-US" altLang="zh-CN" sz="2000" b="1" dirty="0">
                <a:solidFill>
                  <a:schemeClr val="accent5"/>
                </a:solidFill>
                <a:latin typeface="微软雅黑" panose="020B0503020204020204" pitchFamily="34" charset="-122"/>
                <a:ea typeface="微软雅黑" panose="020B0503020204020204" pitchFamily="34" charset="-122"/>
              </a:rPr>
              <a:t>12</a:t>
            </a:r>
            <a:r>
              <a:rPr lang="zh-CN" altLang="en-US" sz="2000" b="1" dirty="0">
                <a:solidFill>
                  <a:schemeClr val="accent5"/>
                </a:solidFill>
                <a:latin typeface="微软雅黑" panose="020B0503020204020204" pitchFamily="34" charset="-122"/>
                <a:ea typeface="微软雅黑" panose="020B0503020204020204" pitchFamily="34" charset="-122"/>
              </a:rPr>
              <a:t>项（</a:t>
            </a:r>
            <a:r>
              <a:rPr lang="zh-CN" altLang="en-US" sz="2000" b="1" u="sng" dirty="0">
                <a:solidFill>
                  <a:srgbClr val="FF0000"/>
                </a:solidFill>
                <a:latin typeface="微软雅黑" panose="020B0503020204020204" pitchFamily="34" charset="-122"/>
                <a:ea typeface="微软雅黑" panose="020B0503020204020204" pitchFamily="34" charset="-122"/>
              </a:rPr>
              <a:t>大创国家级</a:t>
            </a:r>
            <a:r>
              <a:rPr lang="en-US" altLang="zh-CN" sz="2000" b="1" u="sng" dirty="0">
                <a:solidFill>
                  <a:srgbClr val="FF0000"/>
                </a:solidFill>
                <a:latin typeface="微软雅黑" panose="020B0503020204020204" pitchFamily="34" charset="-122"/>
                <a:ea typeface="微软雅黑" panose="020B0503020204020204" pitchFamily="34" charset="-122"/>
              </a:rPr>
              <a:t>2</a:t>
            </a:r>
            <a:r>
              <a:rPr lang="zh-CN" altLang="en-US" sz="2000" b="1" u="sng" dirty="0">
                <a:solidFill>
                  <a:srgbClr val="FF0000"/>
                </a:solidFill>
                <a:latin typeface="微软雅黑" panose="020B0503020204020204" pitchFamily="34" charset="-122"/>
                <a:ea typeface="微软雅黑" panose="020B0503020204020204" pitchFamily="34" charset="-122"/>
              </a:rPr>
              <a:t>项，校级</a:t>
            </a:r>
            <a:r>
              <a:rPr lang="en-US" altLang="zh-CN" sz="2000" b="1" u="sng" dirty="0">
                <a:solidFill>
                  <a:srgbClr val="FF0000"/>
                </a:solidFill>
                <a:latin typeface="微软雅黑" panose="020B0503020204020204" pitchFamily="34" charset="-122"/>
                <a:ea typeface="微软雅黑" panose="020B0503020204020204" pitchFamily="34" charset="-122"/>
              </a:rPr>
              <a:t>6</a:t>
            </a:r>
            <a:r>
              <a:rPr lang="zh-CN" altLang="en-US" sz="2000" b="1" u="sng" dirty="0">
                <a:solidFill>
                  <a:srgbClr val="FF0000"/>
                </a:solidFill>
                <a:latin typeface="微软雅黑" panose="020B0503020204020204" pitchFamily="34" charset="-122"/>
                <a:ea typeface="微软雅黑" panose="020B0503020204020204" pitchFamily="34" charset="-122"/>
              </a:rPr>
              <a:t>项</a:t>
            </a:r>
            <a:r>
              <a:rPr lang="zh-CN" altLang="en-US" sz="2000" b="1" dirty="0">
                <a:solidFill>
                  <a:schemeClr val="accent5"/>
                </a:solidFill>
                <a:latin typeface="微软雅黑" panose="020B0503020204020204" pitchFamily="34" charset="-122"/>
                <a:ea typeface="微软雅黑" panose="020B0503020204020204" pitchFamily="34" charset="-122"/>
              </a:rPr>
              <a:t>）</a:t>
            </a:r>
          </a:p>
          <a:p>
            <a:pPr>
              <a:lnSpc>
                <a:spcPct val="150000"/>
              </a:lnSpc>
            </a:pPr>
            <a:endParaRPr lang="zh-CN" altLang="en-US" sz="2000" b="1" dirty="0">
              <a:solidFill>
                <a:schemeClr val="accent5"/>
              </a:solidFill>
              <a:latin typeface="微软雅黑" panose="020B0503020204020204" pitchFamily="34" charset="-122"/>
              <a:ea typeface="微软雅黑" panose="020B0503020204020204" pitchFamily="34" charset="-122"/>
            </a:endParaRPr>
          </a:p>
        </p:txBody>
      </p:sp>
      <p:graphicFrame>
        <p:nvGraphicFramePr>
          <p:cNvPr id="30" name="表格 29"/>
          <p:cNvGraphicFramePr>
            <a:graphicFrameLocks noGrp="1"/>
          </p:cNvGraphicFramePr>
          <p:nvPr/>
        </p:nvGraphicFramePr>
        <p:xfrm>
          <a:off x="1604457" y="3015320"/>
          <a:ext cx="9280447" cy="3714215"/>
        </p:xfrm>
        <a:graphic>
          <a:graphicData uri="http://schemas.openxmlformats.org/drawingml/2006/table">
            <a:tbl>
              <a:tblPr firstRow="1" bandRow="1">
                <a:tableStyleId>{5C22544A-7EE6-4342-B048-85BDC9FD1C3A}</a:tableStyleId>
              </a:tblPr>
              <a:tblGrid>
                <a:gridCol w="1003087">
                  <a:extLst>
                    <a:ext uri="{9D8B030D-6E8A-4147-A177-3AD203B41FA5}">
                      <a16:colId xmlns:a16="http://schemas.microsoft.com/office/drawing/2014/main" val="176621040"/>
                    </a:ext>
                  </a:extLst>
                </a:gridCol>
                <a:gridCol w="5717442">
                  <a:extLst>
                    <a:ext uri="{9D8B030D-6E8A-4147-A177-3AD203B41FA5}">
                      <a16:colId xmlns:a16="http://schemas.microsoft.com/office/drawing/2014/main" val="3575391845"/>
                    </a:ext>
                  </a:extLst>
                </a:gridCol>
                <a:gridCol w="2559918">
                  <a:extLst>
                    <a:ext uri="{9D8B030D-6E8A-4147-A177-3AD203B41FA5}">
                      <a16:colId xmlns:a16="http://schemas.microsoft.com/office/drawing/2014/main" val="2209512714"/>
                    </a:ext>
                  </a:extLst>
                </a:gridCol>
              </a:tblGrid>
              <a:tr h="364903">
                <a:tc>
                  <a:txBody>
                    <a:bodyPr/>
                    <a:lstStyle/>
                    <a:p>
                      <a:pPr algn="ctr"/>
                      <a:r>
                        <a:rPr lang="zh-CN" altLang="en-US" sz="1800" b="1" dirty="0">
                          <a:latin typeface="微软雅黑" panose="020B0503020204020204" pitchFamily="34" charset="-122"/>
                          <a:ea typeface="微软雅黑" panose="020B0503020204020204" pitchFamily="34" charset="-122"/>
                        </a:rPr>
                        <a:t>序号</a:t>
                      </a:r>
                    </a:p>
                  </a:txBody>
                  <a:tcPr/>
                </a:tc>
                <a:tc>
                  <a:txBody>
                    <a:bodyPr/>
                    <a:lstStyle/>
                    <a:p>
                      <a:pPr algn="ctr"/>
                      <a:r>
                        <a:rPr lang="zh-CN" altLang="en-US" sz="1800" b="1" dirty="0">
                          <a:latin typeface="微软雅黑" panose="020B0503020204020204" pitchFamily="34" charset="-122"/>
                          <a:ea typeface="微软雅黑" panose="020B0503020204020204" pitchFamily="34" charset="-122"/>
                        </a:rPr>
                        <a:t>项目名（部分）</a:t>
                      </a:r>
                    </a:p>
                  </a:txBody>
                  <a:tcPr/>
                </a:tc>
                <a:tc>
                  <a:txBody>
                    <a:bodyPr/>
                    <a:lstStyle/>
                    <a:p>
                      <a:pPr algn="ctr"/>
                      <a:r>
                        <a:rPr lang="zh-CN" altLang="en-US" sz="1800" b="1" dirty="0">
                          <a:latin typeface="微软雅黑" panose="020B0503020204020204" pitchFamily="34" charset="-122"/>
                          <a:ea typeface="微软雅黑" panose="020B0503020204020204" pitchFamily="34" charset="-122"/>
                        </a:rPr>
                        <a:t>项目类型</a:t>
                      </a:r>
                    </a:p>
                  </a:txBody>
                  <a:tcPr/>
                </a:tc>
                <a:extLst>
                  <a:ext uri="{0D108BD9-81ED-4DB2-BD59-A6C34878D82A}">
                    <a16:rowId xmlns:a16="http://schemas.microsoft.com/office/drawing/2014/main" val="3224502911"/>
                  </a:ext>
                </a:extLst>
              </a:tr>
              <a:tr h="669691">
                <a:tc>
                  <a:txBody>
                    <a:bodyPr/>
                    <a:lstStyle/>
                    <a:p>
                      <a:pPr algn="ctr">
                        <a:lnSpc>
                          <a:spcPct val="125000"/>
                        </a:lnSpc>
                        <a:spcAft>
                          <a:spcPts val="0"/>
                        </a:spcAft>
                      </a:pPr>
                      <a:r>
                        <a:rPr lang="en-US" sz="1800" b="1" kern="100" dirty="0">
                          <a:effectLst/>
                          <a:latin typeface="微软雅黑" panose="020B0503020204020204" pitchFamily="34" charset="-122"/>
                          <a:ea typeface="微软雅黑" panose="020B0503020204020204" pitchFamily="34" charset="-122"/>
                        </a:rPr>
                        <a:t>1</a:t>
                      </a:r>
                      <a:endParaRPr lang="zh-CN" sz="18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面向创客的机器人编程平台</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a:effectLst/>
                          <a:latin typeface="微软雅黑" panose="020B0503020204020204" pitchFamily="34" charset="-122"/>
                          <a:ea typeface="微软雅黑" panose="020B0503020204020204" pitchFamily="34" charset="-122"/>
                        </a:rPr>
                        <a:t>大学生创新训练项目（国家级）</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667046535"/>
                  </a:ext>
                </a:extLst>
              </a:tr>
              <a:tr h="669691">
                <a:tc>
                  <a:txBody>
                    <a:bodyPr/>
                    <a:lstStyle/>
                    <a:p>
                      <a:pPr algn="ctr">
                        <a:lnSpc>
                          <a:spcPct val="125000"/>
                        </a:lnSpc>
                        <a:spcAft>
                          <a:spcPts val="0"/>
                        </a:spcAft>
                      </a:pPr>
                      <a:r>
                        <a:rPr lang="en-US" sz="1800" b="1" kern="100" dirty="0">
                          <a:effectLst/>
                          <a:latin typeface="微软雅黑" panose="020B0503020204020204" pitchFamily="34" charset="-122"/>
                          <a:ea typeface="微软雅黑" panose="020B0503020204020204" pitchFamily="34" charset="-122"/>
                        </a:rPr>
                        <a:t>2</a:t>
                      </a:r>
                      <a:endParaRPr lang="zh-CN" sz="18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结合增强现实的机器人教育平台</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a:effectLst/>
                          <a:latin typeface="微软雅黑" panose="020B0503020204020204" pitchFamily="34" charset="-122"/>
                          <a:ea typeface="微软雅黑" panose="020B0503020204020204" pitchFamily="34" charset="-122"/>
                        </a:rPr>
                        <a:t>大学生创新训练项目（国家级）</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4055762402"/>
                  </a:ext>
                </a:extLst>
              </a:tr>
              <a:tr h="669691">
                <a:tc>
                  <a:txBody>
                    <a:bodyPr/>
                    <a:lstStyle/>
                    <a:p>
                      <a:pPr algn="ctr">
                        <a:lnSpc>
                          <a:spcPct val="125000"/>
                        </a:lnSpc>
                        <a:spcAft>
                          <a:spcPts val="0"/>
                        </a:spcAft>
                      </a:pPr>
                      <a:r>
                        <a:rPr lang="en-US" sz="1800" b="1" kern="100" dirty="0">
                          <a:effectLst/>
                          <a:latin typeface="微软雅黑" panose="020B0503020204020204" pitchFamily="34" charset="-122"/>
                          <a:ea typeface="微软雅黑" panose="020B0503020204020204" pitchFamily="34" charset="-122"/>
                        </a:rPr>
                        <a:t>3</a:t>
                      </a:r>
                      <a:endParaRPr lang="zh-CN" sz="18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一款趣味英语单词记忆应用程序</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大学生创新训练项目（校级）</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42443047"/>
                  </a:ext>
                </a:extLst>
              </a:tr>
              <a:tr h="669691">
                <a:tc>
                  <a:txBody>
                    <a:bodyPr/>
                    <a:lstStyle/>
                    <a:p>
                      <a:pPr algn="ctr">
                        <a:lnSpc>
                          <a:spcPct val="125000"/>
                        </a:lnSpc>
                        <a:spcAft>
                          <a:spcPts val="0"/>
                        </a:spcAft>
                      </a:pPr>
                      <a:r>
                        <a:rPr lang="en-US" sz="1800" b="1" kern="100">
                          <a:effectLst/>
                          <a:latin typeface="微软雅黑" panose="020B0503020204020204" pitchFamily="34" charset="-122"/>
                          <a:ea typeface="微软雅黑" panose="020B0503020204020204" pitchFamily="34" charset="-122"/>
                        </a:rPr>
                        <a:t>4</a:t>
                      </a:r>
                      <a:endParaRPr lang="zh-CN" sz="18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屏幕加密程序与解码眼镜</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大学生创新训练项目（校级）</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35757028"/>
                  </a:ext>
                </a:extLst>
              </a:tr>
              <a:tr h="669691">
                <a:tc>
                  <a:txBody>
                    <a:bodyPr/>
                    <a:lstStyle/>
                    <a:p>
                      <a:pPr algn="ctr">
                        <a:lnSpc>
                          <a:spcPct val="125000"/>
                        </a:lnSpc>
                        <a:spcAft>
                          <a:spcPts val="0"/>
                        </a:spcAft>
                      </a:pPr>
                      <a:r>
                        <a:rPr lang="en-US" altLang="zh-CN" sz="1800" b="1" kern="100" dirty="0">
                          <a:effectLst/>
                          <a:latin typeface="微软雅黑" panose="020B0503020204020204" pitchFamily="34" charset="-122"/>
                          <a:ea typeface="微软雅黑" panose="020B0503020204020204" pitchFamily="34" charset="-122"/>
                        </a:rPr>
                        <a:t>5</a:t>
                      </a:r>
                      <a:endParaRPr lang="zh-CN" sz="18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altLang="en-US" sz="1800" b="1" kern="100" dirty="0">
                          <a:effectLst/>
                          <a:latin typeface="微软雅黑" panose="020B0503020204020204" pitchFamily="34" charset="-122"/>
                          <a:ea typeface="微软雅黑" panose="020B0503020204020204" pitchFamily="34" charset="-122"/>
                        </a:rPr>
                        <a:t>基于编程知识教学的互动性应用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25000"/>
                        </a:lnSpc>
                        <a:spcAft>
                          <a:spcPts val="0"/>
                        </a:spcAft>
                      </a:pPr>
                      <a:r>
                        <a:rPr lang="zh-CN" sz="1800" b="1" kern="100" dirty="0">
                          <a:effectLst/>
                          <a:latin typeface="微软雅黑" panose="020B0503020204020204" pitchFamily="34" charset="-122"/>
                          <a:ea typeface="微软雅黑" panose="020B0503020204020204" pitchFamily="34" charset="-122"/>
                        </a:rPr>
                        <a:t>大学生创新训练项目（校级）</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611867440"/>
                  </a:ext>
                </a:extLst>
              </a:tr>
            </a:tbl>
          </a:graphicData>
        </a:graphic>
      </p:graphicFrame>
      <p:sp>
        <p:nvSpPr>
          <p:cNvPr id="8" name="标题 1">
            <a:extLst>
              <a:ext uri="{FF2B5EF4-FFF2-40B4-BE49-F238E27FC236}">
                <a16:creationId xmlns:a16="http://schemas.microsoft.com/office/drawing/2014/main" id="{A6DA103B-0699-4845-A7A4-3F74072FBE63}"/>
              </a:ext>
            </a:extLst>
          </p:cNvPr>
          <p:cNvSpPr txBox="1">
            <a:spLocks/>
          </p:cNvSpPr>
          <p:nvPr/>
        </p:nvSpPr>
        <p:spPr>
          <a:xfrm>
            <a:off x="3879274" y="-15875"/>
            <a:ext cx="6414654"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教育信息化技术及应用</a:t>
            </a:r>
          </a:p>
        </p:txBody>
      </p:sp>
    </p:spTree>
    <p:extLst>
      <p:ext uri="{BB962C8B-B14F-4D97-AF65-F5344CB8AC3E}">
        <p14:creationId xmlns:p14="http://schemas.microsoft.com/office/powerpoint/2010/main" val="6520371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
            <a:extLst>
              <a:ext uri="{FF2B5EF4-FFF2-40B4-BE49-F238E27FC236}">
                <a16:creationId xmlns:a16="http://schemas.microsoft.com/office/drawing/2014/main" id="{A2CC5A32-6F4E-4FED-8CA8-8115A2FD33F1}"/>
              </a:ext>
            </a:extLst>
          </p:cNvPr>
          <p:cNvGrpSpPr>
            <a:grpSpLocks/>
          </p:cNvGrpSpPr>
          <p:nvPr/>
        </p:nvGrpSpPr>
        <p:grpSpPr bwMode="auto">
          <a:xfrm>
            <a:off x="-895350" y="1264630"/>
            <a:ext cx="12914313" cy="5569558"/>
            <a:chOff x="-1044061" y="685519"/>
            <a:chExt cx="12912712" cy="5571359"/>
          </a:xfrm>
        </p:grpSpPr>
        <p:pic>
          <p:nvPicPr>
            <p:cNvPr id="24" name="图片 23">
              <a:extLst>
                <a:ext uri="{FF2B5EF4-FFF2-40B4-BE49-F238E27FC236}">
                  <a16:creationId xmlns:a16="http://schemas.microsoft.com/office/drawing/2014/main" id="{4669F1AF-0823-4F45-B52F-3C4474A72A28}"/>
                </a:ext>
              </a:extLst>
            </p:cNvPr>
            <p:cNvPicPr>
              <a:picLocks noChangeAspect="1"/>
            </p:cNvPicPr>
            <p:nvPr/>
          </p:nvPicPr>
          <p:blipFill>
            <a:blip r:embed="rId3"/>
            <a:stretch>
              <a:fillRect/>
            </a:stretch>
          </p:blipFill>
          <p:spPr>
            <a:xfrm>
              <a:off x="203747" y="685519"/>
              <a:ext cx="1732346" cy="1814670"/>
            </a:xfrm>
            <a:prstGeom prst="rect">
              <a:avLst/>
            </a:prstGeom>
            <a:ln>
              <a:noFill/>
            </a:ln>
            <a:effectLst>
              <a:outerShdw blurRad="292100" dist="139700" dir="2700000" algn="tl" rotWithShape="0">
                <a:srgbClr val="333333">
                  <a:alpha val="65000"/>
                </a:srgbClr>
              </a:outerShdw>
            </a:effectLst>
          </p:spPr>
        </p:pic>
        <p:sp>
          <p:nvSpPr>
            <p:cNvPr id="8199" name="文本框 31">
              <a:extLst>
                <a:ext uri="{FF2B5EF4-FFF2-40B4-BE49-F238E27FC236}">
                  <a16:creationId xmlns:a16="http://schemas.microsoft.com/office/drawing/2014/main" id="{FB06918E-8140-4E23-A3C0-1F5ECE24B3C3}"/>
                </a:ext>
              </a:extLst>
            </p:cNvPr>
            <p:cNvSpPr txBox="1">
              <a:spLocks noChangeArrowheads="1"/>
            </p:cNvSpPr>
            <p:nvPr/>
          </p:nvSpPr>
          <p:spPr bwMode="auto">
            <a:xfrm>
              <a:off x="7422052" y="694067"/>
              <a:ext cx="4446599" cy="193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pPr>
              <a:r>
                <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全国家用自动控制器标准化技术委员会变频控制器分技术委员会副主任委员</a:t>
              </a:r>
              <a:endPar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5000"/>
                </a:lnSpc>
                <a:spcBef>
                  <a:spcPct val="0"/>
                </a:spcBef>
              </a:pPr>
              <a:r>
                <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CCF </a:t>
              </a:r>
              <a:r>
                <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高级会员、CCF YOCSEF 广州副主席</a:t>
              </a:r>
              <a:endPar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5000"/>
                </a:lnSpc>
                <a:spcBef>
                  <a:spcPct val="0"/>
                </a:spcBef>
              </a:pPr>
              <a:r>
                <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CCF计算机应用专业委员会委员</a:t>
              </a:r>
            </a:p>
            <a:p>
              <a:pPr eaLnBrk="1" hangingPunct="1">
                <a:lnSpc>
                  <a:spcPct val="125000"/>
                </a:lnSpc>
                <a:spcBef>
                  <a:spcPct val="0"/>
                </a:spcBef>
              </a:pPr>
              <a:r>
                <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中国人工智能学会知识工程与分布智能专业委员会委员</a:t>
              </a:r>
            </a:p>
            <a:p>
              <a:pPr eaLnBrk="1" hangingPunct="1">
                <a:lnSpc>
                  <a:spcPct val="125000"/>
                </a:lnSpc>
                <a:spcBef>
                  <a:spcPct val="0"/>
                </a:spcBef>
              </a:pPr>
              <a:r>
                <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中国人工智能学会科普工作委员会委员</a:t>
              </a:r>
            </a:p>
            <a:p>
              <a:pPr eaLnBrk="1" hangingPunct="1">
                <a:lnSpc>
                  <a:spcPct val="125000"/>
                </a:lnSpc>
                <a:spcBef>
                  <a:spcPct val="0"/>
                </a:spcBef>
              </a:pPr>
              <a:r>
                <a:rPr lang="zh-CN"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广东省电子政务大数据专家委员会专家</a:t>
              </a:r>
              <a:endPar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5000"/>
                </a:lnSpc>
                <a:spcBef>
                  <a:spcPct val="0"/>
                </a:spcBef>
              </a:pPr>
              <a:r>
                <a:rPr lang="zh-CN"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广东省高等学校</a:t>
              </a:r>
              <a:r>
                <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千百十工程</a:t>
              </a:r>
              <a:r>
                <a:rPr lang="en-US"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培养对象</a:t>
              </a:r>
              <a:endParaRPr lang="zh-CN" altLang="en-US" sz="1200" b="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200" name="组合 4">
              <a:extLst>
                <a:ext uri="{FF2B5EF4-FFF2-40B4-BE49-F238E27FC236}">
                  <a16:creationId xmlns:a16="http://schemas.microsoft.com/office/drawing/2014/main" id="{74844450-4A4E-4FF0-9477-57F630507135}"/>
                </a:ext>
              </a:extLst>
            </p:cNvPr>
            <p:cNvGrpSpPr>
              <a:grpSpLocks/>
            </p:cNvGrpSpPr>
            <p:nvPr/>
          </p:nvGrpSpPr>
          <p:grpSpPr bwMode="auto">
            <a:xfrm>
              <a:off x="-1044061" y="878767"/>
              <a:ext cx="12015379" cy="5378111"/>
              <a:chOff x="-1020151" y="1050456"/>
              <a:chExt cx="12016844" cy="5377926"/>
            </a:xfrm>
          </p:grpSpPr>
          <p:sp>
            <p:nvSpPr>
              <p:cNvPr id="8202" name="文本框 11">
                <a:extLst>
                  <a:ext uri="{FF2B5EF4-FFF2-40B4-BE49-F238E27FC236}">
                    <a16:creationId xmlns:a16="http://schemas.microsoft.com/office/drawing/2014/main" id="{7CF811DD-33AA-45F6-9CA9-C19BBE5158AF}"/>
                  </a:ext>
                </a:extLst>
              </p:cNvPr>
              <p:cNvSpPr txBox="1">
                <a:spLocks noChangeArrowheads="1"/>
              </p:cNvSpPr>
              <p:nvPr/>
            </p:nvSpPr>
            <p:spPr bwMode="auto">
              <a:xfrm>
                <a:off x="1286357" y="1050456"/>
                <a:ext cx="9710336" cy="1569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1080000" lvl="2" indent="-360000" algn="just">
                  <a:lnSpc>
                    <a:spcPct val="15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rPr>
                  <a:t>谢光强  博士、教授、</a:t>
                </a:r>
                <a:r>
                  <a:rPr lang="zh-CN" altLang="zh-CN" sz="1600" b="1" dirty="0">
                    <a:solidFill>
                      <a:srgbClr val="0070C0"/>
                    </a:solidFill>
                    <a:latin typeface="微软雅黑" panose="020B0503020204020204" pitchFamily="34" charset="-122"/>
                    <a:ea typeface="微软雅黑" panose="020B0503020204020204" pitchFamily="34" charset="-122"/>
                  </a:rPr>
                  <a:t>硕士生导师</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1080000" lvl="2" indent="-360000" algn="just">
                  <a:lnSpc>
                    <a:spcPct val="15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rPr>
                  <a:t>广东工业大学计算机学院 副院长</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1080000" lvl="2" indent="-360000" algn="just">
                  <a:lnSpc>
                    <a:spcPct val="15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rPr>
                  <a:t>小平科技创新团队负责人</a:t>
                </a:r>
                <a:endParaRPr lang="en-US" altLang="zh-CN" sz="1600" b="1" dirty="0">
                  <a:solidFill>
                    <a:srgbClr val="0070C0"/>
                  </a:solidFill>
                  <a:latin typeface="微软雅黑" panose="020B0503020204020204" pitchFamily="34" charset="-122"/>
                  <a:ea typeface="微软雅黑" panose="020B0503020204020204" pitchFamily="34" charset="-122"/>
                </a:endParaRPr>
              </a:p>
              <a:p>
                <a:pPr marL="1080000" lvl="2" indent="-360000" algn="just">
                  <a:lnSpc>
                    <a:spcPct val="150000"/>
                  </a:lnSpc>
                  <a:spcBef>
                    <a:spcPct val="0"/>
                  </a:spcBef>
                </a:pPr>
                <a:r>
                  <a:rPr lang="zh-CN" altLang="zh-CN" sz="1600" b="1" dirty="0">
                    <a:solidFill>
                      <a:srgbClr val="0070C0"/>
                    </a:solidFill>
                    <a:latin typeface="微软雅黑" panose="020B0503020204020204" pitchFamily="34" charset="-122"/>
                    <a:ea typeface="微软雅黑" panose="020B0503020204020204" pitchFamily="34" charset="-122"/>
                  </a:rPr>
                  <a:t>研究领域</a:t>
                </a:r>
                <a:r>
                  <a:rPr lang="zh-CN" altLang="en-US" sz="1600" b="1" dirty="0">
                    <a:solidFill>
                      <a:srgbClr val="0070C0"/>
                    </a:solidFill>
                    <a:latin typeface="微软雅黑" panose="020B0503020204020204" pitchFamily="34" charset="-122"/>
                    <a:ea typeface="微软雅黑" panose="020B0503020204020204" pitchFamily="34" charset="-122"/>
                  </a:rPr>
                  <a:t>：多智能体系统、数据挖掘、无人驾驶智能决策</a:t>
                </a:r>
              </a:p>
            </p:txBody>
          </p:sp>
          <p:sp>
            <p:nvSpPr>
              <p:cNvPr id="16394" name="文本框 34">
                <a:extLst>
                  <a:ext uri="{FF2B5EF4-FFF2-40B4-BE49-F238E27FC236}">
                    <a16:creationId xmlns:a16="http://schemas.microsoft.com/office/drawing/2014/main" id="{86FACA7C-AB16-4F50-91DB-93063070C10B}"/>
                  </a:ext>
                </a:extLst>
              </p:cNvPr>
              <p:cNvSpPr txBox="1">
                <a:spLocks noChangeArrowheads="1"/>
              </p:cNvSpPr>
              <p:nvPr/>
            </p:nvSpPr>
            <p:spPr bwMode="auto">
              <a:xfrm>
                <a:off x="-1020151" y="5043682"/>
                <a:ext cx="5640376" cy="13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2" algn="ctr">
                  <a:lnSpc>
                    <a:spcPct val="120000"/>
                  </a:lnSpc>
                  <a:spcBef>
                    <a:spcPct val="0"/>
                  </a:spcBef>
                  <a:buFont typeface="Arial" panose="020B0604020202020204" pitchFamily="34" charset="0"/>
                  <a:buNone/>
                  <a:defRPr/>
                </a:pPr>
                <a:endParaRPr lang="en-US" altLang="zh-CN" sz="1800" b="1" u="sng" dirty="0">
                  <a:solidFill>
                    <a:srgbClr val="0070C0"/>
                  </a:solidFill>
                  <a:latin typeface="微软雅黑" panose="020B0503020204020204" pitchFamily="34" charset="-122"/>
                  <a:ea typeface="微软雅黑" panose="020B0503020204020204" pitchFamily="34" charset="-122"/>
                </a:endParaRPr>
              </a:p>
              <a:p>
                <a:pPr marL="1200150" lvl="2" indent="-285750" algn="just">
                  <a:lnSpc>
                    <a:spcPct val="120000"/>
                  </a:lnSpc>
                  <a:spcBef>
                    <a:spcPct val="0"/>
                  </a:spcBef>
                  <a:buFont typeface="Wingdings" panose="05000000000000000000" pitchFamily="2" charset="2"/>
                  <a:buChar char="l"/>
                  <a:defRPr/>
                </a:pP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“小平科技创新团队”称号（广东省</a:t>
                </a:r>
                <a:r>
                  <a:rPr lang="en-US" altLang="zh-CN"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支，全国共</a:t>
                </a:r>
                <a:r>
                  <a:rPr lang="en-US" altLang="zh-CN"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a:t>
                </a:r>
                <a:endParaRPr lang="en-US" altLang="zh-CN"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广东省教育教学成果奖（高等教育）“一等奖”</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挑战杯国赛决赛“一等奖”</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 </a:t>
                </a:r>
                <a:r>
                  <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师德标兵</a:t>
                </a:r>
                <a:r>
                  <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8201" name="矩形 35">
              <a:extLst>
                <a:ext uri="{FF2B5EF4-FFF2-40B4-BE49-F238E27FC236}">
                  <a16:creationId xmlns:a16="http://schemas.microsoft.com/office/drawing/2014/main" id="{7C64E46E-8963-4336-B304-2C8B19A4F474}"/>
                </a:ext>
              </a:extLst>
            </p:cNvPr>
            <p:cNvSpPr>
              <a:spLocks noChangeArrowheads="1"/>
            </p:cNvSpPr>
            <p:nvPr/>
          </p:nvSpPr>
          <p:spPr bwMode="auto">
            <a:xfrm>
              <a:off x="203747" y="2551718"/>
              <a:ext cx="11484817" cy="235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 typeface="Arial" panose="020B0604020202020204" pitchFamily="34" charset="0"/>
                <a:buNone/>
              </a:pP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主持和参加国家自然科学基金等各类项目</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余项，主持省</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级</a:t>
              </a:r>
              <a:r>
                <a:rPr lang="zh-CN"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课程</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项目</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，申请专利和软件著作权近</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60</a:t>
              </a:r>
              <a:r>
                <a:rPr lang="zh-CN"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在相关领域发表学术论文</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余篇</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包括</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IEEE Transactions on Industrial Informatics </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（中科院</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SCI</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一区）、</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JAIR</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 B</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AAAI</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 A</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ICDM</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 B</a:t>
              </a: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）等领域知名国际期刊和重要会议。</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申请国家大学生双创训练计划、广东省攀登计划（重点）等项目</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多项。个人获奖和指导学生获奖</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270</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余项，</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其中</a:t>
              </a:r>
              <a:r>
                <a:rPr lang="zh-CN"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指导学生获各类奖项</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235</a:t>
              </a:r>
              <a:r>
                <a:rPr lang="zh-CN"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（国家级</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项，省级</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125</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 typeface="Arial" panose="020B0604020202020204" pitchFamily="34" charset="0"/>
                <a:buNone/>
              </a:pP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指导学生获得</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“挑战杯”全国专项赛决赛“特等奖”（全国共三项）、“挑战杯”国赛决赛“一等奖”，</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创建并指导的“</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QG</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科技创新工作室”，</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于</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年在北京人民大会堂获颁发了由共青团中央等单位共同评选的“小平科技创新团队”称号（广东省仅</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支，全国共</a:t>
              </a:r>
              <a:r>
                <a:rPr lang="en-US" altLang="zh-CN"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14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。指导</a:t>
              </a:r>
              <a:r>
                <a:rPr lang="zh-CN"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毕业生曾获得</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腾讯最佳员工</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百度最佳个人</a:t>
              </a:r>
              <a:r>
                <a:rPr lang="en-US" altLang="zh-CN"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37" name="矩形 36">
            <a:extLst>
              <a:ext uri="{FF2B5EF4-FFF2-40B4-BE49-F238E27FC236}">
                <a16:creationId xmlns:a16="http://schemas.microsoft.com/office/drawing/2014/main" id="{D65E1C50-C787-49A0-9615-F6AE80407B3F}"/>
              </a:ext>
            </a:extLst>
          </p:cNvPr>
          <p:cNvSpPr/>
          <p:nvPr/>
        </p:nvSpPr>
        <p:spPr>
          <a:xfrm>
            <a:off x="0" y="5484813"/>
            <a:ext cx="12192000" cy="1316037"/>
          </a:xfrm>
          <a:prstGeom prst="rect">
            <a:avLst/>
          </a:prstGeom>
          <a:noFill/>
          <a:ln w="3175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34">
            <a:extLst>
              <a:ext uri="{FF2B5EF4-FFF2-40B4-BE49-F238E27FC236}">
                <a16:creationId xmlns:a16="http://schemas.microsoft.com/office/drawing/2014/main" id="{100EA7F4-7F17-413D-9E77-E728EB6A1382}"/>
              </a:ext>
            </a:extLst>
          </p:cNvPr>
          <p:cNvSpPr txBox="1">
            <a:spLocks noChangeArrowheads="1"/>
          </p:cNvSpPr>
          <p:nvPr/>
        </p:nvSpPr>
        <p:spPr bwMode="auto">
          <a:xfrm>
            <a:off x="3557588" y="5465763"/>
            <a:ext cx="5638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2">
              <a:lnSpc>
                <a:spcPct val="120000"/>
              </a:lnSpc>
              <a:spcBef>
                <a:spcPct val="0"/>
              </a:spcBef>
              <a:buFont typeface="Arial" panose="020B0604020202020204" pitchFamily="34" charset="0"/>
              <a:buNone/>
              <a:defRPr/>
            </a:pPr>
            <a:r>
              <a:rPr lang="zh-CN" altLang="en-US" sz="1600" b="1" dirty="0">
                <a:solidFill>
                  <a:srgbClr val="0070C0"/>
                </a:solidFill>
                <a:latin typeface="微软雅黑" panose="020B0503020204020204" pitchFamily="34" charset="-122"/>
                <a:ea typeface="微软雅黑" panose="020B0503020204020204" pitchFamily="34" charset="-122"/>
              </a:rPr>
              <a:t>          </a:t>
            </a:r>
            <a:r>
              <a:rPr lang="zh-CN" altLang="en-US" sz="1600" b="1" u="sng" dirty="0">
                <a:solidFill>
                  <a:srgbClr val="0070C0"/>
                </a:solidFill>
                <a:latin typeface="微软雅黑" panose="020B0503020204020204" pitchFamily="34" charset="-122"/>
                <a:ea typeface="微软雅黑" panose="020B0503020204020204" pitchFamily="34" charset="-122"/>
              </a:rPr>
              <a:t> 重要荣誉</a:t>
            </a:r>
            <a:endParaRPr lang="en-US" altLang="zh-CN" sz="1600" b="1" u="sng" dirty="0">
              <a:solidFill>
                <a:srgbClr val="0070C0"/>
              </a:solidFill>
              <a:latin typeface="微软雅黑" panose="020B0503020204020204" pitchFamily="34" charset="-122"/>
              <a:ea typeface="微软雅黑" panose="020B0503020204020204" pitchFamily="34" charset="-122"/>
            </a:endParaRPr>
          </a:p>
          <a:p>
            <a:pPr marL="1200150" lvl="2" indent="-285750" algn="just">
              <a:lnSpc>
                <a:spcPct val="120000"/>
              </a:lnSpc>
              <a:spcBef>
                <a:spcPct val="0"/>
              </a:spcBef>
              <a:buFont typeface="Wingdings" panose="05000000000000000000" pitchFamily="2" charset="2"/>
              <a:buChar char="l"/>
              <a:defRPr/>
            </a:pP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挑战杯全国专项赛决赛“特等奖”（全国共三项）</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广东青年五四奖章集体提名奖</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中国大学生计算机设计大赛“一等奖”</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a:t>
            </a:r>
            <a:r>
              <a:rPr lang="zh-CN"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十佳授课教师”</a:t>
            </a:r>
            <a:endParaRPr lang="en-US" altLang="zh-CN" sz="13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34">
            <a:extLst>
              <a:ext uri="{FF2B5EF4-FFF2-40B4-BE49-F238E27FC236}">
                <a16:creationId xmlns:a16="http://schemas.microsoft.com/office/drawing/2014/main" id="{7652319C-817F-4250-8D04-E161661C2D2C}"/>
              </a:ext>
            </a:extLst>
          </p:cNvPr>
          <p:cNvSpPr txBox="1">
            <a:spLocks noChangeArrowheads="1"/>
          </p:cNvSpPr>
          <p:nvPr/>
        </p:nvSpPr>
        <p:spPr bwMode="auto">
          <a:xfrm>
            <a:off x="7572375" y="5449888"/>
            <a:ext cx="5640388"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2" algn="ctr">
              <a:lnSpc>
                <a:spcPct val="120000"/>
              </a:lnSpc>
              <a:spcBef>
                <a:spcPct val="0"/>
              </a:spcBef>
              <a:buFont typeface="Arial" panose="020B0604020202020204" pitchFamily="34" charset="0"/>
              <a:buNone/>
              <a:defRPr/>
            </a:pPr>
            <a:endParaRPr lang="en-US" altLang="zh-CN" sz="1800" b="1" u="sng" dirty="0">
              <a:solidFill>
                <a:srgbClr val="0070C0"/>
              </a:solidFill>
              <a:latin typeface="微软雅黑" panose="020B0503020204020204" pitchFamily="34" charset="-122"/>
              <a:ea typeface="微软雅黑" panose="020B0503020204020204" pitchFamily="34" charset="-122"/>
            </a:endParaRPr>
          </a:p>
          <a:p>
            <a:pPr marL="1200150" lvl="2" indent="-285750" algn="just">
              <a:lnSpc>
                <a:spcPct val="120000"/>
              </a:lnSpc>
              <a:spcBef>
                <a:spcPct val="0"/>
              </a:spcBef>
              <a:buFont typeface="Wingdings" panose="05000000000000000000" pitchFamily="2" charset="2"/>
              <a:buChar char="l"/>
              <a:defRPr/>
            </a:pP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全国大学生创新创业年会展示项目（</a:t>
            </a:r>
            <a:r>
              <a:rPr lang="en-US" altLang="zh-CN"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endParaRPr lang="en-US" altLang="zh-CN" sz="13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广东优秀研究生导师</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en-US"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广东工业大学“五四青年奖章”</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r>
              <a:rPr lang="zh-CN"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广东工业大学“学生最喜爱的教师”</a:t>
            </a:r>
            <a:endParaRPr lang="en-US" altLang="zh-CN" sz="13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20000"/>
              </a:lnSpc>
              <a:spcBef>
                <a:spcPct val="0"/>
              </a:spcBef>
              <a:buFont typeface="Wingdings" panose="05000000000000000000" pitchFamily="2" charset="2"/>
              <a:buChar char="l"/>
              <a:defRPr/>
            </a:pPr>
            <a:endParaRPr lang="en-US" altLang="zh-CN" sz="13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8E219107-55A6-4F00-A87A-9CD96AAE87FB}"/>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指导教师</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a:spLocks noChangeArrowheads="1"/>
          </p:cNvSpPr>
          <p:nvPr/>
        </p:nvSpPr>
        <p:spPr bwMode="auto">
          <a:xfrm>
            <a:off x="198173" y="4134407"/>
            <a:ext cx="4016987" cy="250410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dirty="0">
              <a:latin typeface="微软雅黑" panose="020B0503020204020204" pitchFamily="34" charset="-122"/>
              <a:ea typeface="微软雅黑" panose="020B0503020204020204" pitchFamily="34" charset="-122"/>
            </a:endParaRPr>
          </a:p>
        </p:txBody>
      </p:sp>
      <p:grpSp>
        <p:nvGrpSpPr>
          <p:cNvPr id="14338" name="组合 1"/>
          <p:cNvGrpSpPr>
            <a:grpSpLocks/>
          </p:cNvGrpSpPr>
          <p:nvPr/>
        </p:nvGrpSpPr>
        <p:grpSpPr bwMode="auto">
          <a:xfrm>
            <a:off x="359715" y="1130300"/>
            <a:ext cx="11675881" cy="5617240"/>
            <a:chOff x="255874" y="717242"/>
            <a:chExt cx="11676007" cy="5618285"/>
          </a:xfrm>
        </p:grpSpPr>
        <p:sp>
          <p:nvSpPr>
            <p:cNvPr id="32" name="文本框 31"/>
            <p:cNvSpPr txBox="1"/>
            <p:nvPr/>
          </p:nvSpPr>
          <p:spPr>
            <a:xfrm>
              <a:off x="255874" y="3785179"/>
              <a:ext cx="3576704" cy="2265272"/>
            </a:xfrm>
            <a:prstGeom prst="rect">
              <a:avLst/>
            </a:prstGeom>
            <a:noFill/>
            <a:ln w="9525">
              <a:noFill/>
            </a:ln>
          </p:spPr>
          <p:txBody>
            <a:bodyPr wrap="square">
              <a:spAutoFit/>
            </a:bodyPr>
            <a:lstStyle/>
            <a:p>
              <a:pPr indent="304800" eaLnBrk="1" fontAlgn="auto" hangingPunct="1">
                <a:lnSpc>
                  <a:spcPct val="150000"/>
                </a:lnSpc>
                <a:spcBef>
                  <a:spcPts val="0"/>
                </a:spcBef>
                <a:spcAft>
                  <a:spcPts val="0"/>
                </a:spcAft>
                <a:defRPr/>
              </a:pPr>
              <a:r>
                <a:rPr lang="zh-CN" altLang="en-US"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学术兼职：</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CCF</a:t>
              </a:r>
              <a:r>
                <a:rPr lang="zh-CN" altLang="en-US"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会员</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CCF YOCSEF</a:t>
              </a:r>
              <a:r>
                <a:rPr lang="zh-CN" altLang="en-US"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广州委员</a:t>
              </a: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中关村大数据产业联盟会员</a:t>
              </a: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广东省计算机学会大数据专业委员会会员</a:t>
              </a:r>
            </a:p>
          </p:txBody>
        </p:sp>
        <p:grpSp>
          <p:nvGrpSpPr>
            <p:cNvPr id="14344" name="组合 4"/>
            <p:cNvGrpSpPr>
              <a:grpSpLocks/>
            </p:cNvGrpSpPr>
            <p:nvPr/>
          </p:nvGrpSpPr>
          <p:grpSpPr bwMode="auto">
            <a:xfrm>
              <a:off x="1907292" y="717242"/>
              <a:ext cx="9709151" cy="5618285"/>
              <a:chOff x="1931559" y="888938"/>
              <a:chExt cx="9710337" cy="5618094"/>
            </a:xfrm>
          </p:grpSpPr>
          <p:sp>
            <p:nvSpPr>
              <p:cNvPr id="14346" name="文本框 11"/>
              <p:cNvSpPr txBox="1">
                <a:spLocks noChangeArrowheads="1"/>
              </p:cNvSpPr>
              <p:nvPr/>
            </p:nvSpPr>
            <p:spPr bwMode="auto">
              <a:xfrm>
                <a:off x="1931559" y="888938"/>
                <a:ext cx="9710337" cy="10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2" algn="just">
                  <a:lnSpc>
                    <a:spcPct val="150000"/>
                  </a:lnSpc>
                  <a:spcBef>
                    <a:spcPct val="0"/>
                  </a:spcBef>
                </a:pPr>
                <a:r>
                  <a:rPr lang="zh-CN" altLang="en-US" b="1" dirty="0">
                    <a:solidFill>
                      <a:srgbClr val="0070C0"/>
                    </a:solidFill>
                    <a:latin typeface="微软雅黑" panose="020B0503020204020204" pitchFamily="34" charset="-122"/>
                    <a:ea typeface="微软雅黑" panose="020B0503020204020204" pitchFamily="34" charset="-122"/>
                  </a:rPr>
                  <a:t>李杨  博士、教授、</a:t>
                </a:r>
                <a:r>
                  <a:rPr lang="zh-CN" altLang="zh-CN" b="1" dirty="0">
                    <a:solidFill>
                      <a:srgbClr val="0070C0"/>
                    </a:solidFill>
                    <a:latin typeface="微软雅黑" panose="020B0503020204020204" pitchFamily="34" charset="-122"/>
                    <a:ea typeface="微软雅黑" panose="020B0503020204020204" pitchFamily="34" charset="-122"/>
                  </a:rPr>
                  <a:t>硕士生导师</a:t>
                </a:r>
                <a:endParaRPr lang="en-US" altLang="zh-CN" b="1" dirty="0">
                  <a:solidFill>
                    <a:srgbClr val="0070C0"/>
                  </a:solidFill>
                  <a:latin typeface="微软雅黑" panose="020B0503020204020204" pitchFamily="34" charset="-122"/>
                  <a:ea typeface="微软雅黑" panose="020B0503020204020204" pitchFamily="34" charset="-122"/>
                </a:endParaRPr>
              </a:p>
              <a:p>
                <a:pPr lvl="2" algn="just">
                  <a:lnSpc>
                    <a:spcPct val="150000"/>
                  </a:lnSpc>
                  <a:spcBef>
                    <a:spcPct val="0"/>
                  </a:spcBef>
                </a:pPr>
                <a:r>
                  <a:rPr lang="zh-CN" altLang="zh-CN" b="1" dirty="0">
                    <a:solidFill>
                      <a:srgbClr val="0070C0"/>
                    </a:solidFill>
                    <a:latin typeface="微软雅黑" panose="020B0503020204020204" pitchFamily="34" charset="-122"/>
                    <a:ea typeface="微软雅黑" panose="020B0503020204020204" pitchFamily="34" charset="-122"/>
                  </a:rPr>
                  <a:t>研究领域</a:t>
                </a:r>
                <a:r>
                  <a:rPr lang="zh-CN" altLang="en-US" b="1" dirty="0">
                    <a:solidFill>
                      <a:srgbClr val="0070C0"/>
                    </a:solidFill>
                    <a:latin typeface="微软雅黑" panose="020B0503020204020204" pitchFamily="34" charset="-122"/>
                    <a:ea typeface="微软雅黑" panose="020B0503020204020204" pitchFamily="34" charset="-122"/>
                  </a:rPr>
                  <a:t>：差分隐私保护、多智能体系统、机器学习</a:t>
                </a:r>
              </a:p>
            </p:txBody>
          </p:sp>
          <p:sp>
            <p:nvSpPr>
              <p:cNvPr id="14347" name="文本框 34"/>
              <p:cNvSpPr txBox="1">
                <a:spLocks noChangeArrowheads="1"/>
              </p:cNvSpPr>
              <p:nvPr/>
            </p:nvSpPr>
            <p:spPr bwMode="auto">
              <a:xfrm>
                <a:off x="3483746" y="3755092"/>
                <a:ext cx="7726219" cy="275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371600" indent="-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2" algn="just">
                  <a:lnSpc>
                    <a:spcPct val="12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全国高校绿色计算机大赛，“特等奖”</a:t>
                </a:r>
                <a:endPar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全国大学生物联网技术与应该“三创”大赛，“二等奖”</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中国大学生计算机设计大赛“一等奖”</a:t>
                </a:r>
                <a:endPar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泛珠三角大学生计算机作品赛总决赛“金奖”</a:t>
                </a:r>
                <a:endPar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全国大学生创新创业年会展示项目</a:t>
                </a:r>
                <a:endPar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“挑战杯”广东大学生课外学术科技作品竞赛终审决赛，“特等奖”</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“挑战杯”广东大学生课外学术科技作品竞赛终审决赛，“一等奖”</a:t>
                </a:r>
                <a:endParaRPr lang="en-US" altLang="zh-CN"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十佳授课教师”</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20000"/>
                  </a:lnSpc>
                  <a:spcBef>
                    <a:spcPct val="0"/>
                  </a:spcBef>
                </a:pP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广东工业大学教学优秀“一等奖”</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345" name="矩形 35"/>
            <p:cNvSpPr>
              <a:spLocks noChangeArrowheads="1"/>
            </p:cNvSpPr>
            <p:nvPr/>
          </p:nvSpPr>
          <p:spPr bwMode="auto">
            <a:xfrm>
              <a:off x="2711975" y="1674022"/>
              <a:ext cx="9219906" cy="19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主持</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国家自然科学基金</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省市级和企业合作项目多项</a:t>
              </a: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SCI</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一区、二区及学校</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TOP</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期刊</a:t>
              </a: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发表论文多篇，发表了</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国内首篇差分隐私保护的综述性论文</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差分隐私保护研究综述</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。曾获</a:t>
              </a:r>
              <a:r>
                <a:rPr lang="zh-CN" altLang="en-US" sz="20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广东工业大学“十佳授课教师”</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、“先进科技工作者”</a:t>
              </a:r>
              <a:r>
                <a:rPr lang="zh-CN" altLang="en-US" sz="2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等称号。 </a:t>
              </a:r>
              <a:endParaRPr lang="zh-CN" altLang="en-US" sz="2000" dirty="0">
                <a:solidFill>
                  <a:schemeClr val="accent1"/>
                </a:solidFill>
                <a:ea typeface="微软雅黑" panose="020B0503020204020204" pitchFamily="34" charset="-122"/>
                <a:cs typeface="Times New Roman" panose="02020603050405020304" pitchFamily="18" charset="0"/>
              </a:endParaRPr>
            </a:p>
          </p:txBody>
        </p:sp>
      </p:grpSp>
      <p:sp>
        <p:nvSpPr>
          <p:cNvPr id="37" name="矩形 36"/>
          <p:cNvSpPr/>
          <p:nvPr/>
        </p:nvSpPr>
        <p:spPr>
          <a:xfrm>
            <a:off x="4472848" y="3983191"/>
            <a:ext cx="6698256" cy="2763837"/>
          </a:xfrm>
          <a:prstGeom prst="rect">
            <a:avLst/>
          </a:prstGeom>
          <a:noFill/>
          <a:ln w="31750">
            <a:solidFill>
              <a:srgbClr val="FF9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26" name="Picture 2">
            <a:extLst>
              <a:ext uri="{FF2B5EF4-FFF2-40B4-BE49-F238E27FC236}">
                <a16:creationId xmlns:a16="http://schemas.microsoft.com/office/drawing/2014/main" id="{A321E756-81D2-46B1-B6C8-B0C0C8E80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5" y="1187944"/>
            <a:ext cx="1929989" cy="272293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a:extLst>
              <a:ext uri="{FF2B5EF4-FFF2-40B4-BE49-F238E27FC236}">
                <a16:creationId xmlns:a16="http://schemas.microsoft.com/office/drawing/2014/main" id="{D8AFC025-C486-4F2D-9278-468FB31D4572}"/>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指导教师</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2716775E-6B29-4E9C-BA56-317CD0698CBF}"/>
              </a:ext>
            </a:extLst>
          </p:cNvPr>
          <p:cNvGraphicFramePr>
            <a:graphicFrameLocks noGrp="1"/>
          </p:cNvGraphicFramePr>
          <p:nvPr>
            <p:extLst>
              <p:ext uri="{D42A27DB-BD31-4B8C-83A1-F6EECF244321}">
                <p14:modId xmlns:p14="http://schemas.microsoft.com/office/powerpoint/2010/main" val="280203341"/>
              </p:ext>
            </p:extLst>
          </p:nvPr>
        </p:nvGraphicFramePr>
        <p:xfrm>
          <a:off x="577200" y="1405825"/>
          <a:ext cx="5085368" cy="4956303"/>
        </p:xfrm>
        <a:graphic>
          <a:graphicData uri="http://schemas.openxmlformats.org/drawingml/2006/table">
            <a:tbl>
              <a:tblPr firstRow="1" bandRow="1">
                <a:tableStyleId>{5C22544A-7EE6-4342-B048-85BDC9FD1C3A}</a:tableStyleId>
              </a:tblPr>
              <a:tblGrid>
                <a:gridCol w="2953965">
                  <a:extLst>
                    <a:ext uri="{9D8B030D-6E8A-4147-A177-3AD203B41FA5}">
                      <a16:colId xmlns:a16="http://schemas.microsoft.com/office/drawing/2014/main" val="3575391845"/>
                    </a:ext>
                  </a:extLst>
                </a:gridCol>
                <a:gridCol w="2131403">
                  <a:extLst>
                    <a:ext uri="{9D8B030D-6E8A-4147-A177-3AD203B41FA5}">
                      <a16:colId xmlns:a16="http://schemas.microsoft.com/office/drawing/2014/main" val="2209512714"/>
                    </a:ext>
                  </a:extLst>
                </a:gridCol>
              </a:tblGrid>
              <a:tr h="450573">
                <a:tc>
                  <a:txBody>
                    <a:bodyPr/>
                    <a:lstStyle/>
                    <a:p>
                      <a:pPr algn="ctr"/>
                      <a:r>
                        <a:rPr lang="zh-CN" altLang="en-US" sz="2000" b="1" dirty="0">
                          <a:latin typeface="微软雅黑" panose="020B0503020204020204" pitchFamily="34" charset="-122"/>
                          <a:ea typeface="微软雅黑" panose="020B0503020204020204" pitchFamily="34" charset="-122"/>
                        </a:rPr>
                        <a:t>深造院校（部分）</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人数</a:t>
                      </a:r>
                    </a:p>
                  </a:txBody>
                  <a:tcPr/>
                </a:tc>
                <a:extLst>
                  <a:ext uri="{0D108BD9-81ED-4DB2-BD59-A6C34878D82A}">
                    <a16:rowId xmlns:a16="http://schemas.microsoft.com/office/drawing/2014/main" val="3224502911"/>
                  </a:ext>
                </a:extLst>
              </a:tr>
              <a:tr h="450573">
                <a:tc>
                  <a:txBody>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中国科学院大学</a:t>
                      </a:r>
                    </a:p>
                  </a:txBody>
                  <a:tcPr/>
                </a:tc>
                <a:tc>
                  <a:txBody>
                    <a:bodyPr/>
                    <a:lstStyle/>
                    <a:p>
                      <a:pPr algn="ctr"/>
                      <a:r>
                        <a:rPr lang="en-US" altLang="zh-CN" sz="2000" b="1" dirty="0">
                          <a:solidFill>
                            <a:schemeClr val="accent2"/>
                          </a:solidFill>
                          <a:latin typeface="微软雅黑" panose="020B0503020204020204" pitchFamily="34" charset="-122"/>
                          <a:ea typeface="微软雅黑" panose="020B0503020204020204" pitchFamily="34" charset="-122"/>
                        </a:rPr>
                        <a:t>3</a:t>
                      </a:r>
                      <a:endParaRPr lang="zh-CN" altLang="en-US" sz="2000" b="1" dirty="0">
                        <a:solidFill>
                          <a:schemeClr val="accent2"/>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67046535"/>
                  </a:ext>
                </a:extLst>
              </a:tr>
              <a:tr h="450573">
                <a:tc>
                  <a:txBody>
                    <a:bodyPr/>
                    <a:lstStyle/>
                    <a:p>
                      <a:pPr algn="ctr"/>
                      <a:r>
                        <a:rPr lang="zh-CN" altLang="en-US" sz="2000" b="1" dirty="0">
                          <a:solidFill>
                            <a:schemeClr val="accent2"/>
                          </a:solidFill>
                          <a:latin typeface="微软雅黑" panose="020B0503020204020204" pitchFamily="34" charset="-122"/>
                          <a:ea typeface="微软雅黑" panose="020B0503020204020204" pitchFamily="34" charset="-122"/>
                        </a:rPr>
                        <a:t>哈尔滨工业大学</a:t>
                      </a:r>
                    </a:p>
                  </a:txBody>
                  <a:tcPr/>
                </a:tc>
                <a:tc>
                  <a:txBody>
                    <a:bodyPr/>
                    <a:lstStyle/>
                    <a:p>
                      <a:pPr algn="ctr"/>
                      <a:r>
                        <a:rPr lang="en-US" altLang="zh-CN" sz="2000" b="1" dirty="0">
                          <a:solidFill>
                            <a:schemeClr val="accent2"/>
                          </a:solidFill>
                          <a:latin typeface="微软雅黑" panose="020B0503020204020204" pitchFamily="34" charset="-122"/>
                          <a:ea typeface="微软雅黑" panose="020B0503020204020204" pitchFamily="34" charset="-122"/>
                        </a:rPr>
                        <a:t>2</a:t>
                      </a:r>
                      <a:endParaRPr lang="zh-CN" altLang="en-US" sz="2000" b="1" dirty="0">
                        <a:solidFill>
                          <a:schemeClr val="accent2"/>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55762402"/>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澳门大学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642443047"/>
                  </a:ext>
                </a:extLst>
              </a:tr>
              <a:tr h="450573">
                <a:tc>
                  <a:txBody>
                    <a:bodyP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广东工业大学</a:t>
                      </a:r>
                    </a:p>
                  </a:txBody>
                  <a:tcPr/>
                </a:tc>
                <a:tc>
                  <a:txBody>
                    <a:bodyPr/>
                    <a:lstStyle/>
                    <a:p>
                      <a:pPr algn="ctr"/>
                      <a:r>
                        <a:rPr lang="en-US" altLang="zh-CN" sz="2000" b="1" dirty="0">
                          <a:solidFill>
                            <a:srgbClr val="FF0000"/>
                          </a:solidFill>
                          <a:latin typeface="微软雅黑" panose="020B0503020204020204" pitchFamily="34" charset="-122"/>
                          <a:ea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rPr>
                        <a:t>（推免）</a:t>
                      </a:r>
                    </a:p>
                  </a:txBody>
                  <a:tcPr/>
                </a:tc>
                <a:extLst>
                  <a:ext uri="{0D108BD9-81ED-4DB2-BD59-A6C34878D82A}">
                    <a16:rowId xmlns:a16="http://schemas.microsoft.com/office/drawing/2014/main" val="235757028"/>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华中科技大学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12875041"/>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华南理工大学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71652596"/>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山东大学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13210799"/>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中山大学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02252430"/>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南安普顿大学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95585301"/>
                  </a:ext>
                </a:extLst>
              </a:tr>
              <a:tr h="450573">
                <a:tc>
                  <a:txBody>
                    <a:bodyPr/>
                    <a:lstStyle/>
                    <a:p>
                      <a:pPr algn="ctr"/>
                      <a:r>
                        <a:rPr lang="zh-CN" altLang="en-US" sz="2000" b="1" dirty="0">
                          <a:latin typeface="微软雅黑" panose="020B0503020204020204" pitchFamily="34" charset="-122"/>
                          <a:ea typeface="微软雅黑" panose="020B0503020204020204" pitchFamily="34" charset="-122"/>
                        </a:rPr>
                        <a:t>墨尔本大学</a:t>
                      </a:r>
                    </a:p>
                  </a:txBody>
                  <a:tcPr/>
                </a:tc>
                <a:tc>
                  <a:txBody>
                    <a:body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11705624"/>
                  </a:ext>
                </a:extLst>
              </a:tr>
            </a:tbl>
          </a:graphicData>
        </a:graphic>
      </p:graphicFrame>
      <p:graphicFrame>
        <p:nvGraphicFramePr>
          <p:cNvPr id="16" name="表格 15">
            <a:extLst>
              <a:ext uri="{FF2B5EF4-FFF2-40B4-BE49-F238E27FC236}">
                <a16:creationId xmlns:a16="http://schemas.microsoft.com/office/drawing/2014/main" id="{9A852B19-41D0-447E-B3E6-9AEF2F483368}"/>
              </a:ext>
            </a:extLst>
          </p:cNvPr>
          <p:cNvGraphicFramePr>
            <a:graphicFrameLocks noGrp="1"/>
          </p:cNvGraphicFramePr>
          <p:nvPr>
            <p:extLst>
              <p:ext uri="{D42A27DB-BD31-4B8C-83A1-F6EECF244321}">
                <p14:modId xmlns:p14="http://schemas.microsoft.com/office/powerpoint/2010/main" val="2099801993"/>
              </p:ext>
            </p:extLst>
          </p:nvPr>
        </p:nvGraphicFramePr>
        <p:xfrm>
          <a:off x="6251776" y="1804050"/>
          <a:ext cx="5174029" cy="4159851"/>
        </p:xfrm>
        <a:graphic>
          <a:graphicData uri="http://schemas.openxmlformats.org/drawingml/2006/table">
            <a:tbl>
              <a:tblPr firstRow="1" bandRow="1">
                <a:tableStyleId>{5C22544A-7EE6-4342-B048-85BDC9FD1C3A}</a:tableStyleId>
              </a:tblPr>
              <a:tblGrid>
                <a:gridCol w="3005467">
                  <a:extLst>
                    <a:ext uri="{9D8B030D-6E8A-4147-A177-3AD203B41FA5}">
                      <a16:colId xmlns:a16="http://schemas.microsoft.com/office/drawing/2014/main" val="3575391845"/>
                    </a:ext>
                  </a:extLst>
                </a:gridCol>
                <a:gridCol w="2168562">
                  <a:extLst>
                    <a:ext uri="{9D8B030D-6E8A-4147-A177-3AD203B41FA5}">
                      <a16:colId xmlns:a16="http://schemas.microsoft.com/office/drawing/2014/main" val="2209512714"/>
                    </a:ext>
                  </a:extLst>
                </a:gridCol>
              </a:tblGrid>
              <a:tr h="144327">
                <a:tc>
                  <a:txBody>
                    <a:bodyPr/>
                    <a:lstStyle/>
                    <a:p>
                      <a:pPr algn="ctr"/>
                      <a:r>
                        <a:rPr lang="zh-CN" altLang="en-US" sz="2000" b="1" dirty="0">
                          <a:latin typeface="微软雅黑" panose="020B0503020204020204" pitchFamily="34" charset="-122"/>
                          <a:ea typeface="微软雅黑" panose="020B0503020204020204" pitchFamily="34" charset="-122"/>
                        </a:rPr>
                        <a:t>就业单位（部分）</a:t>
                      </a:r>
                    </a:p>
                  </a:txBody>
                  <a:tcPr/>
                </a:tc>
                <a:tc>
                  <a:txBody>
                    <a:bodyPr/>
                    <a:lstStyle/>
                    <a:p>
                      <a:pPr algn="ctr"/>
                      <a:r>
                        <a:rPr lang="zh-CN" altLang="en-US" sz="2000" b="1" dirty="0">
                          <a:latin typeface="微软雅黑" panose="020B0503020204020204" pitchFamily="34" charset="-122"/>
                          <a:ea typeface="微软雅黑" panose="020B0503020204020204" pitchFamily="34" charset="-122"/>
                        </a:rPr>
                        <a:t>人数</a:t>
                      </a:r>
                    </a:p>
                  </a:txBody>
                  <a:tcPr/>
                </a:tc>
                <a:extLst>
                  <a:ext uri="{0D108BD9-81ED-4DB2-BD59-A6C34878D82A}">
                    <a16:rowId xmlns:a16="http://schemas.microsoft.com/office/drawing/2014/main" val="3224502911"/>
                  </a:ext>
                </a:extLst>
              </a:tr>
              <a:tr h="450573">
                <a:tc>
                  <a:txBody>
                    <a:bodyPr/>
                    <a:lstStyle/>
                    <a:p>
                      <a:pPr algn="ctr">
                        <a:spcAft>
                          <a:spcPts val="0"/>
                        </a:spcAft>
                      </a:pPr>
                      <a:r>
                        <a:rPr lang="zh-CN" sz="2000" b="1" kern="100" dirty="0">
                          <a:solidFill>
                            <a:schemeClr val="accent2"/>
                          </a:solidFill>
                          <a:effectLst/>
                          <a:latin typeface="微软雅黑" panose="020B0503020204020204" pitchFamily="34" charset="-122"/>
                          <a:ea typeface="微软雅黑" panose="020B0503020204020204" pitchFamily="34" charset="-122"/>
                        </a:rPr>
                        <a:t>腾讯</a:t>
                      </a:r>
                    </a:p>
                  </a:txBody>
                  <a:tcPr marL="68580" marR="68580" marT="0" marB="0" anchor="ctr"/>
                </a:tc>
                <a:tc>
                  <a:txBody>
                    <a:bodyPr/>
                    <a:lstStyle/>
                    <a:p>
                      <a:pPr algn="ctr">
                        <a:spcAft>
                          <a:spcPts val="0"/>
                        </a:spcAft>
                      </a:pPr>
                      <a:r>
                        <a:rPr lang="en-US" sz="2000" b="1" kern="100">
                          <a:solidFill>
                            <a:schemeClr val="accent2"/>
                          </a:solidFill>
                          <a:effectLst/>
                          <a:latin typeface="微软雅黑" panose="020B0503020204020204" pitchFamily="34" charset="-122"/>
                          <a:ea typeface="微软雅黑" panose="020B0503020204020204" pitchFamily="34" charset="-122"/>
                        </a:rPr>
                        <a:t>33</a:t>
                      </a:r>
                      <a:endParaRPr lang="zh-CN" sz="2000" b="1" kern="100">
                        <a:solidFill>
                          <a:schemeClr val="accent2"/>
                        </a:solidFill>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667046535"/>
                  </a:ext>
                </a:extLst>
              </a:tr>
              <a:tr h="450573">
                <a:tc>
                  <a:txBody>
                    <a:bodyPr/>
                    <a:lstStyle/>
                    <a:p>
                      <a:pPr algn="ctr">
                        <a:spcAft>
                          <a:spcPts val="0"/>
                        </a:spcAft>
                      </a:pPr>
                      <a:r>
                        <a:rPr lang="zh-CN" sz="2000" b="1" kern="100" dirty="0">
                          <a:solidFill>
                            <a:schemeClr val="accent2"/>
                          </a:solidFill>
                          <a:effectLst/>
                          <a:latin typeface="微软雅黑" panose="020B0503020204020204" pitchFamily="34" charset="-122"/>
                          <a:ea typeface="微软雅黑" panose="020B0503020204020204" pitchFamily="34" charset="-122"/>
                        </a:rPr>
                        <a:t>阿里巴巴（淘宝、支付宝、阿里云）</a:t>
                      </a:r>
                    </a:p>
                  </a:txBody>
                  <a:tcPr marL="68580" marR="68580" marT="0" marB="0" anchor="ctr"/>
                </a:tc>
                <a:tc>
                  <a:txBody>
                    <a:bodyPr/>
                    <a:lstStyle/>
                    <a:p>
                      <a:pPr algn="ctr">
                        <a:spcAft>
                          <a:spcPts val="0"/>
                        </a:spcAft>
                      </a:pPr>
                      <a:r>
                        <a:rPr lang="en-US" sz="2000" b="1" kern="100" dirty="0">
                          <a:solidFill>
                            <a:schemeClr val="accent2"/>
                          </a:solidFill>
                          <a:effectLst/>
                          <a:latin typeface="微软雅黑" panose="020B0503020204020204" pitchFamily="34" charset="-122"/>
                          <a:ea typeface="微软雅黑" panose="020B0503020204020204" pitchFamily="34" charset="-122"/>
                        </a:rPr>
                        <a:t>15</a:t>
                      </a:r>
                      <a:endParaRPr lang="zh-CN" sz="2000" b="1" kern="100" dirty="0">
                        <a:solidFill>
                          <a:schemeClr val="accent2"/>
                        </a:solidFill>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4055762402"/>
                  </a:ext>
                </a:extLst>
              </a:tr>
              <a:tr h="450573">
                <a:tc>
                  <a:txBody>
                    <a:bodyPr/>
                    <a:lstStyle/>
                    <a:p>
                      <a:pPr algn="ctr">
                        <a:spcAft>
                          <a:spcPts val="0"/>
                        </a:spcAft>
                      </a:pPr>
                      <a:r>
                        <a:rPr lang="zh-CN" sz="2000" b="1" kern="100" dirty="0">
                          <a:solidFill>
                            <a:srgbClr val="000000"/>
                          </a:solidFill>
                          <a:effectLst/>
                          <a:latin typeface="微软雅黑" panose="020B0503020204020204" pitchFamily="34" charset="-122"/>
                          <a:ea typeface="微软雅黑" panose="020B0503020204020204" pitchFamily="34" charset="-122"/>
                        </a:rPr>
                        <a:t>百度</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b="1" kern="100" dirty="0">
                          <a:solidFill>
                            <a:srgbClr val="000000"/>
                          </a:solidFill>
                          <a:effectLst/>
                          <a:latin typeface="微软雅黑" panose="020B0503020204020204" pitchFamily="34" charset="-122"/>
                          <a:ea typeface="微软雅黑" panose="020B0503020204020204" pitchFamily="34" charset="-122"/>
                        </a:rPr>
                        <a:t>4</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42443047"/>
                  </a:ext>
                </a:extLst>
              </a:tr>
              <a:tr h="450573">
                <a:tc>
                  <a:txBody>
                    <a:bodyPr/>
                    <a:lstStyle/>
                    <a:p>
                      <a:pPr algn="ctr">
                        <a:spcAft>
                          <a:spcPts val="0"/>
                        </a:spcAft>
                      </a:pPr>
                      <a:r>
                        <a:rPr lang="zh-CN" sz="2000" b="1" kern="100" dirty="0">
                          <a:solidFill>
                            <a:schemeClr val="accent2"/>
                          </a:solidFill>
                          <a:effectLst/>
                          <a:latin typeface="微软雅黑" panose="020B0503020204020204" pitchFamily="34" charset="-122"/>
                          <a:ea typeface="微软雅黑" panose="020B0503020204020204" pitchFamily="34" charset="-122"/>
                        </a:rPr>
                        <a:t>华为</a:t>
                      </a:r>
                    </a:p>
                  </a:txBody>
                  <a:tcPr marL="68580" marR="68580" marT="0" marB="0" anchor="ctr"/>
                </a:tc>
                <a:tc>
                  <a:txBody>
                    <a:bodyPr/>
                    <a:lstStyle/>
                    <a:p>
                      <a:pPr algn="ctr">
                        <a:spcAft>
                          <a:spcPts val="0"/>
                        </a:spcAft>
                      </a:pPr>
                      <a:r>
                        <a:rPr lang="en-US" sz="2000" b="1" kern="100" dirty="0">
                          <a:solidFill>
                            <a:schemeClr val="accent2"/>
                          </a:solidFill>
                          <a:effectLst/>
                          <a:latin typeface="微软雅黑" panose="020B0503020204020204" pitchFamily="34" charset="-122"/>
                          <a:ea typeface="微软雅黑" panose="020B0503020204020204" pitchFamily="34" charset="-122"/>
                        </a:rPr>
                        <a:t>6</a:t>
                      </a:r>
                      <a:endParaRPr lang="zh-CN" sz="2000" b="1" kern="100" dirty="0">
                        <a:solidFill>
                          <a:schemeClr val="accent2"/>
                        </a:solidFill>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35757028"/>
                  </a:ext>
                </a:extLst>
              </a:tr>
              <a:tr h="450573">
                <a:tc>
                  <a:txBody>
                    <a:bodyPr/>
                    <a:lstStyle/>
                    <a:p>
                      <a:pPr algn="ctr">
                        <a:spcAft>
                          <a:spcPts val="0"/>
                        </a:spcAft>
                      </a:pPr>
                      <a:r>
                        <a:rPr lang="zh-CN" sz="2000" b="1" kern="100" dirty="0">
                          <a:solidFill>
                            <a:schemeClr val="accent2"/>
                          </a:solidFill>
                          <a:effectLst/>
                          <a:latin typeface="微软雅黑" panose="020B0503020204020204" pitchFamily="34" charset="-122"/>
                          <a:ea typeface="微软雅黑" panose="020B0503020204020204" pitchFamily="34" charset="-122"/>
                        </a:rPr>
                        <a:t>字节跳动</a:t>
                      </a:r>
                    </a:p>
                  </a:txBody>
                  <a:tcPr marL="68580" marR="68580" marT="0" marB="0" anchor="ctr"/>
                </a:tc>
                <a:tc>
                  <a:txBody>
                    <a:bodyPr/>
                    <a:lstStyle/>
                    <a:p>
                      <a:pPr algn="ctr">
                        <a:spcAft>
                          <a:spcPts val="0"/>
                        </a:spcAft>
                      </a:pPr>
                      <a:r>
                        <a:rPr lang="en-US" sz="2000" b="1" kern="100" dirty="0">
                          <a:solidFill>
                            <a:schemeClr val="accent2"/>
                          </a:solidFill>
                          <a:effectLst/>
                          <a:latin typeface="微软雅黑" panose="020B0503020204020204" pitchFamily="34" charset="-122"/>
                          <a:ea typeface="微软雅黑" panose="020B0503020204020204" pitchFamily="34" charset="-122"/>
                        </a:rPr>
                        <a:t>6</a:t>
                      </a:r>
                      <a:endParaRPr lang="zh-CN" sz="2000" b="1" kern="100" dirty="0">
                        <a:solidFill>
                          <a:schemeClr val="accent2"/>
                        </a:solidFill>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4112875041"/>
                  </a:ext>
                </a:extLst>
              </a:tr>
              <a:tr h="450573">
                <a:tc>
                  <a:txBody>
                    <a:bodyPr/>
                    <a:lstStyle/>
                    <a:p>
                      <a:pPr algn="ctr">
                        <a:spcAft>
                          <a:spcPts val="0"/>
                        </a:spcAft>
                      </a:pPr>
                      <a:r>
                        <a:rPr lang="zh-CN" sz="2000" b="1" kern="100">
                          <a:solidFill>
                            <a:srgbClr val="000000"/>
                          </a:solidFill>
                          <a:effectLst/>
                          <a:latin typeface="微软雅黑" panose="020B0503020204020204" pitchFamily="34" charset="-122"/>
                          <a:ea typeface="微软雅黑" panose="020B0503020204020204" pitchFamily="34" charset="-122"/>
                        </a:rPr>
                        <a:t>网易</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b="1" kern="100">
                          <a:solidFill>
                            <a:srgbClr val="000000"/>
                          </a:solidFill>
                          <a:effectLst/>
                          <a:latin typeface="微软雅黑" panose="020B0503020204020204" pitchFamily="34" charset="-122"/>
                          <a:ea typeface="微软雅黑" panose="020B0503020204020204" pitchFamily="34" charset="-122"/>
                        </a:rPr>
                        <a:t>3</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771652596"/>
                  </a:ext>
                </a:extLst>
              </a:tr>
              <a:tr h="450573">
                <a:tc>
                  <a:txBody>
                    <a:bodyPr/>
                    <a:lstStyle/>
                    <a:p>
                      <a:pPr algn="ctr">
                        <a:spcAft>
                          <a:spcPts val="0"/>
                        </a:spcAft>
                      </a:pPr>
                      <a:r>
                        <a:rPr lang="zh-CN" sz="2000" b="1" kern="100">
                          <a:solidFill>
                            <a:srgbClr val="000000"/>
                          </a:solidFill>
                          <a:effectLst/>
                          <a:latin typeface="微软雅黑" panose="020B0503020204020204" pitchFamily="34" charset="-122"/>
                          <a:ea typeface="微软雅黑" panose="020B0503020204020204" pitchFamily="34" charset="-122"/>
                        </a:rPr>
                        <a:t>虎牙</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b="1" kern="100" dirty="0">
                          <a:solidFill>
                            <a:srgbClr val="000000"/>
                          </a:solidFill>
                          <a:effectLst/>
                          <a:latin typeface="微软雅黑" panose="020B0503020204020204" pitchFamily="34" charset="-122"/>
                          <a:ea typeface="微软雅黑" panose="020B0503020204020204" pitchFamily="34" charset="-122"/>
                        </a:rPr>
                        <a:t>4</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213210799"/>
                  </a:ext>
                </a:extLst>
              </a:tr>
              <a:tr h="450573">
                <a:tc>
                  <a:txBody>
                    <a:bodyPr/>
                    <a:lstStyle/>
                    <a:p>
                      <a:pPr algn="ctr">
                        <a:spcAft>
                          <a:spcPts val="0"/>
                        </a:spcAft>
                      </a:pPr>
                      <a:r>
                        <a:rPr lang="zh-CN" sz="2000" b="1" kern="100">
                          <a:solidFill>
                            <a:srgbClr val="000000"/>
                          </a:solidFill>
                          <a:effectLst/>
                          <a:latin typeface="微软雅黑" panose="020B0503020204020204" pitchFamily="34" charset="-122"/>
                          <a:ea typeface="微软雅黑" panose="020B0503020204020204" pitchFamily="34" charset="-122"/>
                        </a:rPr>
                        <a:t>京东</a:t>
                      </a:r>
                      <a:endParaRPr lang="zh-CN" sz="2000" b="1"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b="1" kern="100" dirty="0">
                          <a:solidFill>
                            <a:srgbClr val="000000"/>
                          </a:solidFill>
                          <a:effectLst/>
                          <a:latin typeface="微软雅黑" panose="020B0503020204020204" pitchFamily="34" charset="-122"/>
                          <a:ea typeface="微软雅黑" panose="020B0503020204020204" pitchFamily="34" charset="-122"/>
                        </a:rPr>
                        <a:t>6</a:t>
                      </a:r>
                      <a:endParaRPr lang="zh-CN" sz="20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702252430"/>
                  </a:ext>
                </a:extLst>
              </a:tr>
            </a:tbl>
          </a:graphicData>
        </a:graphic>
      </p:graphicFrame>
      <p:sp>
        <p:nvSpPr>
          <p:cNvPr id="5" name="标题 1">
            <a:extLst>
              <a:ext uri="{FF2B5EF4-FFF2-40B4-BE49-F238E27FC236}">
                <a16:creationId xmlns:a16="http://schemas.microsoft.com/office/drawing/2014/main" id="{D0D2E3F9-66CE-4A11-BF78-8870470C6378}"/>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部分成员毕业去向</a:t>
            </a:r>
          </a:p>
        </p:txBody>
      </p:sp>
    </p:spTree>
    <p:extLst>
      <p:ext uri="{BB962C8B-B14F-4D97-AF65-F5344CB8AC3E}">
        <p14:creationId xmlns:p14="http://schemas.microsoft.com/office/powerpoint/2010/main" val="199957856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7">
            <a:extLst>
              <a:ext uri="{FF2B5EF4-FFF2-40B4-BE49-F238E27FC236}">
                <a16:creationId xmlns:a16="http://schemas.microsoft.com/office/drawing/2014/main" id="{1E1D9EAD-1D97-4C3B-8AD8-D67D31682432}"/>
              </a:ext>
            </a:extLst>
          </p:cNvPr>
          <p:cNvSpPr>
            <a:spLocks noChangeArrowheads="1"/>
          </p:cNvSpPr>
          <p:nvPr/>
        </p:nvSpPr>
        <p:spPr bwMode="auto">
          <a:xfrm>
            <a:off x="1987550" y="1679575"/>
            <a:ext cx="9045071" cy="432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姓名：</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陈俊宇</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2017</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研究方向：</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分布式智能与多智能体系统</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进入团队将近</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年的时间，成长迅速。</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年间，</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论文组会七十余次</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汇报工作五十余次</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，编写会议记录二十余次，与中山大学、美国密苏里科技大学等教授会议</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交流学习十余次</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。共完成</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三篇</a:t>
            </a:r>
            <a:r>
              <a:rPr lang="en-US" altLang="zh-CN"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SCI</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论文撰写</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五个科学问题的解决方案</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。论文手稿版本</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五十余稿</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，最多一篇论文</a:t>
            </a:r>
            <a:r>
              <a:rPr lang="en-US" altLang="zh-CN" sz="1600" u="sng"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多稿。管理及开发两个科研项目</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，承上启下，统筹工作。项目组会四十余次，汇报工作二十余次，参加企业会议、行业调研等十余次。</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2020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年秋招获得</a:t>
            </a:r>
            <a:r>
              <a:rPr lang="zh-CN" altLang="en-US" sz="16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阿里巴巴、华为、拼多多</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等知名企业</a:t>
            </a:r>
            <a:r>
              <a:rPr lang="en-US" altLang="zh-CN" sz="1600" u="sng" dirty="0">
                <a:latin typeface="微软雅黑" panose="020B0503020204020204" pitchFamily="34" charset="-122"/>
                <a:ea typeface="微软雅黑" panose="020B0503020204020204" pitchFamily="34" charset="-122"/>
                <a:cs typeface="Times New Roman" panose="02020603050405020304" pitchFamily="18" charset="0"/>
              </a:rPr>
              <a:t>offer</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写给师弟妹：</a:t>
            </a:r>
            <a:r>
              <a:rPr lang="zh-CN" altLang="en-US" sz="1600" u="sng" dirty="0">
                <a:latin typeface="微软雅黑" panose="020B0503020204020204" pitchFamily="34" charset="-122"/>
                <a:ea typeface="微软雅黑" panose="020B0503020204020204" pitchFamily="34" charset="-122"/>
                <a:cs typeface="Times New Roman" panose="02020603050405020304" pitchFamily="18" charset="0"/>
              </a:rPr>
              <a:t>天将降大任于斯人也，必先苦其心志，劳其筋骨。在团队工作很累，但你不是一个人，在你背后的是你的导师、实验室同学，是整个团队！如果我们一起熬下来，必定脱胎换骨！</a:t>
            </a:r>
            <a:endParaRPr lang="zh-CN" altLang="zh-CN" sz="1600" u="sng"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723" name="文本框 25">
            <a:extLst>
              <a:ext uri="{FF2B5EF4-FFF2-40B4-BE49-F238E27FC236}">
                <a16:creationId xmlns:a16="http://schemas.microsoft.com/office/drawing/2014/main" id="{51FB6C2E-E0A7-46E1-96C5-866973CBA14D}"/>
              </a:ext>
            </a:extLst>
          </p:cNvPr>
          <p:cNvSpPr txBox="1">
            <a:spLocks noChangeArrowheads="1"/>
          </p:cNvSpPr>
          <p:nvPr/>
        </p:nvSpPr>
        <p:spPr bwMode="auto">
          <a:xfrm>
            <a:off x="13623925" y="13088938"/>
            <a:ext cx="327025" cy="397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E6F1184A-820A-4C84-8047-563455ED4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677" y="1873538"/>
            <a:ext cx="1411870" cy="1739203"/>
          </a:xfrm>
          <a:prstGeom prst="rect">
            <a:avLst/>
          </a:prstGeom>
          <a:ln>
            <a:noFill/>
          </a:ln>
          <a:effectLst>
            <a:outerShdw blurRad="292100" dist="139700" dir="2700000" algn="tl" rotWithShape="0">
              <a:srgbClr val="333333">
                <a:alpha val="65000"/>
              </a:srgbClr>
            </a:outerShdw>
          </a:effectLst>
        </p:spPr>
      </p:pic>
      <p:sp>
        <p:nvSpPr>
          <p:cNvPr id="6" name="标题 1">
            <a:extLst>
              <a:ext uri="{FF2B5EF4-FFF2-40B4-BE49-F238E27FC236}">
                <a16:creationId xmlns:a16="http://schemas.microsoft.com/office/drawing/2014/main" id="{8D0B29F0-6C64-4A94-954C-AD46F3DB29F1}"/>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团队优秀学子</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组合 6"/>
          <p:cNvGrpSpPr>
            <a:grpSpLocks/>
          </p:cNvGrpSpPr>
          <p:nvPr/>
        </p:nvGrpSpPr>
        <p:grpSpPr bwMode="auto">
          <a:xfrm>
            <a:off x="-38100" y="1588"/>
            <a:ext cx="1328738" cy="6889750"/>
            <a:chOff x="-36512" y="-32147"/>
            <a:chExt cx="1328738" cy="6888522"/>
          </a:xfrm>
        </p:grpSpPr>
        <p:sp>
          <p:nvSpPr>
            <p:cNvPr id="10274"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75"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0244" name="组合 43"/>
          <p:cNvGrpSpPr>
            <a:grpSpLocks/>
          </p:cNvGrpSpPr>
          <p:nvPr/>
        </p:nvGrpSpPr>
        <p:grpSpPr bwMode="auto">
          <a:xfrm rot="10800000">
            <a:off x="10855444" y="27780"/>
            <a:ext cx="1328738" cy="7818438"/>
            <a:chOff x="-36512" y="-960633"/>
            <a:chExt cx="1328738" cy="7817008"/>
          </a:xfrm>
        </p:grpSpPr>
        <p:sp>
          <p:nvSpPr>
            <p:cNvPr id="10272"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73"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0245" name="组合 2"/>
          <p:cNvGrpSpPr>
            <a:grpSpLocks/>
          </p:cNvGrpSpPr>
          <p:nvPr/>
        </p:nvGrpSpPr>
        <p:grpSpPr bwMode="auto">
          <a:xfrm>
            <a:off x="1211263" y="1698625"/>
            <a:ext cx="3565525" cy="3571875"/>
            <a:chOff x="750721" y="1643063"/>
            <a:chExt cx="3565525" cy="3571875"/>
          </a:xfrm>
        </p:grpSpPr>
        <p:grpSp>
          <p:nvGrpSpPr>
            <p:cNvPr id="10265" name="组合 71"/>
            <p:cNvGrpSpPr>
              <a:grpSpLocks/>
            </p:cNvGrpSpPr>
            <p:nvPr/>
          </p:nvGrpSpPr>
          <p:grpSpPr bwMode="auto">
            <a:xfrm>
              <a:off x="750721" y="1643063"/>
              <a:ext cx="3565525" cy="3571875"/>
              <a:chOff x="6379729" y="2488774"/>
              <a:chExt cx="2513016" cy="2513016"/>
            </a:xfrm>
          </p:grpSpPr>
          <p:sp>
            <p:nvSpPr>
              <p:cNvPr id="92" name="任意多边形 9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93" name="任意多边形 92"/>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pitchFamily="34" charset="0"/>
                  <a:ea typeface="宋体" panose="02010600030101010101" pitchFamily="2" charset="-122"/>
                </a:endParaRPr>
              </a:p>
            </p:txBody>
          </p:sp>
        </p:grpSp>
        <p:sp>
          <p:nvSpPr>
            <p:cNvPr id="10266" name="文本框 20"/>
            <p:cNvSpPr txBox="1">
              <a:spLocks noChangeArrowheads="1"/>
            </p:cNvSpPr>
            <p:nvPr/>
          </p:nvSpPr>
          <p:spPr bwMode="auto">
            <a:xfrm>
              <a:off x="982496" y="3400425"/>
              <a:ext cx="298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1">
                  <a:solidFill>
                    <a:schemeClr val="accent1"/>
                  </a:solidFill>
                  <a:latin typeface="微软雅黑" panose="020B0503020204020204" pitchFamily="34" charset="-122"/>
                  <a:ea typeface="微软雅黑" panose="020B0503020204020204" pitchFamily="34" charset="-122"/>
                </a:rPr>
                <a:t>CONTENTS</a:t>
              </a:r>
              <a:endParaRPr lang="zh-CN" altLang="en-US" sz="3600" b="1">
                <a:solidFill>
                  <a:schemeClr val="accent1"/>
                </a:solidFill>
                <a:latin typeface="微软雅黑" panose="020B0503020204020204" pitchFamily="34" charset="-122"/>
                <a:ea typeface="微软雅黑" panose="020B0503020204020204" pitchFamily="34" charset="-122"/>
              </a:endParaRPr>
            </a:p>
          </p:txBody>
        </p:sp>
        <p:sp>
          <p:nvSpPr>
            <p:cNvPr id="10267" name="文本框 20"/>
            <p:cNvSpPr txBox="1">
              <a:spLocks noChangeArrowheads="1"/>
            </p:cNvSpPr>
            <p:nvPr/>
          </p:nvSpPr>
          <p:spPr bwMode="auto">
            <a:xfrm>
              <a:off x="977734" y="2616200"/>
              <a:ext cx="298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b="1">
                  <a:solidFill>
                    <a:schemeClr val="accent1"/>
                  </a:solidFill>
                  <a:latin typeface="微软雅黑" panose="020B0503020204020204" pitchFamily="34" charset="-122"/>
                  <a:ea typeface="微软雅黑" panose="020B0503020204020204" pitchFamily="34" charset="-122"/>
                </a:rPr>
                <a:t>目录</a:t>
              </a:r>
            </a:p>
          </p:txBody>
        </p:sp>
      </p:grpSp>
      <p:grpSp>
        <p:nvGrpSpPr>
          <p:cNvPr id="10248" name="组合 74"/>
          <p:cNvGrpSpPr>
            <a:grpSpLocks/>
          </p:cNvGrpSpPr>
          <p:nvPr/>
        </p:nvGrpSpPr>
        <p:grpSpPr bwMode="auto">
          <a:xfrm>
            <a:off x="5231714" y="2450211"/>
            <a:ext cx="6195257" cy="663888"/>
            <a:chOff x="7039557" y="1909025"/>
            <a:chExt cx="3175520" cy="585829"/>
          </a:xfrm>
        </p:grpSpPr>
        <p:grpSp>
          <p:nvGrpSpPr>
            <p:cNvPr id="10261" name="组合 87"/>
            <p:cNvGrpSpPr>
              <a:grpSpLocks/>
            </p:cNvGrpSpPr>
            <p:nvPr/>
          </p:nvGrpSpPr>
          <p:grpSpPr bwMode="auto">
            <a:xfrm>
              <a:off x="7039557" y="1909025"/>
              <a:ext cx="448740" cy="585829"/>
              <a:chOff x="4511865" y="1729391"/>
              <a:chExt cx="448740" cy="585829"/>
            </a:xfrm>
          </p:grpSpPr>
          <p:sp>
            <p:nvSpPr>
              <p:cNvPr id="90" name="圆角矩形 89"/>
              <p:cNvSpPr/>
              <p:nvPr/>
            </p:nvSpPr>
            <p:spPr>
              <a:xfrm>
                <a:off x="4511865" y="1777166"/>
                <a:ext cx="405559" cy="448801"/>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91" name="文本框 41"/>
              <p:cNvSpPr txBox="1"/>
              <p:nvPr/>
            </p:nvSpPr>
            <p:spPr>
              <a:xfrm>
                <a:off x="4612026" y="1729391"/>
                <a:ext cx="348579" cy="585829"/>
              </a:xfrm>
              <a:prstGeom prst="rect">
                <a:avLst/>
              </a:prstGeom>
              <a:noFill/>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2</a:t>
                </a:r>
                <a:endParaRPr lang="zh-CN" altLang="en-US" sz="3200" dirty="0">
                  <a:solidFill>
                    <a:schemeClr val="bg1"/>
                  </a:solidFill>
                  <a:latin typeface="+mj-ea"/>
                  <a:ea typeface="+mj-ea"/>
                </a:endParaRPr>
              </a:p>
            </p:txBody>
          </p:sp>
        </p:grpSp>
        <p:sp>
          <p:nvSpPr>
            <p:cNvPr id="89" name="圆角矩形 88"/>
            <p:cNvSpPr/>
            <p:nvPr/>
          </p:nvSpPr>
          <p:spPr>
            <a:xfrm>
              <a:off x="7652126" y="1956800"/>
              <a:ext cx="2562951" cy="448801"/>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团队成果展示</a:t>
              </a:r>
            </a:p>
          </p:txBody>
        </p:sp>
      </p:grpSp>
      <p:grpSp>
        <p:nvGrpSpPr>
          <p:cNvPr id="3" name="组合 2">
            <a:extLst>
              <a:ext uri="{FF2B5EF4-FFF2-40B4-BE49-F238E27FC236}">
                <a16:creationId xmlns:a16="http://schemas.microsoft.com/office/drawing/2014/main" id="{A1E656F9-3721-405A-800C-0ECDDB85EBF1}"/>
              </a:ext>
            </a:extLst>
          </p:cNvPr>
          <p:cNvGrpSpPr/>
          <p:nvPr/>
        </p:nvGrpSpPr>
        <p:grpSpPr>
          <a:xfrm>
            <a:off x="5212793" y="1178184"/>
            <a:ext cx="6184618" cy="672435"/>
            <a:chOff x="5215962" y="754027"/>
            <a:chExt cx="6184618" cy="672435"/>
          </a:xfrm>
        </p:grpSpPr>
        <p:grpSp>
          <p:nvGrpSpPr>
            <p:cNvPr id="10257" name="组合 83"/>
            <p:cNvGrpSpPr>
              <a:grpSpLocks/>
            </p:cNvGrpSpPr>
            <p:nvPr/>
          </p:nvGrpSpPr>
          <p:grpSpPr bwMode="auto">
            <a:xfrm>
              <a:off x="5215962" y="754027"/>
              <a:ext cx="915609" cy="672435"/>
              <a:chOff x="4482999" y="1630485"/>
              <a:chExt cx="567608" cy="584758"/>
            </a:xfrm>
          </p:grpSpPr>
          <p:sp>
            <p:nvSpPr>
              <p:cNvPr id="86" name="圆角矩形 85"/>
              <p:cNvSpPr/>
              <p:nvPr/>
            </p:nvSpPr>
            <p:spPr>
              <a:xfrm>
                <a:off x="4482999" y="1670368"/>
                <a:ext cx="503210" cy="448480"/>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7" name="文本框 33"/>
              <p:cNvSpPr txBox="1"/>
              <p:nvPr/>
            </p:nvSpPr>
            <p:spPr>
              <a:xfrm>
                <a:off x="4626321" y="1630485"/>
                <a:ext cx="424286" cy="584758"/>
              </a:xfrm>
              <a:prstGeom prst="rect">
                <a:avLst/>
              </a:prstGeom>
              <a:noFill/>
            </p:spPr>
            <p:txBody>
              <a:bodyPr wrap="non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1</a:t>
                </a:r>
                <a:endParaRPr lang="zh-CN" altLang="en-US" sz="3200" dirty="0">
                  <a:solidFill>
                    <a:schemeClr val="bg1"/>
                  </a:solidFill>
                  <a:latin typeface="+mj-ea"/>
                  <a:ea typeface="+mj-ea"/>
                </a:endParaRPr>
              </a:p>
            </p:txBody>
          </p:sp>
        </p:grpSp>
        <p:sp>
          <p:nvSpPr>
            <p:cNvPr id="83" name="圆角矩形 82"/>
            <p:cNvSpPr/>
            <p:nvPr/>
          </p:nvSpPr>
          <p:spPr bwMode="auto">
            <a:xfrm>
              <a:off x="6400412" y="797040"/>
              <a:ext cx="5000168" cy="51572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团队历史概述</a:t>
              </a:r>
            </a:p>
          </p:txBody>
        </p:sp>
      </p:grpSp>
      <p:grpSp>
        <p:nvGrpSpPr>
          <p:cNvPr id="10250" name="组合 76"/>
          <p:cNvGrpSpPr>
            <a:grpSpLocks/>
          </p:cNvGrpSpPr>
          <p:nvPr/>
        </p:nvGrpSpPr>
        <p:grpSpPr bwMode="auto">
          <a:xfrm>
            <a:off x="5231714" y="3771936"/>
            <a:ext cx="6209654" cy="652490"/>
            <a:chOff x="7047667" y="2164976"/>
            <a:chExt cx="3175467" cy="585049"/>
          </a:xfrm>
        </p:grpSpPr>
        <p:grpSp>
          <p:nvGrpSpPr>
            <p:cNvPr id="10251" name="组合 77"/>
            <p:cNvGrpSpPr>
              <a:grpSpLocks/>
            </p:cNvGrpSpPr>
            <p:nvPr/>
          </p:nvGrpSpPr>
          <p:grpSpPr bwMode="auto">
            <a:xfrm>
              <a:off x="7047667" y="2164976"/>
              <a:ext cx="450310" cy="585049"/>
              <a:chOff x="4519975" y="1985342"/>
              <a:chExt cx="450310" cy="585049"/>
            </a:xfrm>
          </p:grpSpPr>
          <p:sp>
            <p:nvSpPr>
              <p:cNvPr id="80" name="圆角矩形 79"/>
              <p:cNvSpPr/>
              <p:nvPr/>
            </p:nvSpPr>
            <p:spPr>
              <a:xfrm>
                <a:off x="4519975" y="2018555"/>
                <a:ext cx="405726" cy="448367"/>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1" name="文本框 51"/>
              <p:cNvSpPr txBox="1"/>
              <p:nvPr/>
            </p:nvSpPr>
            <p:spPr>
              <a:xfrm>
                <a:off x="4621405" y="1985342"/>
                <a:ext cx="348880" cy="585049"/>
              </a:xfrm>
              <a:prstGeom prst="rect">
                <a:avLst/>
              </a:prstGeom>
              <a:noFill/>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3</a:t>
                </a:r>
                <a:endParaRPr lang="zh-CN" altLang="en-US" sz="3200" dirty="0">
                  <a:solidFill>
                    <a:schemeClr val="bg1"/>
                  </a:solidFill>
                  <a:latin typeface="+mj-ea"/>
                  <a:ea typeface="+mj-ea"/>
                </a:endParaRPr>
              </a:p>
            </p:txBody>
          </p:sp>
        </p:grpSp>
        <p:sp>
          <p:nvSpPr>
            <p:cNvPr id="79" name="圆角矩形 78"/>
            <p:cNvSpPr/>
            <p:nvPr/>
          </p:nvSpPr>
          <p:spPr>
            <a:xfrm>
              <a:off x="7657251" y="2210681"/>
              <a:ext cx="2565883" cy="44836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本科生研究性学习课题</a:t>
              </a:r>
            </a:p>
          </p:txBody>
        </p:sp>
      </p:grpSp>
      <p:grpSp>
        <p:nvGrpSpPr>
          <p:cNvPr id="38" name="组合 76">
            <a:extLst>
              <a:ext uri="{FF2B5EF4-FFF2-40B4-BE49-F238E27FC236}">
                <a16:creationId xmlns:a16="http://schemas.microsoft.com/office/drawing/2014/main" id="{9FD560A2-2F24-404C-8F48-22BC400A14B5}"/>
              </a:ext>
            </a:extLst>
          </p:cNvPr>
          <p:cNvGrpSpPr>
            <a:grpSpLocks/>
          </p:cNvGrpSpPr>
          <p:nvPr/>
        </p:nvGrpSpPr>
        <p:grpSpPr bwMode="auto">
          <a:xfrm>
            <a:off x="5234287" y="5040583"/>
            <a:ext cx="6201169" cy="584775"/>
            <a:chOff x="7055337" y="2348377"/>
            <a:chExt cx="3171128" cy="524333"/>
          </a:xfrm>
        </p:grpSpPr>
        <p:grpSp>
          <p:nvGrpSpPr>
            <p:cNvPr id="39" name="组合 77">
              <a:extLst>
                <a:ext uri="{FF2B5EF4-FFF2-40B4-BE49-F238E27FC236}">
                  <a16:creationId xmlns:a16="http://schemas.microsoft.com/office/drawing/2014/main" id="{B7FDE3BF-B89B-4626-857A-02CB7CCA79FE}"/>
                </a:ext>
              </a:extLst>
            </p:cNvPr>
            <p:cNvGrpSpPr>
              <a:grpSpLocks/>
            </p:cNvGrpSpPr>
            <p:nvPr/>
          </p:nvGrpSpPr>
          <p:grpSpPr bwMode="auto">
            <a:xfrm>
              <a:off x="7055337" y="2348377"/>
              <a:ext cx="450310" cy="524333"/>
              <a:chOff x="4527645" y="2168743"/>
              <a:chExt cx="450310" cy="524333"/>
            </a:xfrm>
          </p:grpSpPr>
          <p:sp>
            <p:nvSpPr>
              <p:cNvPr id="41" name="圆角矩形 79">
                <a:extLst>
                  <a:ext uri="{FF2B5EF4-FFF2-40B4-BE49-F238E27FC236}">
                    <a16:creationId xmlns:a16="http://schemas.microsoft.com/office/drawing/2014/main" id="{DB7F5A0C-7AC0-4283-9551-7816B15FAD53}"/>
                  </a:ext>
                </a:extLst>
              </p:cNvPr>
              <p:cNvSpPr/>
              <p:nvPr/>
            </p:nvSpPr>
            <p:spPr>
              <a:xfrm>
                <a:off x="4527645" y="2201955"/>
                <a:ext cx="405726" cy="448367"/>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42" name="文本框 51">
                <a:extLst>
                  <a:ext uri="{FF2B5EF4-FFF2-40B4-BE49-F238E27FC236}">
                    <a16:creationId xmlns:a16="http://schemas.microsoft.com/office/drawing/2014/main" id="{6B8200CC-00E1-48CF-A05A-563B0F1B175D}"/>
                  </a:ext>
                </a:extLst>
              </p:cNvPr>
              <p:cNvSpPr txBox="1"/>
              <p:nvPr/>
            </p:nvSpPr>
            <p:spPr>
              <a:xfrm>
                <a:off x="4629075" y="2168743"/>
                <a:ext cx="348880" cy="524333"/>
              </a:xfrm>
              <a:prstGeom prst="rect">
                <a:avLst/>
              </a:prstGeom>
              <a:noFill/>
            </p:spPr>
            <p:txBody>
              <a:bodyP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4</a:t>
                </a:r>
                <a:endParaRPr lang="zh-CN" altLang="en-US" sz="3200" dirty="0">
                  <a:solidFill>
                    <a:schemeClr val="bg1"/>
                  </a:solidFill>
                  <a:latin typeface="+mj-ea"/>
                  <a:ea typeface="+mj-ea"/>
                </a:endParaRPr>
              </a:p>
            </p:txBody>
          </p:sp>
        </p:grpSp>
        <p:sp>
          <p:nvSpPr>
            <p:cNvPr id="40" name="圆角矩形 78">
              <a:extLst>
                <a:ext uri="{FF2B5EF4-FFF2-40B4-BE49-F238E27FC236}">
                  <a16:creationId xmlns:a16="http://schemas.microsoft.com/office/drawing/2014/main" id="{9065E1C8-C483-4106-8332-9CAA4E112386}"/>
                </a:ext>
              </a:extLst>
            </p:cNvPr>
            <p:cNvSpPr/>
            <p:nvPr/>
          </p:nvSpPr>
          <p:spPr>
            <a:xfrm>
              <a:off x="7660582" y="2381589"/>
              <a:ext cx="2565883" cy="44836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团队资源与要求</a:t>
              </a:r>
            </a:p>
          </p:txBody>
        </p:sp>
      </p:grpSp>
      <p:pic>
        <p:nvPicPr>
          <p:cNvPr id="48" name="图片 47">
            <a:extLst>
              <a:ext uri="{FF2B5EF4-FFF2-40B4-BE49-F238E27FC236}">
                <a16:creationId xmlns:a16="http://schemas.microsoft.com/office/drawing/2014/main" id="{92895D55-926E-48B0-8986-D714602DD2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7">
            <a:extLst>
              <a:ext uri="{FF2B5EF4-FFF2-40B4-BE49-F238E27FC236}">
                <a16:creationId xmlns:a16="http://schemas.microsoft.com/office/drawing/2014/main" id="{1E1D9EAD-1D97-4C3B-8AD8-D67D31682432}"/>
              </a:ext>
            </a:extLst>
          </p:cNvPr>
          <p:cNvSpPr>
            <a:spLocks noChangeArrowheads="1"/>
          </p:cNvSpPr>
          <p:nvPr/>
        </p:nvSpPr>
        <p:spPr bwMode="auto">
          <a:xfrm>
            <a:off x="1987550" y="1679575"/>
            <a:ext cx="9045071" cy="284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ct val="0"/>
              </a:spcBef>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姓名：</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陈柏宁</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专业：</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网络工程专业</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ct val="0"/>
              </a:spcBef>
              <a:buNone/>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所在工作单位：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淘宝中国软件有限公司</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担任公司职位：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高级技术专家</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负责运维国内最大规模大数据集群，参与大数据与电商业务混合部署技术设计，致力于利用智能化运维技术提供更低成本更高效的大数据运维服务</a:t>
            </a:r>
          </a:p>
        </p:txBody>
      </p:sp>
      <p:sp>
        <p:nvSpPr>
          <p:cNvPr id="30723" name="文本框 25">
            <a:extLst>
              <a:ext uri="{FF2B5EF4-FFF2-40B4-BE49-F238E27FC236}">
                <a16:creationId xmlns:a16="http://schemas.microsoft.com/office/drawing/2014/main" id="{51FB6C2E-E0A7-46E1-96C5-866973CBA14D}"/>
              </a:ext>
            </a:extLst>
          </p:cNvPr>
          <p:cNvSpPr txBox="1">
            <a:spLocks noChangeArrowheads="1"/>
          </p:cNvSpPr>
          <p:nvPr/>
        </p:nvSpPr>
        <p:spPr bwMode="auto">
          <a:xfrm>
            <a:off x="13623925" y="13088938"/>
            <a:ext cx="327025" cy="397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标题 1">
            <a:extLst>
              <a:ext uri="{FF2B5EF4-FFF2-40B4-BE49-F238E27FC236}">
                <a16:creationId xmlns:a16="http://schemas.microsoft.com/office/drawing/2014/main" id="{8D0B29F0-6C64-4A94-954C-AD46F3DB29F1}"/>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团队优秀学子</a:t>
            </a:r>
          </a:p>
        </p:txBody>
      </p:sp>
      <p:pic>
        <p:nvPicPr>
          <p:cNvPr id="3" name="图片 2">
            <a:extLst>
              <a:ext uri="{FF2B5EF4-FFF2-40B4-BE49-F238E27FC236}">
                <a16:creationId xmlns:a16="http://schemas.microsoft.com/office/drawing/2014/main" id="{A895F969-9E00-40FC-A5D2-2E529F68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48" y="1679575"/>
            <a:ext cx="2088061" cy="2484335"/>
          </a:xfrm>
          <a:prstGeom prst="rect">
            <a:avLst/>
          </a:prstGeom>
        </p:spPr>
      </p:pic>
    </p:spTree>
    <p:extLst>
      <p:ext uri="{BB962C8B-B14F-4D97-AF65-F5344CB8AC3E}">
        <p14:creationId xmlns:p14="http://schemas.microsoft.com/office/powerpoint/2010/main" val="40318081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7">
            <a:extLst>
              <a:ext uri="{FF2B5EF4-FFF2-40B4-BE49-F238E27FC236}">
                <a16:creationId xmlns:a16="http://schemas.microsoft.com/office/drawing/2014/main" id="{1E1D9EAD-1D97-4C3B-8AD8-D67D31682432}"/>
              </a:ext>
            </a:extLst>
          </p:cNvPr>
          <p:cNvSpPr>
            <a:spLocks noChangeArrowheads="1"/>
          </p:cNvSpPr>
          <p:nvPr/>
        </p:nvSpPr>
        <p:spPr bwMode="auto">
          <a:xfrm>
            <a:off x="1987550" y="1679575"/>
            <a:ext cx="9045071" cy="383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ct val="0"/>
              </a:spcBef>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姓名：</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林泉</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2009</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专业：</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计算机科学与技术专业</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所在工作单位：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腾讯科技有限公司（广东省，民营及其他企业）</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担任公司职位：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副总监，专家工程师</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参与公司战略产品：</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腾讯会议敏捷研发，助力恢复生产，获腾讯年度业务突破奖。</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手机管家研发效率领先业界，安全市场第一，获腾讯名品堂。</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 QQ</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同步助手研发和产品引领云存储行业，获腾讯年度业务突破奖。</a:t>
            </a:r>
          </a:p>
        </p:txBody>
      </p:sp>
      <p:sp>
        <p:nvSpPr>
          <p:cNvPr id="30723" name="文本框 25">
            <a:extLst>
              <a:ext uri="{FF2B5EF4-FFF2-40B4-BE49-F238E27FC236}">
                <a16:creationId xmlns:a16="http://schemas.microsoft.com/office/drawing/2014/main" id="{51FB6C2E-E0A7-46E1-96C5-866973CBA14D}"/>
              </a:ext>
            </a:extLst>
          </p:cNvPr>
          <p:cNvSpPr txBox="1">
            <a:spLocks noChangeArrowheads="1"/>
          </p:cNvSpPr>
          <p:nvPr/>
        </p:nvSpPr>
        <p:spPr bwMode="auto">
          <a:xfrm>
            <a:off x="13623925" y="13088938"/>
            <a:ext cx="327025" cy="397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标题 1">
            <a:extLst>
              <a:ext uri="{FF2B5EF4-FFF2-40B4-BE49-F238E27FC236}">
                <a16:creationId xmlns:a16="http://schemas.microsoft.com/office/drawing/2014/main" id="{8D0B29F0-6C64-4A94-954C-AD46F3DB29F1}"/>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团队优秀学子</a:t>
            </a:r>
          </a:p>
        </p:txBody>
      </p:sp>
      <p:pic>
        <p:nvPicPr>
          <p:cNvPr id="5" name="图片 4">
            <a:extLst>
              <a:ext uri="{FF2B5EF4-FFF2-40B4-BE49-F238E27FC236}">
                <a16:creationId xmlns:a16="http://schemas.microsoft.com/office/drawing/2014/main" id="{E4CEED47-79DE-4BEE-B8C0-8505012BCBE8}"/>
              </a:ext>
            </a:extLst>
          </p:cNvPr>
          <p:cNvPicPr>
            <a:picLocks noChangeAspect="1"/>
          </p:cNvPicPr>
          <p:nvPr/>
        </p:nvPicPr>
        <p:blipFill rotWithShape="1">
          <a:blip r:embed="rId3">
            <a:extLst>
              <a:ext uri="{28A0092B-C50C-407E-A947-70E740481C1C}">
                <a14:useLocalDpi xmlns:a14="http://schemas.microsoft.com/office/drawing/2010/main" val="0"/>
              </a:ext>
            </a:extLst>
          </a:blip>
          <a:srcRect l="17374" t="14711" r="9100" b="665"/>
          <a:stretch/>
        </p:blipFill>
        <p:spPr>
          <a:xfrm>
            <a:off x="263237" y="1781885"/>
            <a:ext cx="1488786" cy="1814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781789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7">
            <a:extLst>
              <a:ext uri="{FF2B5EF4-FFF2-40B4-BE49-F238E27FC236}">
                <a16:creationId xmlns:a16="http://schemas.microsoft.com/office/drawing/2014/main" id="{1E1D9EAD-1D97-4C3B-8AD8-D67D31682432}"/>
              </a:ext>
            </a:extLst>
          </p:cNvPr>
          <p:cNvSpPr>
            <a:spLocks noChangeArrowheads="1"/>
          </p:cNvSpPr>
          <p:nvPr/>
        </p:nvSpPr>
        <p:spPr bwMode="auto">
          <a:xfrm>
            <a:off x="1987550" y="1679575"/>
            <a:ext cx="9045071" cy="334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ct val="0"/>
              </a:spcBef>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姓名：</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陈鉴文</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2008</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级</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专业：</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网络工程专业</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所在工作单位：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华为技术有限公司（世界</a:t>
            </a:r>
            <a:r>
              <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500</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强）</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担任公司职位：</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高级项目经理</a:t>
            </a:r>
            <a:r>
              <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主任工程师</a:t>
            </a:r>
            <a:endPar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20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毕业至今一直在华为工作，历任组长、项目经理、部门经理等职务，负责大型路由器研发类型项目的管理工作，连续多年在中移动的集采比拼测试排名第一，所带项目被评为公司最高荣誉五星项目，另外荣获公司金牌团队，明日之星等荣誉。</a:t>
            </a:r>
          </a:p>
        </p:txBody>
      </p:sp>
      <p:sp>
        <p:nvSpPr>
          <p:cNvPr id="30723" name="文本框 25">
            <a:extLst>
              <a:ext uri="{FF2B5EF4-FFF2-40B4-BE49-F238E27FC236}">
                <a16:creationId xmlns:a16="http://schemas.microsoft.com/office/drawing/2014/main" id="{51FB6C2E-E0A7-46E1-96C5-866973CBA14D}"/>
              </a:ext>
            </a:extLst>
          </p:cNvPr>
          <p:cNvSpPr txBox="1">
            <a:spLocks noChangeArrowheads="1"/>
          </p:cNvSpPr>
          <p:nvPr/>
        </p:nvSpPr>
        <p:spPr bwMode="auto">
          <a:xfrm>
            <a:off x="13623925" y="13088938"/>
            <a:ext cx="327025" cy="397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标题 1">
            <a:extLst>
              <a:ext uri="{FF2B5EF4-FFF2-40B4-BE49-F238E27FC236}">
                <a16:creationId xmlns:a16="http://schemas.microsoft.com/office/drawing/2014/main" id="{8D0B29F0-6C64-4A94-954C-AD46F3DB29F1}"/>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团队优秀学子</a:t>
            </a:r>
          </a:p>
        </p:txBody>
      </p:sp>
      <p:pic>
        <p:nvPicPr>
          <p:cNvPr id="3" name="图片 2">
            <a:extLst>
              <a:ext uri="{FF2B5EF4-FFF2-40B4-BE49-F238E27FC236}">
                <a16:creationId xmlns:a16="http://schemas.microsoft.com/office/drawing/2014/main" id="{4CAD53F2-21AD-407F-811D-6DF999F3A8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62" y="1818120"/>
            <a:ext cx="1462523" cy="1881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230185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矩形 7">
            <a:extLst>
              <a:ext uri="{FF2B5EF4-FFF2-40B4-BE49-F238E27FC236}">
                <a16:creationId xmlns:a16="http://schemas.microsoft.com/office/drawing/2014/main" id="{1E1D9EAD-1D97-4C3B-8AD8-D67D31682432}"/>
              </a:ext>
            </a:extLst>
          </p:cNvPr>
          <p:cNvSpPr>
            <a:spLocks noChangeArrowheads="1"/>
          </p:cNvSpPr>
          <p:nvPr/>
        </p:nvSpPr>
        <p:spPr bwMode="auto">
          <a:xfrm>
            <a:off x="1987550" y="1679575"/>
            <a:ext cx="9045071" cy="358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姓名：</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吴憬思</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现任</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广州微革网络科技有限公司联合创始人</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，担任公司</a:t>
            </a:r>
            <a:r>
              <a:rPr lang="en-US" altLang="zh-CN" sz="16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COO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创办广州微革网络科技有限公司。</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创办云货优选电商平台，年销售额超百亿，跃居同类电商平台第一。</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该企业已获得小米生态链企业基金、华颖资本、泽厚资本、蓝驰资本等多个知名投资机构共计超亿元融资。</a:t>
            </a:r>
          </a:p>
          <a:p>
            <a:pPr algn="just" eaLnBrk="1" hangingPunct="1">
              <a:lnSpc>
                <a:spcPct val="20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组织及参与多次扶贫助农活动，为扶贫助农攻坚年作出杰出贡献。</a:t>
            </a:r>
            <a:endParaRPr lang="zh-CN" altLang="zh-CN" sz="1600" u="sng"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723" name="文本框 25">
            <a:extLst>
              <a:ext uri="{FF2B5EF4-FFF2-40B4-BE49-F238E27FC236}">
                <a16:creationId xmlns:a16="http://schemas.microsoft.com/office/drawing/2014/main" id="{51FB6C2E-E0A7-46E1-96C5-866973CBA14D}"/>
              </a:ext>
            </a:extLst>
          </p:cNvPr>
          <p:cNvSpPr txBox="1">
            <a:spLocks noChangeArrowheads="1"/>
          </p:cNvSpPr>
          <p:nvPr/>
        </p:nvSpPr>
        <p:spPr bwMode="auto">
          <a:xfrm>
            <a:off x="13623925" y="13088938"/>
            <a:ext cx="327025" cy="397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标题 1">
            <a:extLst>
              <a:ext uri="{FF2B5EF4-FFF2-40B4-BE49-F238E27FC236}">
                <a16:creationId xmlns:a16="http://schemas.microsoft.com/office/drawing/2014/main" id="{8D0B29F0-6C64-4A94-954C-AD46F3DB29F1}"/>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团队优秀学子</a:t>
            </a:r>
          </a:p>
        </p:txBody>
      </p:sp>
      <p:pic>
        <p:nvPicPr>
          <p:cNvPr id="3" name="图片 2">
            <a:extLst>
              <a:ext uri="{FF2B5EF4-FFF2-40B4-BE49-F238E27FC236}">
                <a16:creationId xmlns:a16="http://schemas.microsoft.com/office/drawing/2014/main" id="{A8E2BC36-9B6B-4AE3-81A2-3331820839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4" r="17657" b="-1"/>
          <a:stretch/>
        </p:blipFill>
        <p:spPr>
          <a:xfrm>
            <a:off x="277090" y="1797953"/>
            <a:ext cx="1531349" cy="1838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5381708"/>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70A8559-4DF6-47DD-B946-60CC665880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66" r="7485"/>
          <a:stretch/>
        </p:blipFill>
        <p:spPr>
          <a:xfrm>
            <a:off x="4390483" y="3956793"/>
            <a:ext cx="3664497" cy="2772684"/>
          </a:xfrm>
          <a:prstGeom prst="rect">
            <a:avLst/>
          </a:prstGeom>
        </p:spPr>
      </p:pic>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pic>
        <p:nvPicPr>
          <p:cNvPr id="3" name="图片 2">
            <a:extLst>
              <a:ext uri="{FF2B5EF4-FFF2-40B4-BE49-F238E27FC236}">
                <a16:creationId xmlns:a16="http://schemas.microsoft.com/office/drawing/2014/main" id="{71FACFA6-8070-4E8A-AC20-76AA74D9FA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728" t="14634" r="22129" b="19532"/>
          <a:stretch/>
        </p:blipFill>
        <p:spPr>
          <a:xfrm>
            <a:off x="134223" y="2068076"/>
            <a:ext cx="4009938" cy="3590488"/>
          </a:xfrm>
          <a:prstGeom prst="rect">
            <a:avLst/>
          </a:prstGeom>
        </p:spPr>
      </p:pic>
      <p:pic>
        <p:nvPicPr>
          <p:cNvPr id="6" name="图片 5">
            <a:extLst>
              <a:ext uri="{FF2B5EF4-FFF2-40B4-BE49-F238E27FC236}">
                <a16:creationId xmlns:a16="http://schemas.microsoft.com/office/drawing/2014/main" id="{5FE6859B-7614-4F1A-AF19-2B78687C47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315" r="16819"/>
          <a:stretch/>
        </p:blipFill>
        <p:spPr>
          <a:xfrm>
            <a:off x="4409813" y="1353259"/>
            <a:ext cx="3353435" cy="2530342"/>
          </a:xfrm>
          <a:prstGeom prst="rect">
            <a:avLst/>
          </a:prstGeom>
        </p:spPr>
      </p:pic>
      <p:pic>
        <p:nvPicPr>
          <p:cNvPr id="8" name="图片 7">
            <a:extLst>
              <a:ext uri="{FF2B5EF4-FFF2-40B4-BE49-F238E27FC236}">
                <a16:creationId xmlns:a16="http://schemas.microsoft.com/office/drawing/2014/main" id="{0D1A8E38-15A1-4349-9561-236E5687D6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757" r="11803"/>
          <a:stretch/>
        </p:blipFill>
        <p:spPr>
          <a:xfrm>
            <a:off x="8254709" y="1356955"/>
            <a:ext cx="3803009" cy="2530342"/>
          </a:xfrm>
          <a:prstGeom prst="rect">
            <a:avLst/>
          </a:prstGeom>
        </p:spPr>
      </p:pic>
      <p:sp>
        <p:nvSpPr>
          <p:cNvPr id="2" name="文本框 1">
            <a:extLst>
              <a:ext uri="{FF2B5EF4-FFF2-40B4-BE49-F238E27FC236}">
                <a16:creationId xmlns:a16="http://schemas.microsoft.com/office/drawing/2014/main" id="{1E73C09A-B09B-4984-92FF-1C78E24ED384}"/>
              </a:ext>
            </a:extLst>
          </p:cNvPr>
          <p:cNvSpPr txBox="1"/>
          <p:nvPr/>
        </p:nvSpPr>
        <p:spPr>
          <a:xfrm>
            <a:off x="1585194" y="5658564"/>
            <a:ext cx="1107996" cy="369332"/>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全体合照</a:t>
            </a:r>
          </a:p>
        </p:txBody>
      </p:sp>
      <p:sp>
        <p:nvSpPr>
          <p:cNvPr id="15" name="文本框 14">
            <a:extLst>
              <a:ext uri="{FF2B5EF4-FFF2-40B4-BE49-F238E27FC236}">
                <a16:creationId xmlns:a16="http://schemas.microsoft.com/office/drawing/2014/main" id="{D4EA4505-CD99-4D8B-ADED-A7B5FB643494}"/>
              </a:ext>
            </a:extLst>
          </p:cNvPr>
          <p:cNvSpPr txBox="1"/>
          <p:nvPr/>
        </p:nvSpPr>
        <p:spPr>
          <a:xfrm>
            <a:off x="8224931" y="3956793"/>
            <a:ext cx="3054683" cy="2803909"/>
          </a:xfrm>
          <a:prstGeom prst="rect">
            <a:avLst/>
          </a:prstGeom>
          <a:noFill/>
        </p:spPr>
        <p:txBody>
          <a:bodyPr wrap="square" rtlCol="0">
            <a:spAutoFit/>
          </a:bodyPr>
          <a:lstStyle/>
          <a:p>
            <a:pPr>
              <a:lnSpc>
                <a:spcPct val="150000"/>
              </a:lnSpc>
            </a:pP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毕业相关要求：</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高水平期刊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会议论文</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校外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985\211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盲审大论文</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答辩评委组通过（有来自校内外的专家及其企业内的专家）</a:t>
            </a:r>
          </a:p>
        </p:txBody>
      </p:sp>
      <p:sp>
        <p:nvSpPr>
          <p:cNvPr id="17" name="文本框 16">
            <a:extLst>
              <a:ext uri="{FF2B5EF4-FFF2-40B4-BE49-F238E27FC236}">
                <a16:creationId xmlns:a16="http://schemas.microsoft.com/office/drawing/2014/main" id="{334EF2DD-BC33-4151-B288-7307ECD85888}"/>
              </a:ext>
            </a:extLst>
          </p:cNvPr>
          <p:cNvSpPr txBox="1"/>
          <p:nvPr/>
        </p:nvSpPr>
        <p:spPr>
          <a:xfrm>
            <a:off x="7229035" y="948414"/>
            <a:ext cx="6304326"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线下答辩现场</a:t>
            </a:r>
            <a:endParaRPr lang="en-US" altLang="zh-CN" sz="1800" b="1" dirty="0">
              <a:latin typeface="宋体" panose="02010600030101010101" pitchFamily="2" charset="-122"/>
              <a:ea typeface="宋体" panose="02010600030101010101" pitchFamily="2" charset="-122"/>
            </a:endParaRPr>
          </a:p>
        </p:txBody>
      </p:sp>
      <p:sp>
        <p:nvSpPr>
          <p:cNvPr id="18" name="标题 1">
            <a:extLst>
              <a:ext uri="{FF2B5EF4-FFF2-40B4-BE49-F238E27FC236}">
                <a16:creationId xmlns:a16="http://schemas.microsoft.com/office/drawing/2014/main" id="{0CF9F507-7EC8-4BB3-B451-EAB8FCA0C973}"/>
              </a:ext>
            </a:extLst>
          </p:cNvPr>
          <p:cNvSpPr txBox="1">
            <a:spLocks/>
          </p:cNvSpPr>
          <p:nvPr/>
        </p:nvSpPr>
        <p:spPr bwMode="auto">
          <a:xfrm>
            <a:off x="2441196" y="-93663"/>
            <a:ext cx="9616521"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最新一届毕业生</a:t>
            </a:r>
            <a:r>
              <a:rPr lang="en-US" altLang="zh-CN" sz="4000" b="1" spc="100" dirty="0">
                <a:solidFill>
                  <a:srgbClr val="0000CC"/>
                </a:solidFill>
                <a:latin typeface="楷体" panose="02010609060101010101" pitchFamily="49" charset="-122"/>
                <a:ea typeface="楷体" panose="02010609060101010101" pitchFamily="49" charset="-122"/>
              </a:rPr>
              <a:t>——2018</a:t>
            </a:r>
            <a:r>
              <a:rPr lang="zh-CN" altLang="en-US" sz="4000" b="1" spc="100" dirty="0">
                <a:solidFill>
                  <a:srgbClr val="0000CC"/>
                </a:solidFill>
                <a:latin typeface="楷体" panose="02010609060101010101" pitchFamily="49" charset="-122"/>
                <a:ea typeface="楷体" panose="02010609060101010101" pitchFamily="49" charset="-122"/>
              </a:rPr>
              <a:t>级</a:t>
            </a:r>
          </a:p>
        </p:txBody>
      </p:sp>
    </p:spTree>
    <p:extLst>
      <p:ext uri="{BB962C8B-B14F-4D97-AF65-F5344CB8AC3E}">
        <p14:creationId xmlns:p14="http://schemas.microsoft.com/office/powerpoint/2010/main" val="54428901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
          <p:cNvGrpSpPr>
            <a:grpSpLocks/>
          </p:cNvGrpSpPr>
          <p:nvPr/>
        </p:nvGrpSpPr>
        <p:grpSpPr bwMode="auto">
          <a:xfrm rot="10800000">
            <a:off x="5710238" y="0"/>
            <a:ext cx="530225" cy="6856413"/>
            <a:chOff x="4424756" y="-1"/>
            <a:chExt cx="529829" cy="6856376"/>
          </a:xfrm>
        </p:grpSpPr>
        <p:sp>
          <p:nvSpPr>
            <p:cNvPr id="12313" name="矩形 5"/>
            <p:cNvSpPr>
              <a:spLocks noChangeArrowheads="1"/>
            </p:cNvSpPr>
            <p:nvPr/>
          </p:nvSpPr>
          <p:spPr bwMode="auto">
            <a:xfrm>
              <a:off x="4424756" y="-1"/>
              <a:ext cx="529829" cy="3428187"/>
            </a:xfrm>
            <a:custGeom>
              <a:avLst/>
              <a:gdLst>
                <a:gd name="T0" fmla="*/ 0 w 997527"/>
                <a:gd name="T1" fmla="*/ 0 h 3519055"/>
                <a:gd name="T2" fmla="*/ 149471 w 997527"/>
                <a:gd name="T3" fmla="*/ 0 h 3519055"/>
                <a:gd name="T4" fmla="*/ 149471 w 997527"/>
                <a:gd name="T5" fmla="*/ 3253429 h 3519055"/>
                <a:gd name="T6" fmla="*/ 0 w 997527"/>
                <a:gd name="T7" fmla="*/ 2728269 h 3519055"/>
                <a:gd name="T8" fmla="*/ 0 w 997527"/>
                <a:gd name="T9" fmla="*/ 0 h 3519055"/>
                <a:gd name="T10" fmla="*/ 0 60000 65536"/>
                <a:gd name="T11" fmla="*/ 0 60000 65536"/>
                <a:gd name="T12" fmla="*/ 0 60000 65536"/>
                <a:gd name="T13" fmla="*/ 0 60000 65536"/>
                <a:gd name="T14" fmla="*/ 0 60000 65536"/>
                <a:gd name="T15" fmla="*/ 0 w 997527"/>
                <a:gd name="T16" fmla="*/ 0 h 3519055"/>
                <a:gd name="T17" fmla="*/ 997527 w 997527"/>
                <a:gd name="T18" fmla="*/ 3519055 h 3519055"/>
              </a:gdLst>
              <a:ahLst/>
              <a:cxnLst>
                <a:cxn ang="T10">
                  <a:pos x="T0" y="T1"/>
                </a:cxn>
                <a:cxn ang="T11">
                  <a:pos x="T2" y="T3"/>
                </a:cxn>
                <a:cxn ang="T12">
                  <a:pos x="T4" y="T5"/>
                </a:cxn>
                <a:cxn ang="T13">
                  <a:pos x="T6" y="T7"/>
                </a:cxn>
                <a:cxn ang="T14">
                  <a:pos x="T8" y="T9"/>
                </a:cxn>
              </a:cxnLst>
              <a:rect l="T15" t="T16" r="T17" b="T18"/>
              <a:pathLst>
                <a:path w="997527" h="3519055">
                  <a:moveTo>
                    <a:pt x="0" y="0"/>
                  </a:moveTo>
                  <a:lnTo>
                    <a:pt x="997527" y="0"/>
                  </a:lnTo>
                  <a:lnTo>
                    <a:pt x="997527" y="3519055"/>
                  </a:lnTo>
                  <a:lnTo>
                    <a:pt x="0" y="29510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sp>
          <p:nvSpPr>
            <p:cNvPr id="12314" name="矩形 6"/>
            <p:cNvSpPr>
              <a:spLocks noChangeArrowheads="1"/>
            </p:cNvSpPr>
            <p:nvPr/>
          </p:nvSpPr>
          <p:spPr bwMode="auto">
            <a:xfrm>
              <a:off x="4424756" y="3429000"/>
              <a:ext cx="529829" cy="3427375"/>
            </a:xfrm>
            <a:custGeom>
              <a:avLst/>
              <a:gdLst>
                <a:gd name="T0" fmla="*/ 2076 w 997527"/>
                <a:gd name="T1" fmla="*/ 494497 h 3338945"/>
                <a:gd name="T2" fmla="*/ 149471 w 997527"/>
                <a:gd name="T3" fmla="*/ 0 h 3338945"/>
                <a:gd name="T4" fmla="*/ 149471 w 997527"/>
                <a:gd name="T5" fmla="*/ 3611323 h 3338945"/>
                <a:gd name="T6" fmla="*/ 0 w 997527"/>
                <a:gd name="T7" fmla="*/ 3611323 h 3338945"/>
                <a:gd name="T8" fmla="*/ 2076 w 997527"/>
                <a:gd name="T9" fmla="*/ 494497 h 3338945"/>
                <a:gd name="T10" fmla="*/ 0 60000 65536"/>
                <a:gd name="T11" fmla="*/ 0 60000 65536"/>
                <a:gd name="T12" fmla="*/ 0 60000 65536"/>
                <a:gd name="T13" fmla="*/ 0 60000 65536"/>
                <a:gd name="T14" fmla="*/ 0 60000 65536"/>
                <a:gd name="T15" fmla="*/ 0 w 997527"/>
                <a:gd name="T16" fmla="*/ 0 h 3338945"/>
                <a:gd name="T17" fmla="*/ 997527 w 997527"/>
                <a:gd name="T18" fmla="*/ 3338945 h 3338945"/>
              </a:gdLst>
              <a:ahLst/>
              <a:cxnLst>
                <a:cxn ang="T10">
                  <a:pos x="T0" y="T1"/>
                </a:cxn>
                <a:cxn ang="T11">
                  <a:pos x="T2" y="T3"/>
                </a:cxn>
                <a:cxn ang="T12">
                  <a:pos x="T4" y="T5"/>
                </a:cxn>
                <a:cxn ang="T13">
                  <a:pos x="T6" y="T7"/>
                </a:cxn>
                <a:cxn ang="T14">
                  <a:pos x="T8" y="T9"/>
                </a:cxn>
              </a:cxnLst>
              <a:rect l="T15" t="T16" r="T17" b="T18"/>
              <a:pathLst>
                <a:path w="997527" h="3338945">
                  <a:moveTo>
                    <a:pt x="13854" y="457200"/>
                  </a:moveTo>
                  <a:lnTo>
                    <a:pt x="997527" y="0"/>
                  </a:lnTo>
                  <a:lnTo>
                    <a:pt x="997527" y="3338945"/>
                  </a:lnTo>
                  <a:lnTo>
                    <a:pt x="0" y="3338945"/>
                  </a:lnTo>
                  <a:lnTo>
                    <a:pt x="13854" y="4572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grpSp>
      <p:grpSp>
        <p:nvGrpSpPr>
          <p:cNvPr id="12291" name="组合 6"/>
          <p:cNvGrpSpPr>
            <a:grpSpLocks/>
          </p:cNvGrpSpPr>
          <p:nvPr/>
        </p:nvGrpSpPr>
        <p:grpSpPr bwMode="auto">
          <a:xfrm>
            <a:off x="-38100" y="1588"/>
            <a:ext cx="1328738" cy="6889750"/>
            <a:chOff x="-36512" y="-32147"/>
            <a:chExt cx="1328738" cy="6888522"/>
          </a:xfrm>
        </p:grpSpPr>
        <p:sp>
          <p:nvSpPr>
            <p:cNvPr id="12311"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2"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2" name="组合 43"/>
          <p:cNvGrpSpPr>
            <a:grpSpLocks/>
          </p:cNvGrpSpPr>
          <p:nvPr/>
        </p:nvGrpSpPr>
        <p:grpSpPr bwMode="auto">
          <a:xfrm rot="10800000">
            <a:off x="10863262" y="0"/>
            <a:ext cx="1328738" cy="7818438"/>
            <a:chOff x="-36512" y="-960633"/>
            <a:chExt cx="1328738" cy="7817008"/>
          </a:xfrm>
        </p:grpSpPr>
        <p:sp>
          <p:nvSpPr>
            <p:cNvPr id="12309"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0"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3" name="组合 2"/>
          <p:cNvGrpSpPr>
            <a:grpSpLocks/>
          </p:cNvGrpSpPr>
          <p:nvPr/>
        </p:nvGrpSpPr>
        <p:grpSpPr bwMode="auto">
          <a:xfrm>
            <a:off x="1211263" y="1698625"/>
            <a:ext cx="3565525" cy="3571875"/>
            <a:chOff x="750721" y="1643063"/>
            <a:chExt cx="3565525" cy="3571875"/>
          </a:xfrm>
        </p:grpSpPr>
        <p:grpSp>
          <p:nvGrpSpPr>
            <p:cNvPr id="12302" name="组合 71"/>
            <p:cNvGrpSpPr>
              <a:grpSpLocks/>
            </p:cNvGrpSpPr>
            <p:nvPr/>
          </p:nvGrpSpPr>
          <p:grpSpPr bwMode="auto">
            <a:xfrm>
              <a:off x="750721" y="1643063"/>
              <a:ext cx="3565525" cy="3571875"/>
              <a:chOff x="6379729" y="2488774"/>
              <a:chExt cx="2513016" cy="2513016"/>
            </a:xfrm>
          </p:grpSpPr>
          <p:sp>
            <p:nvSpPr>
              <p:cNvPr id="92" name="任意多边形 9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93" name="任意多边形 92"/>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pitchFamily="34" charset="0"/>
                  <a:ea typeface="宋体" panose="02010600030101010101" pitchFamily="2" charset="-122"/>
                </a:endParaRPr>
              </a:p>
            </p:txBody>
          </p:sp>
        </p:grpSp>
        <p:sp>
          <p:nvSpPr>
            <p:cNvPr id="12303" name="文本框 20"/>
            <p:cNvSpPr txBox="1">
              <a:spLocks noChangeArrowheads="1"/>
            </p:cNvSpPr>
            <p:nvPr/>
          </p:nvSpPr>
          <p:spPr bwMode="auto">
            <a:xfrm>
              <a:off x="982496" y="3400425"/>
              <a:ext cx="298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1">
                  <a:solidFill>
                    <a:schemeClr val="accent1"/>
                  </a:solidFill>
                  <a:latin typeface="微软雅黑" panose="020B0503020204020204" pitchFamily="34" charset="-122"/>
                  <a:ea typeface="微软雅黑" panose="020B0503020204020204" pitchFamily="34" charset="-122"/>
                </a:rPr>
                <a:t>CONTENTS</a:t>
              </a:r>
              <a:endParaRPr lang="zh-CN" altLang="en-US" sz="3600" b="1">
                <a:solidFill>
                  <a:schemeClr val="accent1"/>
                </a:solidFill>
                <a:latin typeface="微软雅黑" panose="020B0503020204020204" pitchFamily="34" charset="-122"/>
                <a:ea typeface="微软雅黑" panose="020B0503020204020204" pitchFamily="34" charset="-122"/>
              </a:endParaRPr>
            </a:p>
          </p:txBody>
        </p:sp>
        <p:sp>
          <p:nvSpPr>
            <p:cNvPr id="12304" name="文本框 20"/>
            <p:cNvSpPr txBox="1">
              <a:spLocks noChangeArrowheads="1"/>
            </p:cNvSpPr>
            <p:nvPr/>
          </p:nvSpPr>
          <p:spPr bwMode="auto">
            <a:xfrm>
              <a:off x="977734" y="2616200"/>
              <a:ext cx="298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b="1">
                  <a:solidFill>
                    <a:schemeClr val="accent1"/>
                  </a:solidFill>
                  <a:latin typeface="微软雅黑" panose="020B0503020204020204" pitchFamily="34" charset="-122"/>
                  <a:ea typeface="微软雅黑" panose="020B0503020204020204" pitchFamily="34" charset="-122"/>
                </a:rPr>
                <a:t>目录</a:t>
              </a:r>
            </a:p>
          </p:txBody>
        </p:sp>
      </p:grpSp>
      <p:grpSp>
        <p:nvGrpSpPr>
          <p:cNvPr id="12294" name="组合 75"/>
          <p:cNvGrpSpPr>
            <a:grpSpLocks/>
          </p:cNvGrpSpPr>
          <p:nvPr/>
        </p:nvGrpSpPr>
        <p:grpSpPr bwMode="auto">
          <a:xfrm>
            <a:off x="5551488" y="3256973"/>
            <a:ext cx="4467225" cy="589538"/>
            <a:chOff x="5043193" y="2445483"/>
            <a:chExt cx="3803023" cy="461187"/>
          </a:xfrm>
        </p:grpSpPr>
        <p:grpSp>
          <p:nvGrpSpPr>
            <p:cNvPr id="12296" name="组合 81"/>
            <p:cNvGrpSpPr>
              <a:grpSpLocks/>
            </p:cNvGrpSpPr>
            <p:nvPr/>
          </p:nvGrpSpPr>
          <p:grpSpPr bwMode="auto">
            <a:xfrm>
              <a:off x="5043193" y="2445483"/>
              <a:ext cx="3788157" cy="461187"/>
              <a:chOff x="7047666" y="1998596"/>
              <a:chExt cx="3787703" cy="460391"/>
            </a:xfrm>
          </p:grpSpPr>
          <p:grpSp>
            <p:nvGrpSpPr>
              <p:cNvPr id="12298" name="组合 83"/>
              <p:cNvGrpSpPr>
                <a:grpSpLocks/>
              </p:cNvGrpSpPr>
              <p:nvPr/>
            </p:nvGrpSpPr>
            <p:grpSpPr bwMode="auto">
              <a:xfrm>
                <a:off x="7047666" y="1998596"/>
                <a:ext cx="471604" cy="460391"/>
                <a:chOff x="4519974" y="1818962"/>
                <a:chExt cx="471604" cy="460391"/>
              </a:xfrm>
            </p:grpSpPr>
            <p:sp>
              <p:nvSpPr>
                <p:cNvPr id="86" name="圆角矩形 85"/>
                <p:cNvSpPr/>
                <p:nvPr/>
              </p:nvSpPr>
              <p:spPr>
                <a:xfrm>
                  <a:off x="4519974" y="1830569"/>
                  <a:ext cx="471604" cy="448784"/>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7" name="文本框 33"/>
                <p:cNvSpPr txBox="1"/>
                <p:nvPr/>
              </p:nvSpPr>
              <p:spPr>
                <a:xfrm>
                  <a:off x="4591328" y="1818962"/>
                  <a:ext cx="337304" cy="456671"/>
                </a:xfrm>
                <a:prstGeom prst="rect">
                  <a:avLst/>
                </a:prstGeom>
                <a:noFill/>
              </p:spPr>
              <p:txBody>
                <a:bodyPr wrap="non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2</a:t>
                  </a:r>
                  <a:endParaRPr lang="zh-CN" altLang="en-US" sz="3200" dirty="0">
                    <a:solidFill>
                      <a:schemeClr val="bg1"/>
                    </a:solidFill>
                    <a:latin typeface="+mj-ea"/>
                    <a:ea typeface="+mj-ea"/>
                  </a:endParaRPr>
                </a:p>
              </p:txBody>
            </p:sp>
          </p:grpSp>
          <p:sp>
            <p:nvSpPr>
              <p:cNvPr id="85" name="圆角矩形 84"/>
              <p:cNvSpPr/>
              <p:nvPr/>
            </p:nvSpPr>
            <p:spPr>
              <a:xfrm>
                <a:off x="7846286" y="2010203"/>
                <a:ext cx="2989083" cy="44878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defRPr/>
                </a:pPr>
                <a:endParaRPr lang="zh-CN" altLang="en-US" sz="2800" dirty="0"/>
              </a:p>
            </p:txBody>
          </p:sp>
        </p:grpSp>
        <p:sp>
          <p:nvSpPr>
            <p:cNvPr id="83" name="圆角矩形 82"/>
            <p:cNvSpPr/>
            <p:nvPr/>
          </p:nvSpPr>
          <p:spPr>
            <a:xfrm>
              <a:off x="5745955" y="2454628"/>
              <a:ext cx="3100261" cy="44831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团队成果展示</a:t>
              </a:r>
            </a:p>
          </p:txBody>
        </p:sp>
      </p:grpSp>
      <p:pic>
        <p:nvPicPr>
          <p:cNvPr id="25" name="图片 24">
            <a:extLst>
              <a:ext uri="{FF2B5EF4-FFF2-40B4-BE49-F238E27FC236}">
                <a16:creationId xmlns:a16="http://schemas.microsoft.com/office/drawing/2014/main" id="{E2B2BAC6-BC0E-4E53-B8E3-54B5F1FF4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extLst>
      <p:ext uri="{BB962C8B-B14F-4D97-AF65-F5344CB8AC3E}">
        <p14:creationId xmlns:p14="http://schemas.microsoft.com/office/powerpoint/2010/main" val="157575899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405251"/>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367367" y="1034171"/>
            <a:ext cx="8293412" cy="1477328"/>
          </a:xfrm>
          <a:prstGeom prst="rect">
            <a:avLst/>
          </a:prstGeom>
          <a:noFill/>
        </p:spPr>
        <p:txBody>
          <a:bodyPr wrap="square" rtlCol="0">
            <a:spAutoFit/>
          </a:bodyPr>
          <a:lstStyle/>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       团队拼搏进取，敢为人先，</a:t>
            </a:r>
            <a:r>
              <a:rPr lang="en-US" altLang="zh-CN" sz="2000" b="1" dirty="0">
                <a:solidFill>
                  <a:schemeClr val="accent5"/>
                </a:solidFill>
                <a:latin typeface="微软雅黑" panose="020B0503020204020204" pitchFamily="34" charset="-122"/>
                <a:ea typeface="微软雅黑" panose="020B0503020204020204" pitchFamily="34" charset="-122"/>
              </a:rPr>
              <a:t> </a:t>
            </a:r>
            <a:r>
              <a:rPr lang="zh-CN" altLang="zh-CN" sz="2000" b="1" dirty="0">
                <a:solidFill>
                  <a:schemeClr val="accent5"/>
                </a:solidFill>
                <a:latin typeface="微软雅黑" panose="020B0503020204020204" pitchFamily="34" charset="-122"/>
                <a:ea typeface="微软雅黑" panose="020B0503020204020204" pitchFamily="34" charset="-122"/>
              </a:rPr>
              <a:t>团队获得</a:t>
            </a:r>
            <a:r>
              <a:rPr lang="zh-CN" altLang="zh-CN" sz="2000" b="1" u="sng" dirty="0">
                <a:solidFill>
                  <a:srgbClr val="FF0000"/>
                </a:solidFill>
                <a:latin typeface="微软雅黑" panose="020B0503020204020204" pitchFamily="34" charset="-122"/>
                <a:ea typeface="微软雅黑" panose="020B0503020204020204" pitchFamily="34" charset="-122"/>
              </a:rPr>
              <a:t>各类科技竞赛</a:t>
            </a:r>
            <a:r>
              <a:rPr lang="en-US" altLang="zh-CN" sz="2000" b="1" u="sng" dirty="0">
                <a:solidFill>
                  <a:srgbClr val="FF0000"/>
                </a:solidFill>
                <a:latin typeface="微软雅黑" panose="020B0503020204020204" pitchFamily="34" charset="-122"/>
                <a:ea typeface="微软雅黑" panose="020B0503020204020204" pitchFamily="34" charset="-122"/>
              </a:rPr>
              <a:t>240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chemeClr val="accent5"/>
                </a:solidFill>
                <a:latin typeface="微软雅黑" panose="020B0503020204020204" pitchFamily="34" charset="-122"/>
                <a:ea typeface="微软雅黑" panose="020B0503020204020204" pitchFamily="34" charset="-122"/>
              </a:rPr>
              <a:t>其中</a:t>
            </a:r>
            <a:r>
              <a:rPr lang="zh-CN" altLang="zh-CN" sz="2000" b="1" u="sng" dirty="0">
                <a:solidFill>
                  <a:srgbClr val="FF0000"/>
                </a:solidFill>
                <a:latin typeface="微软雅黑" panose="020B0503020204020204" pitchFamily="34" charset="-122"/>
                <a:ea typeface="微软雅黑" panose="020B0503020204020204" pitchFamily="34" charset="-122"/>
              </a:rPr>
              <a:t>国家级奖项</a:t>
            </a:r>
            <a:r>
              <a:rPr lang="en-US" altLang="zh-CN" sz="2000" b="1" u="sng" dirty="0">
                <a:solidFill>
                  <a:srgbClr val="FF0000"/>
                </a:solidFill>
                <a:latin typeface="微软雅黑" panose="020B0503020204020204" pitchFamily="34" charset="-122"/>
                <a:ea typeface="微软雅黑" panose="020B0503020204020204" pitchFamily="34" charset="-122"/>
              </a:rPr>
              <a:t>35</a:t>
            </a:r>
            <a:r>
              <a:rPr lang="zh-CN" altLang="zh-CN" sz="2000" b="1" u="sng" dirty="0">
                <a:solidFill>
                  <a:srgbClr val="FF0000"/>
                </a:solidFill>
                <a:latin typeface="微软雅黑" panose="020B0503020204020204" pitchFamily="34" charset="-122"/>
                <a:ea typeface="微软雅黑" panose="020B0503020204020204" pitchFamily="34" charset="-122"/>
              </a:rPr>
              <a:t>项，省级奖项</a:t>
            </a:r>
            <a:r>
              <a:rPr lang="en-US" altLang="zh-CN" sz="2000" b="1" u="sng" dirty="0">
                <a:solidFill>
                  <a:srgbClr val="FF0000"/>
                </a:solidFill>
                <a:latin typeface="微软雅黑" panose="020B0503020204020204" pitchFamily="34" charset="-122"/>
                <a:ea typeface="微软雅黑" panose="020B0503020204020204" pitchFamily="34" charset="-122"/>
              </a:rPr>
              <a:t>130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chemeClr val="accent5"/>
                </a:solidFill>
                <a:latin typeface="微软雅黑" panose="020B0503020204020204" pitchFamily="34" charset="-122"/>
                <a:ea typeface="微软雅黑" panose="020B0503020204020204" pitchFamily="34" charset="-122"/>
              </a:rPr>
              <a:t>承担各类科技项目</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zh-CN" sz="2000" b="1" dirty="0">
                <a:solidFill>
                  <a:srgbClr val="FF0000"/>
                </a:solidFill>
                <a:latin typeface="微软雅黑" panose="020B0503020204020204" pitchFamily="34" charset="-122"/>
                <a:ea typeface="微软雅黑" panose="020B0503020204020204" pitchFamily="34" charset="-122"/>
              </a:rPr>
              <a:t>项，</a:t>
            </a:r>
            <a:r>
              <a:rPr lang="zh-CN" altLang="zh-CN" sz="2000" b="1" u="sng" dirty="0">
                <a:solidFill>
                  <a:srgbClr val="FF0000"/>
                </a:solidFill>
                <a:latin typeface="微软雅黑" panose="020B0503020204020204" pitchFamily="34" charset="-122"/>
                <a:ea typeface="微软雅黑" panose="020B0503020204020204" pitchFamily="34" charset="-122"/>
              </a:rPr>
              <a:t>申请专利和软件著作权等成果</a:t>
            </a:r>
            <a:r>
              <a:rPr lang="en-US" altLang="zh-CN" sz="2000" b="1" u="sng" dirty="0">
                <a:solidFill>
                  <a:srgbClr val="FF0000"/>
                </a:solidFill>
                <a:latin typeface="微软雅黑" panose="020B0503020204020204" pitchFamily="34" charset="-122"/>
                <a:ea typeface="微软雅黑" panose="020B0503020204020204" pitchFamily="34" charset="-122"/>
              </a:rPr>
              <a:t>50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en-US" sz="2000" b="1" u="sng"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0" name="表格 29"/>
          <p:cNvGraphicFramePr>
            <a:graphicFrameLocks noGrp="1"/>
          </p:cNvGraphicFramePr>
          <p:nvPr/>
        </p:nvGraphicFramePr>
        <p:xfrm>
          <a:off x="814039" y="2591833"/>
          <a:ext cx="7225989" cy="3788741"/>
        </p:xfrm>
        <a:graphic>
          <a:graphicData uri="http://schemas.openxmlformats.org/drawingml/2006/table">
            <a:tbl>
              <a:tblPr firstRow="1" bandRow="1">
                <a:tableStyleId>{5C22544A-7EE6-4342-B048-85BDC9FD1C3A}</a:tableStyleId>
              </a:tblPr>
              <a:tblGrid>
                <a:gridCol w="4270917">
                  <a:extLst>
                    <a:ext uri="{9D8B030D-6E8A-4147-A177-3AD203B41FA5}">
                      <a16:colId xmlns:a16="http://schemas.microsoft.com/office/drawing/2014/main" val="176621040"/>
                    </a:ext>
                  </a:extLst>
                </a:gridCol>
                <a:gridCol w="1214636">
                  <a:extLst>
                    <a:ext uri="{9D8B030D-6E8A-4147-A177-3AD203B41FA5}">
                      <a16:colId xmlns:a16="http://schemas.microsoft.com/office/drawing/2014/main" val="3575391845"/>
                    </a:ext>
                  </a:extLst>
                </a:gridCol>
                <a:gridCol w="1740436">
                  <a:extLst>
                    <a:ext uri="{9D8B030D-6E8A-4147-A177-3AD203B41FA5}">
                      <a16:colId xmlns:a16="http://schemas.microsoft.com/office/drawing/2014/main" val="2209512714"/>
                    </a:ext>
                  </a:extLst>
                </a:gridCol>
              </a:tblGrid>
              <a:tr h="329596">
                <a:tc>
                  <a:txBody>
                    <a:bodyPr/>
                    <a:lstStyle/>
                    <a:p>
                      <a:pPr algn="ctr"/>
                      <a:r>
                        <a:rPr lang="zh-CN" altLang="en-US" sz="1600" b="1" dirty="0">
                          <a:latin typeface="微软雅黑" panose="020B0503020204020204" pitchFamily="34" charset="-122"/>
                          <a:ea typeface="微软雅黑" panose="020B0503020204020204" pitchFamily="34" charset="-122"/>
                        </a:rPr>
                        <a:t>重要获奖比赛</a:t>
                      </a:r>
                    </a:p>
                  </a:txBody>
                  <a:tcPr/>
                </a:tc>
                <a:tc>
                  <a:txBody>
                    <a:bodyPr/>
                    <a:lstStyle/>
                    <a:p>
                      <a:pPr algn="ctr"/>
                      <a:r>
                        <a:rPr lang="zh-CN" altLang="en-US" sz="1600" b="1" dirty="0">
                          <a:latin typeface="微软雅黑" panose="020B0503020204020204" pitchFamily="34" charset="-122"/>
                          <a:ea typeface="微软雅黑" panose="020B0503020204020204" pitchFamily="34" charset="-122"/>
                        </a:rPr>
                        <a:t>级别</a:t>
                      </a:r>
                    </a:p>
                  </a:txBody>
                  <a:tcPr/>
                </a:tc>
                <a:tc>
                  <a:txBody>
                    <a:bodyPr/>
                    <a:lstStyle/>
                    <a:p>
                      <a:pPr algn="ctr"/>
                      <a:r>
                        <a:rPr lang="zh-CN" altLang="en-US" sz="1600" b="1" dirty="0">
                          <a:latin typeface="微软雅黑" panose="020B0503020204020204" pitchFamily="34" charset="-122"/>
                          <a:ea typeface="微软雅黑" panose="020B0503020204020204" pitchFamily="34" charset="-122"/>
                        </a:rPr>
                        <a:t>名次</a:t>
                      </a:r>
                    </a:p>
                  </a:txBody>
                  <a:tcPr/>
                </a:tc>
                <a:extLst>
                  <a:ext uri="{0D108BD9-81ED-4DB2-BD59-A6C34878D82A}">
                    <a16:rowId xmlns:a16="http://schemas.microsoft.com/office/drawing/2014/main" val="3224502911"/>
                  </a:ext>
                </a:extLst>
              </a:tr>
              <a:tr h="659192">
                <a:tc>
                  <a:txBody>
                    <a:bodyPr/>
                    <a:lstStyle/>
                    <a:p>
                      <a:pPr algn="ctr">
                        <a:lnSpc>
                          <a:spcPct val="150000"/>
                        </a:lnSpc>
                        <a:spcAft>
                          <a:spcPts val="0"/>
                        </a:spcAft>
                      </a:pPr>
                      <a:r>
                        <a:rPr lang="zh-CN" altLang="zh-CN" sz="1600" b="1" kern="100" dirty="0">
                          <a:solidFill>
                            <a:schemeClr val="dk1"/>
                          </a:solidFill>
                          <a:effectLst/>
                          <a:latin typeface="微软雅黑" panose="020B0503020204020204" pitchFamily="34" charset="-122"/>
                          <a:ea typeface="微软雅黑" panose="020B0503020204020204" pitchFamily="34" charset="-122"/>
                          <a:cs typeface="+mn-cs"/>
                        </a:rPr>
                        <a:t>第十四届“挑战杯”全国大学生课外学术科技作品竞赛“智慧城市”专项赛决赛</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kern="100" dirty="0">
                          <a:effectLst/>
                          <a:latin typeface="微软雅黑" panose="020B0503020204020204" pitchFamily="34" charset="-122"/>
                          <a:ea typeface="微软雅黑" panose="020B0503020204020204" pitchFamily="34" charset="-122"/>
                        </a:rPr>
                        <a:t>特等奖</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1"/>
                  </a:ext>
                </a:extLst>
              </a:tr>
              <a:tr h="659192">
                <a:tc>
                  <a:txBody>
                    <a:bodyPr/>
                    <a:lstStyle/>
                    <a:p>
                      <a:pPr algn="ctr">
                        <a:lnSpc>
                          <a:spcPct val="150000"/>
                        </a:lnSpc>
                        <a:spcAft>
                          <a:spcPts val="0"/>
                        </a:spcAft>
                      </a:pPr>
                      <a:r>
                        <a:rPr lang="zh-CN" altLang="zh-CN" sz="1600" b="1" kern="100" dirty="0">
                          <a:solidFill>
                            <a:schemeClr val="dk1"/>
                          </a:solidFill>
                          <a:effectLst/>
                          <a:latin typeface="微软雅黑" panose="020B0503020204020204" pitchFamily="34" charset="-122"/>
                          <a:ea typeface="微软雅黑" panose="020B0503020204020204" pitchFamily="34" charset="-122"/>
                          <a:cs typeface="+mn-cs"/>
                        </a:rPr>
                        <a:t>第十二届“挑战杯”全国大学生课外学术科技作品竞赛终审决赛</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150000"/>
                        </a:lnSpc>
                        <a:spcAft>
                          <a:spcPts val="0"/>
                        </a:spcAft>
                      </a:pPr>
                      <a:r>
                        <a:rPr lang="zh-CN" altLang="zh-CN" sz="1600" b="1" kern="100" dirty="0">
                          <a:solidFill>
                            <a:schemeClr val="dk1"/>
                          </a:solidFill>
                          <a:effectLst/>
                          <a:latin typeface="微软雅黑" panose="020B0503020204020204" pitchFamily="34" charset="-122"/>
                          <a:ea typeface="微软雅黑" panose="020B0503020204020204" pitchFamily="34" charset="-122"/>
                          <a:cs typeface="+mn-cs"/>
                        </a:rPr>
                        <a:t>一等奖</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2"/>
                  </a:ext>
                </a:extLst>
              </a:tr>
              <a:tr h="341716">
                <a:tc>
                  <a:txBody>
                    <a:bodyPr/>
                    <a:lstStyle/>
                    <a:p>
                      <a:pPr algn="ctr">
                        <a:lnSpc>
                          <a:spcPct val="150000"/>
                        </a:lnSpc>
                        <a:spcAft>
                          <a:spcPts val="0"/>
                        </a:spcAft>
                      </a:pPr>
                      <a:r>
                        <a:rPr lang="zh-CN" altLang="zh-CN" sz="1600" b="1" kern="100" dirty="0">
                          <a:solidFill>
                            <a:schemeClr val="dk1"/>
                          </a:solidFill>
                          <a:effectLst/>
                          <a:latin typeface="微软雅黑" panose="020B0503020204020204" pitchFamily="34" charset="-122"/>
                          <a:ea typeface="微软雅黑" panose="020B0503020204020204" pitchFamily="34" charset="-122"/>
                          <a:cs typeface="+mn-cs"/>
                        </a:rPr>
                        <a:t>第十二届“挑战杯”中国大学生创业计划竞赛</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150000"/>
                        </a:lnSpc>
                        <a:spcAft>
                          <a:spcPts val="0"/>
                        </a:spcAft>
                      </a:pPr>
                      <a:r>
                        <a:rPr lang="zh-CN" altLang="zh-CN" sz="1600" b="1" kern="100" dirty="0">
                          <a:solidFill>
                            <a:schemeClr val="dk1"/>
                          </a:solidFill>
                          <a:effectLst/>
                          <a:latin typeface="微软雅黑" panose="020B0503020204020204" pitchFamily="34" charset="-122"/>
                          <a:ea typeface="微软雅黑" panose="020B0503020204020204" pitchFamily="34" charset="-122"/>
                          <a:cs typeface="+mn-cs"/>
                        </a:rPr>
                        <a:t>银奖</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3"/>
                  </a:ext>
                </a:extLst>
              </a:tr>
              <a:tr h="341716">
                <a:tc>
                  <a:txBody>
                    <a:bodyPr/>
                    <a:lstStyle/>
                    <a:p>
                      <a:pPr algn="ctr">
                        <a:lnSpc>
                          <a:spcPct val="150000"/>
                        </a:lnSpc>
                        <a:spcAft>
                          <a:spcPts val="0"/>
                        </a:spcAft>
                      </a:pPr>
                      <a:r>
                        <a:rPr lang="zh-CN" altLang="en-US" sz="1600" b="1" kern="100" dirty="0">
                          <a:solidFill>
                            <a:schemeClr val="dk1"/>
                          </a:solidFill>
                          <a:effectLst/>
                          <a:latin typeface="微软雅黑" panose="020B0503020204020204" pitchFamily="34" charset="-122"/>
                          <a:ea typeface="微软雅黑" panose="020B0503020204020204" pitchFamily="34" charset="-122"/>
                          <a:cs typeface="+mn-cs"/>
                        </a:rPr>
                        <a:t>美国大学生数学建模大赛</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150000"/>
                        </a:lnSpc>
                        <a:spcAft>
                          <a:spcPts val="0"/>
                        </a:spcAft>
                      </a:pPr>
                      <a:r>
                        <a:rPr lang="zh-CN" altLang="en-US" sz="1600" b="1" kern="100" dirty="0">
                          <a:solidFill>
                            <a:schemeClr val="dk1"/>
                          </a:solidFill>
                          <a:effectLst/>
                          <a:latin typeface="微软雅黑" panose="020B0503020204020204" pitchFamily="34" charset="-122"/>
                          <a:ea typeface="微软雅黑" panose="020B0503020204020204" pitchFamily="34" charset="-122"/>
                          <a:cs typeface="+mn-cs"/>
                        </a:rPr>
                        <a:t>国际级</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lnSpc>
                          <a:spcPct val="150000"/>
                        </a:lnSpc>
                        <a:spcAft>
                          <a:spcPts val="0"/>
                        </a:spcAft>
                      </a:pPr>
                      <a:r>
                        <a:rPr lang="zh-CN" altLang="en-US" sz="1600" b="1" kern="100" dirty="0">
                          <a:solidFill>
                            <a:schemeClr val="dk1"/>
                          </a:solidFill>
                          <a:effectLst/>
                          <a:latin typeface="微软雅黑" panose="020B0503020204020204" pitchFamily="34" charset="-122"/>
                          <a:ea typeface="微软雅黑" panose="020B0503020204020204" pitchFamily="34" charset="-122"/>
                          <a:cs typeface="+mn-cs"/>
                        </a:rPr>
                        <a:t>特等奖提名</a:t>
                      </a:r>
                      <a:endParaRPr lang="zh-CN" sz="1600" b="1"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4"/>
                  </a:ext>
                </a:extLst>
              </a:tr>
              <a:tr h="369047">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全国高校绿色计算机大赛</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特等奖</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4055762402"/>
                  </a:ext>
                </a:extLst>
              </a:tr>
              <a:tr h="329596">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全国大学生软件测试大赛全国总决赛</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特等奖</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42443047"/>
                  </a:ext>
                </a:extLst>
              </a:tr>
              <a:tr h="364856">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泛珠三角大学生计算机作品赛总决赛</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金奖</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35757028"/>
                  </a:ext>
                </a:extLst>
              </a:tr>
              <a:tr h="329596">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中国软件杯</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国家级</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50000"/>
                        </a:lnSpc>
                        <a:spcAft>
                          <a:spcPts val="0"/>
                        </a:spcAft>
                      </a:pPr>
                      <a:r>
                        <a:rPr lang="zh-CN" altLang="en-US" sz="1600" b="1" kern="100" dirty="0">
                          <a:effectLst/>
                          <a:latin typeface="微软雅黑" panose="020B0503020204020204" pitchFamily="34" charset="-122"/>
                          <a:ea typeface="微软雅黑" panose="020B0503020204020204" pitchFamily="34" charset="-122"/>
                        </a:rPr>
                        <a:t>一等奖</a:t>
                      </a:r>
                      <a:endParaRPr lang="zh-CN" sz="1600" b="1"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611867440"/>
                  </a:ext>
                </a:extLst>
              </a:tr>
            </a:tbl>
          </a:graphicData>
        </a:graphic>
      </p:graphicFrame>
      <p:grpSp>
        <p:nvGrpSpPr>
          <p:cNvPr id="3" name="组合 2"/>
          <p:cNvGrpSpPr/>
          <p:nvPr/>
        </p:nvGrpSpPr>
        <p:grpSpPr>
          <a:xfrm>
            <a:off x="9134043" y="1034171"/>
            <a:ext cx="2907722" cy="5683180"/>
            <a:chOff x="9110543" y="951037"/>
            <a:chExt cx="2907722" cy="5908548"/>
          </a:xfrm>
        </p:grpSpPr>
        <p:pic>
          <p:nvPicPr>
            <p:cNvPr id="8" name="图片 7" descr="F:\QG设计组-实习生\A111\2015QG创客空间设计\奖状\2015挑战杯智慧城市专项赛总决赛特等奖.jpg"/>
            <p:cNvPicPr/>
            <p:nvPr/>
          </p:nvPicPr>
          <p:blipFill>
            <a:blip r:embed="rId3" cstate="print">
              <a:extLst>
                <a:ext uri="{28A0092B-C50C-407E-A947-70E740481C1C}">
                  <a14:useLocalDpi xmlns:a14="http://schemas.microsoft.com/office/drawing/2010/main" val="0"/>
                </a:ext>
              </a:extLst>
            </a:blip>
            <a:srcRect/>
            <a:stretch>
              <a:fillRect/>
            </a:stretch>
          </p:blipFill>
          <p:spPr>
            <a:xfrm>
              <a:off x="9110543" y="951037"/>
              <a:ext cx="2854094" cy="1864353"/>
            </a:xfrm>
            <a:prstGeom prst="rect">
              <a:avLst/>
            </a:prstGeom>
            <a:noFill/>
            <a:ln>
              <a:noFill/>
            </a:ln>
          </p:spPr>
        </p:pic>
        <p:sp>
          <p:nvSpPr>
            <p:cNvPr id="10" name="文本框 25"/>
            <p:cNvSpPr txBox="1">
              <a:spLocks noChangeArrowheads="1"/>
            </p:cNvSpPr>
            <p:nvPr/>
          </p:nvSpPr>
          <p:spPr bwMode="auto">
            <a:xfrm>
              <a:off x="9607471" y="2848525"/>
              <a:ext cx="1967494" cy="211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挑战杯</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国赛专项赛</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特等奖</a:t>
              </a:r>
              <a:endPar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descr="F:\QG设计组-实习生\A111\2015QG创客空间设计\奖状\2011十二届“挑战杯”全国大学生课外学术科技作品竞赛，一等奖.jpg"/>
            <p:cNvPicPr/>
            <p:nvPr/>
          </p:nvPicPr>
          <p:blipFill>
            <a:blip r:embed="rId4" cstate="print">
              <a:extLst>
                <a:ext uri="{28A0092B-C50C-407E-A947-70E740481C1C}">
                  <a14:useLocalDpi xmlns:a14="http://schemas.microsoft.com/office/drawing/2010/main" val="0"/>
                </a:ext>
              </a:extLst>
            </a:blip>
            <a:srcRect/>
            <a:stretch>
              <a:fillRect/>
            </a:stretch>
          </p:blipFill>
          <p:spPr>
            <a:xfrm>
              <a:off x="9164172" y="3074594"/>
              <a:ext cx="2854093" cy="1723048"/>
            </a:xfrm>
            <a:prstGeom prst="rect">
              <a:avLst/>
            </a:prstGeom>
            <a:noFill/>
            <a:ln>
              <a:noFill/>
            </a:ln>
          </p:spPr>
        </p:pic>
        <p:sp>
          <p:nvSpPr>
            <p:cNvPr id="12" name="文本框 25"/>
            <p:cNvSpPr txBox="1">
              <a:spLocks noChangeArrowheads="1"/>
            </p:cNvSpPr>
            <p:nvPr/>
          </p:nvSpPr>
          <p:spPr bwMode="auto">
            <a:xfrm>
              <a:off x="9607472" y="4815024"/>
              <a:ext cx="1967494" cy="211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挑战杯</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国赛</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等奖</a:t>
              </a:r>
              <a:endPar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p:nvPr/>
          </p:nvPicPr>
          <p:blipFill>
            <a:blip r:embed="rId5"/>
            <a:stretch>
              <a:fillRect/>
            </a:stretch>
          </p:blipFill>
          <p:spPr>
            <a:xfrm>
              <a:off x="9110544" y="5056846"/>
              <a:ext cx="2854093" cy="1582811"/>
            </a:xfrm>
            <a:prstGeom prst="rect">
              <a:avLst/>
            </a:prstGeom>
          </p:spPr>
        </p:pic>
        <p:sp>
          <p:nvSpPr>
            <p:cNvPr id="14" name="文本框 25"/>
            <p:cNvSpPr txBox="1">
              <a:spLocks noChangeArrowheads="1"/>
            </p:cNvSpPr>
            <p:nvPr/>
          </p:nvSpPr>
          <p:spPr bwMode="auto">
            <a:xfrm>
              <a:off x="10105105" y="6648397"/>
              <a:ext cx="1146020" cy="211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图：美赛特等奖提名</a:t>
              </a:r>
            </a:p>
          </p:txBody>
        </p:sp>
      </p:grpSp>
      <p:sp>
        <p:nvSpPr>
          <p:cNvPr id="4" name="文本框 3"/>
          <p:cNvSpPr txBox="1"/>
          <p:nvPr/>
        </p:nvSpPr>
        <p:spPr>
          <a:xfrm>
            <a:off x="8504453" y="2770228"/>
            <a:ext cx="457200" cy="2308324"/>
          </a:xfrm>
          <a:prstGeom prst="rect">
            <a:avLst/>
          </a:prstGeom>
          <a:noFill/>
          <a:ln>
            <a:solidFill>
              <a:srgbClr val="CD3333"/>
            </a:solidFill>
          </a:ln>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为广工大首次获得</a:t>
            </a:r>
          </a:p>
        </p:txBody>
      </p:sp>
      <p:sp>
        <p:nvSpPr>
          <p:cNvPr id="16" name="标题 1">
            <a:extLst>
              <a:ext uri="{FF2B5EF4-FFF2-40B4-BE49-F238E27FC236}">
                <a16:creationId xmlns:a16="http://schemas.microsoft.com/office/drawing/2014/main" id="{341F7A0D-C5CF-47E4-A6D9-093CE362425E}"/>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争取”顶天立地”成果</a:t>
            </a:r>
          </a:p>
        </p:txBody>
      </p:sp>
    </p:spTree>
    <p:extLst>
      <p:ext uri="{BB962C8B-B14F-4D97-AF65-F5344CB8AC3E}">
        <p14:creationId xmlns:p14="http://schemas.microsoft.com/office/powerpoint/2010/main" val="9650020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475139" y="4672878"/>
            <a:ext cx="2185639" cy="369332"/>
          </a:xfrm>
          <a:prstGeom prst="rect">
            <a:avLst/>
          </a:prstGeom>
          <a:noFill/>
          <a:ln>
            <a:noFill/>
          </a:ln>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大数据</a:t>
            </a:r>
          </a:p>
        </p:txBody>
      </p:sp>
      <p:sp>
        <p:nvSpPr>
          <p:cNvPr id="9" name="文本框 8"/>
          <p:cNvSpPr txBox="1"/>
          <p:nvPr/>
        </p:nvSpPr>
        <p:spPr>
          <a:xfrm>
            <a:off x="922297" y="1032228"/>
            <a:ext cx="10655301" cy="1200329"/>
          </a:xfrm>
          <a:prstGeom prst="rect">
            <a:avLst/>
          </a:prstGeom>
          <a:noFill/>
        </p:spPr>
        <p:txBody>
          <a:bodyPr wrap="square" rtlCol="0">
            <a:spAutoFit/>
          </a:bodyPr>
          <a:lstStyle/>
          <a:p>
            <a:pPr>
              <a:lnSpc>
                <a:spcPct val="150000"/>
              </a:lnSpc>
            </a:pPr>
            <a:r>
              <a:rPr lang="zh-CN" altLang="en-US" sz="2400" b="1" dirty="0">
                <a:solidFill>
                  <a:schemeClr val="accent5"/>
                </a:solidFill>
                <a:latin typeface="微软雅黑" panose="020B0503020204020204" pitchFamily="34" charset="-122"/>
                <a:ea typeface="微软雅黑" panose="020B0503020204020204" pitchFamily="34" charset="-122"/>
              </a:rPr>
              <a:t>       团队近四年共获</a:t>
            </a:r>
            <a:r>
              <a:rPr lang="zh-CN" altLang="en-US" sz="2400" b="1" dirty="0">
                <a:solidFill>
                  <a:srgbClr val="FF0000"/>
                </a:solidFill>
                <a:latin typeface="微软雅黑" panose="020B0503020204020204" pitchFamily="34" charset="-122"/>
                <a:ea typeface="微软雅黑" panose="020B0503020204020204" pitchFamily="34" charset="-122"/>
              </a:rPr>
              <a:t>知识产权共</a:t>
            </a:r>
            <a:r>
              <a:rPr lang="en-US" altLang="zh-CN" sz="2400" b="1" dirty="0">
                <a:solidFill>
                  <a:srgbClr val="FF0000"/>
                </a:solidFill>
                <a:latin typeface="微软雅黑" panose="020B0503020204020204" pitchFamily="34" charset="-122"/>
                <a:ea typeface="微软雅黑" panose="020B0503020204020204" pitchFamily="34" charset="-122"/>
              </a:rPr>
              <a:t>56</a:t>
            </a:r>
            <a:r>
              <a:rPr lang="zh-CN" altLang="en-US" sz="2400" b="1" dirty="0">
                <a:solidFill>
                  <a:srgbClr val="FF0000"/>
                </a:solidFill>
                <a:latin typeface="微软雅黑" panose="020B0503020204020204" pitchFamily="34" charset="-122"/>
                <a:ea typeface="微软雅黑" panose="020B0503020204020204" pitchFamily="34" charset="-122"/>
              </a:rPr>
              <a:t>项</a:t>
            </a:r>
            <a:r>
              <a:rPr lang="zh-CN" altLang="en-US" sz="2400" b="1" dirty="0">
                <a:solidFill>
                  <a:schemeClr val="accent5"/>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发明专利</a:t>
            </a:r>
            <a:r>
              <a:rPr lang="en-US" altLang="zh-CN" sz="2400" b="1" dirty="0">
                <a:solidFill>
                  <a:srgbClr val="FF0000"/>
                </a:solidFill>
                <a:latin typeface="微软雅黑" panose="020B0503020204020204" pitchFamily="34" charset="-122"/>
                <a:ea typeface="微软雅黑" panose="020B0503020204020204" pitchFamily="34" charset="-122"/>
              </a:rPr>
              <a:t>15</a:t>
            </a:r>
            <a:r>
              <a:rPr lang="zh-CN" altLang="en-US" sz="2400" b="1" dirty="0">
                <a:solidFill>
                  <a:srgbClr val="FF0000"/>
                </a:solidFill>
                <a:latin typeface="微软雅黑" panose="020B0503020204020204" pitchFamily="34" charset="-122"/>
                <a:ea typeface="微软雅黑" panose="020B0503020204020204" pitchFamily="34" charset="-122"/>
              </a:rPr>
              <a:t>项，实用新型</a:t>
            </a:r>
            <a:r>
              <a:rPr lang="en-US" altLang="zh-CN" sz="2400" b="1" dirty="0">
                <a:solidFill>
                  <a:srgbClr val="FF0000"/>
                </a:solidFill>
                <a:latin typeface="微软雅黑" panose="020B0503020204020204" pitchFamily="34" charset="-122"/>
                <a:ea typeface="微软雅黑" panose="020B0503020204020204" pitchFamily="34" charset="-122"/>
              </a:rPr>
              <a:t>15</a:t>
            </a:r>
            <a:r>
              <a:rPr lang="zh-CN" altLang="en-US" sz="2400" b="1" dirty="0">
                <a:solidFill>
                  <a:srgbClr val="FF0000"/>
                </a:solidFill>
                <a:latin typeface="微软雅黑" panose="020B0503020204020204" pitchFamily="34" charset="-122"/>
                <a:ea typeface="微软雅黑" panose="020B0503020204020204" pitchFamily="34" charset="-122"/>
              </a:rPr>
              <a:t>项，</a:t>
            </a:r>
            <a:r>
              <a:rPr lang="zh-CN" altLang="en-US" sz="2400" b="1" dirty="0">
                <a:solidFill>
                  <a:schemeClr val="accent5"/>
                </a:solidFill>
                <a:latin typeface="微软雅黑" panose="020B0503020204020204" pitchFamily="34" charset="-122"/>
                <a:ea typeface="微软雅黑" panose="020B0503020204020204" pitchFamily="34" charset="-122"/>
              </a:rPr>
              <a:t>外观设计</a:t>
            </a:r>
            <a:r>
              <a:rPr lang="en-US" altLang="zh-CN" sz="2400" b="1" dirty="0">
                <a:solidFill>
                  <a:schemeClr val="accent5"/>
                </a:solidFill>
                <a:latin typeface="微软雅黑" panose="020B0503020204020204" pitchFamily="34" charset="-122"/>
                <a:ea typeface="微软雅黑" panose="020B0503020204020204" pitchFamily="34" charset="-122"/>
              </a:rPr>
              <a:t>3</a:t>
            </a:r>
            <a:r>
              <a:rPr lang="zh-CN" altLang="en-US" sz="2400" b="1" dirty="0">
                <a:solidFill>
                  <a:schemeClr val="accent5"/>
                </a:solidFill>
                <a:latin typeface="微软雅黑" panose="020B0503020204020204" pitchFamily="34" charset="-122"/>
                <a:ea typeface="微软雅黑" panose="020B0503020204020204" pitchFamily="34" charset="-122"/>
              </a:rPr>
              <a:t>项，软件著作权</a:t>
            </a:r>
            <a:r>
              <a:rPr lang="en-US" altLang="zh-CN" sz="2400" b="1" dirty="0">
                <a:solidFill>
                  <a:schemeClr val="accent5"/>
                </a:solidFill>
                <a:latin typeface="微软雅黑" panose="020B0503020204020204" pitchFamily="34" charset="-122"/>
                <a:ea typeface="微软雅黑" panose="020B0503020204020204" pitchFamily="34" charset="-122"/>
              </a:rPr>
              <a:t>23</a:t>
            </a:r>
            <a:r>
              <a:rPr lang="zh-CN" altLang="en-US" sz="2400" b="1" dirty="0">
                <a:solidFill>
                  <a:schemeClr val="accent5"/>
                </a:solidFill>
                <a:latin typeface="微软雅黑" panose="020B0503020204020204" pitchFamily="34" charset="-122"/>
                <a:ea typeface="微软雅黑" panose="020B0503020204020204" pitchFamily="34" charset="-122"/>
              </a:rPr>
              <a:t>项）。</a:t>
            </a:r>
          </a:p>
        </p:txBody>
      </p:sp>
      <p:sp>
        <p:nvSpPr>
          <p:cNvPr id="7" name="文本框 6"/>
          <p:cNvSpPr txBox="1"/>
          <p:nvPr/>
        </p:nvSpPr>
        <p:spPr>
          <a:xfrm>
            <a:off x="4817946" y="5698889"/>
            <a:ext cx="2864001" cy="369332"/>
          </a:xfrm>
          <a:prstGeom prst="rect">
            <a:avLst/>
          </a:prstGeom>
          <a:noFill/>
        </p:spPr>
        <p:txBody>
          <a:bodyPr wrap="square" rtlCol="0">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rPr>
              <a:t>知识产权（部分）</a:t>
            </a:r>
          </a:p>
        </p:txBody>
      </p:sp>
      <p:pic>
        <p:nvPicPr>
          <p:cNvPr id="12" name="图片 11"/>
          <p:cNvPicPr/>
          <p:nvPr/>
        </p:nvPicPr>
        <p:blipFill>
          <a:blip r:embed="rId3"/>
          <a:stretch>
            <a:fillRect/>
          </a:stretch>
        </p:blipFill>
        <p:spPr>
          <a:xfrm>
            <a:off x="2022484" y="294622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图片 12"/>
          <p:cNvPicPr/>
          <p:nvPr/>
        </p:nvPicPr>
        <p:blipFill>
          <a:blip r:embed="rId4"/>
          <a:stretch>
            <a:fillRect/>
          </a:stretch>
        </p:blipFill>
        <p:spPr>
          <a:xfrm>
            <a:off x="2689897" y="2943841"/>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图片 13"/>
          <p:cNvPicPr/>
          <p:nvPr/>
        </p:nvPicPr>
        <p:blipFill>
          <a:blip r:embed="rId5"/>
          <a:stretch>
            <a:fillRect/>
          </a:stretch>
        </p:blipFill>
        <p:spPr>
          <a:xfrm>
            <a:off x="3406613" y="2874216"/>
            <a:ext cx="784693" cy="1157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p:cNvPicPr/>
          <p:nvPr/>
        </p:nvPicPr>
        <p:blipFill>
          <a:blip r:embed="rId6"/>
          <a:stretch>
            <a:fillRect/>
          </a:stretch>
        </p:blipFill>
        <p:spPr>
          <a:xfrm>
            <a:off x="4114183" y="2863063"/>
            <a:ext cx="748971" cy="1153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p:nvPr/>
        </p:nvPicPr>
        <p:blipFill>
          <a:blip r:embed="rId7" cstate="print">
            <a:extLst>
              <a:ext uri="{28A0092B-C50C-407E-A947-70E740481C1C}">
                <a14:useLocalDpi xmlns:a14="http://schemas.microsoft.com/office/drawing/2010/main" val="0"/>
              </a:ext>
            </a:extLst>
          </a:blip>
          <a:srcRect/>
          <a:stretch>
            <a:fillRect/>
          </a:stretch>
        </p:blipFill>
        <p:spPr>
          <a:xfrm>
            <a:off x="2394722" y="4012690"/>
            <a:ext cx="796399" cy="1170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p:nvPr/>
        </p:nvPicPr>
        <p:blipFill>
          <a:blip r:embed="rId8"/>
          <a:stretch>
            <a:fillRect/>
          </a:stretch>
        </p:blipFill>
        <p:spPr>
          <a:xfrm>
            <a:off x="4658535" y="2932690"/>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 name="图片 19"/>
          <p:cNvPicPr/>
          <p:nvPr/>
        </p:nvPicPr>
        <p:blipFill>
          <a:blip r:embed="rId9" cstate="print">
            <a:extLst>
              <a:ext uri="{28A0092B-C50C-407E-A947-70E740481C1C}">
                <a14:useLocalDpi xmlns:a14="http://schemas.microsoft.com/office/drawing/2010/main" val="0"/>
              </a:ext>
            </a:extLst>
          </a:blip>
          <a:srcRect/>
          <a:stretch>
            <a:fillRect/>
          </a:stretch>
        </p:blipFill>
        <p:spPr>
          <a:xfrm>
            <a:off x="2931743" y="404844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1" name="图片 20"/>
          <p:cNvPicPr/>
          <p:nvPr/>
        </p:nvPicPr>
        <p:blipFill>
          <a:blip r:embed="rId10" cstate="print">
            <a:extLst>
              <a:ext uri="{28A0092B-C50C-407E-A947-70E740481C1C}">
                <a14:useLocalDpi xmlns:a14="http://schemas.microsoft.com/office/drawing/2010/main" val="0"/>
              </a:ext>
            </a:extLst>
          </a:blip>
          <a:srcRect/>
          <a:stretch>
            <a:fillRect/>
          </a:stretch>
        </p:blipFill>
        <p:spPr>
          <a:xfrm>
            <a:off x="3398746" y="404844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图片 15"/>
          <p:cNvPicPr/>
          <p:nvPr/>
        </p:nvPicPr>
        <p:blipFill>
          <a:blip r:embed="rId11"/>
          <a:stretch>
            <a:fillRect/>
          </a:stretch>
        </p:blipFill>
        <p:spPr>
          <a:xfrm>
            <a:off x="5282541" y="292153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p:cNvPicPr/>
          <p:nvPr/>
        </p:nvPicPr>
        <p:blipFill>
          <a:blip r:embed="rId12" cstate="print">
            <a:extLst>
              <a:ext uri="{28A0092B-C50C-407E-A947-70E740481C1C}">
                <a14:useLocalDpi xmlns:a14="http://schemas.microsoft.com/office/drawing/2010/main" val="0"/>
              </a:ext>
            </a:extLst>
          </a:blip>
          <a:srcRect/>
          <a:stretch>
            <a:fillRect/>
          </a:stretch>
        </p:blipFill>
        <p:spPr>
          <a:xfrm>
            <a:off x="3823439" y="406478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图片 9"/>
          <p:cNvPicPr/>
          <p:nvPr/>
        </p:nvPicPr>
        <p:blipFill>
          <a:blip r:embed="rId13" cstate="print">
            <a:extLst>
              <a:ext uri="{28A0092B-C50C-407E-A947-70E740481C1C}">
                <a14:useLocalDpi xmlns:a14="http://schemas.microsoft.com/office/drawing/2010/main" val="0"/>
              </a:ext>
            </a:extLst>
          </a:blip>
          <a:srcRect/>
          <a:stretch>
            <a:fillRect/>
          </a:stretch>
        </p:blipFill>
        <p:spPr>
          <a:xfrm>
            <a:off x="4333727" y="4048449"/>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图片 10"/>
          <p:cNvPicPr/>
          <p:nvPr/>
        </p:nvPicPr>
        <p:blipFill>
          <a:blip r:embed="rId14" cstate="print">
            <a:extLst>
              <a:ext uri="{28A0092B-C50C-407E-A947-70E740481C1C}">
                <a14:useLocalDpi xmlns:a14="http://schemas.microsoft.com/office/drawing/2010/main" val="0"/>
              </a:ext>
            </a:extLst>
          </a:blip>
          <a:srcRect/>
          <a:stretch>
            <a:fillRect/>
          </a:stretch>
        </p:blipFill>
        <p:spPr>
          <a:xfrm>
            <a:off x="4814171" y="4063852"/>
            <a:ext cx="720000" cy="10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3" name="图片 22">
            <a:extLst>
              <a:ext uri="{FF2B5EF4-FFF2-40B4-BE49-F238E27FC236}">
                <a16:creationId xmlns:a16="http://schemas.microsoft.com/office/drawing/2014/main" id="{4D878557-B899-46BA-832C-8630BBC8078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40746" y="2793476"/>
            <a:ext cx="1008851" cy="1396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图片 23">
            <a:extLst>
              <a:ext uri="{FF2B5EF4-FFF2-40B4-BE49-F238E27FC236}">
                <a16:creationId xmlns:a16="http://schemas.microsoft.com/office/drawing/2014/main" id="{E6F338EB-9499-4C92-9784-B864B2B870E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0573" y="2785820"/>
            <a:ext cx="1002653" cy="1396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a:extLst>
              <a:ext uri="{FF2B5EF4-FFF2-40B4-BE49-F238E27FC236}">
                <a16:creationId xmlns:a16="http://schemas.microsoft.com/office/drawing/2014/main" id="{655B226E-525B-4A2F-BEA0-3FE057C3E4D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317955" y="2771298"/>
            <a:ext cx="1005130" cy="1396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a:extLst>
              <a:ext uri="{FF2B5EF4-FFF2-40B4-BE49-F238E27FC236}">
                <a16:creationId xmlns:a16="http://schemas.microsoft.com/office/drawing/2014/main" id="{7F157D30-4C8A-49AE-8689-95450443F0B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21994" y="3797556"/>
            <a:ext cx="997552" cy="1396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图片 26">
            <a:extLst>
              <a:ext uri="{FF2B5EF4-FFF2-40B4-BE49-F238E27FC236}">
                <a16:creationId xmlns:a16="http://schemas.microsoft.com/office/drawing/2014/main" id="{0042069C-34A9-4E2B-8081-6E0FB923F1F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042182" y="3797557"/>
            <a:ext cx="998387" cy="1396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图片 27"/>
          <p:cNvPicPr/>
          <p:nvPr/>
        </p:nvPicPr>
        <p:blipFill>
          <a:blip r:embed="rId20" cstate="print">
            <a:extLst>
              <a:ext uri="{28A0092B-C50C-407E-A947-70E740481C1C}">
                <a14:useLocalDpi xmlns:a14="http://schemas.microsoft.com/office/drawing/2010/main" val="0"/>
              </a:ext>
            </a:extLst>
          </a:blip>
          <a:srcRect/>
          <a:stretch>
            <a:fillRect/>
          </a:stretch>
        </p:blipFill>
        <p:spPr>
          <a:xfrm>
            <a:off x="8837821" y="2776530"/>
            <a:ext cx="1004400" cy="139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图片 28"/>
          <p:cNvPicPr/>
          <p:nvPr/>
        </p:nvPicPr>
        <p:blipFill>
          <a:blip r:embed="rId21" cstate="print">
            <a:extLst>
              <a:ext uri="{28A0092B-C50C-407E-A947-70E740481C1C}">
                <a14:useLocalDpi xmlns:a14="http://schemas.microsoft.com/office/drawing/2010/main" val="0"/>
              </a:ext>
            </a:extLst>
          </a:blip>
          <a:srcRect/>
          <a:stretch>
            <a:fillRect/>
          </a:stretch>
        </p:blipFill>
        <p:spPr>
          <a:xfrm>
            <a:off x="8586660" y="3788267"/>
            <a:ext cx="1004400" cy="139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矩形 1"/>
          <p:cNvSpPr/>
          <p:nvPr/>
        </p:nvSpPr>
        <p:spPr>
          <a:xfrm>
            <a:off x="1694906" y="2664497"/>
            <a:ext cx="4511875" cy="2732691"/>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626168" y="2617256"/>
            <a:ext cx="3755617" cy="2732691"/>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1">
            <a:extLst>
              <a:ext uri="{FF2B5EF4-FFF2-40B4-BE49-F238E27FC236}">
                <a16:creationId xmlns:a16="http://schemas.microsoft.com/office/drawing/2014/main" id="{DF1101C0-1501-42C2-94A4-AF26D991DE69}"/>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争取”顶天立地”成果</a:t>
            </a:r>
          </a:p>
        </p:txBody>
      </p:sp>
    </p:spTree>
    <p:extLst>
      <p:ext uri="{BB962C8B-B14F-4D97-AF65-F5344CB8AC3E}">
        <p14:creationId xmlns:p14="http://schemas.microsoft.com/office/powerpoint/2010/main" val="299270045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0" name="文本框 25"/>
          <p:cNvSpPr txBox="1">
            <a:spLocks noChangeArrowheads="1"/>
          </p:cNvSpPr>
          <p:nvPr/>
        </p:nvSpPr>
        <p:spPr bwMode="auto">
          <a:xfrm>
            <a:off x="9175263" y="3902021"/>
            <a:ext cx="2752725" cy="2143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图：年会现场展示</a:t>
            </a:r>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6" name="文本框 25"/>
          <p:cNvSpPr txBox="1">
            <a:spLocks noChangeArrowheads="1"/>
          </p:cNvSpPr>
          <p:nvPr/>
        </p:nvSpPr>
        <p:spPr bwMode="auto">
          <a:xfrm>
            <a:off x="9258820" y="6488407"/>
            <a:ext cx="2781300" cy="215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图：参会师生听取团队创新作品介绍</a:t>
            </a:r>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1" name="文本框 25"/>
          <p:cNvSpPr txBox="1">
            <a:spLocks noChangeArrowheads="1"/>
          </p:cNvSpPr>
          <p:nvPr/>
        </p:nvSpPr>
        <p:spPr bwMode="auto">
          <a:xfrm>
            <a:off x="4873585" y="6494143"/>
            <a:ext cx="2752725" cy="2154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图：项目所获荣誉</a:t>
            </a:r>
          </a:p>
        </p:txBody>
      </p:sp>
      <p:sp>
        <p:nvSpPr>
          <p:cNvPr id="24" name="文本框 23"/>
          <p:cNvSpPr txBox="1"/>
          <p:nvPr/>
        </p:nvSpPr>
        <p:spPr>
          <a:xfrm>
            <a:off x="666399" y="1235151"/>
            <a:ext cx="8414371" cy="2308324"/>
          </a:xfrm>
          <a:prstGeom prst="rect">
            <a:avLst/>
          </a:prstGeom>
          <a:noFill/>
        </p:spPr>
        <p:txBody>
          <a:bodyPr wrap="square" rtlCol="0">
            <a:spAutoFit/>
          </a:bodyPr>
          <a:lstStyle/>
          <a:p>
            <a:pPr>
              <a:lnSpc>
                <a:spcPct val="150000"/>
              </a:lnSpc>
            </a:pPr>
            <a:r>
              <a:rPr lang="zh-CN" altLang="en-US" sz="2400" b="1" dirty="0">
                <a:solidFill>
                  <a:schemeClr val="accent5"/>
                </a:solidFill>
                <a:latin typeface="微软雅黑" panose="020B0503020204020204" pitchFamily="34" charset="-122"/>
                <a:ea typeface="微软雅黑" panose="020B0503020204020204" pitchFamily="34" charset="-122"/>
              </a:rPr>
              <a:t>       团队研发的两项国家级大创成果结题为</a:t>
            </a:r>
            <a:r>
              <a:rPr lang="zh-CN" altLang="en-US" sz="2400" b="1" dirty="0">
                <a:solidFill>
                  <a:srgbClr val="FF0000"/>
                </a:solidFill>
                <a:latin typeface="微软雅黑" panose="020B0503020204020204" pitchFamily="34" charset="-122"/>
                <a:ea typeface="微软雅黑" panose="020B0503020204020204" pitchFamily="34" charset="-122"/>
              </a:rPr>
              <a:t>优秀</a:t>
            </a:r>
            <a:r>
              <a:rPr lang="zh-CN" altLang="en-US" sz="2400" b="1" dirty="0">
                <a:solidFill>
                  <a:schemeClr val="accent5"/>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从全校</a:t>
            </a:r>
            <a:r>
              <a:rPr lang="en-US" altLang="zh-CN" sz="2400" b="1" dirty="0">
                <a:solidFill>
                  <a:srgbClr val="FF0000"/>
                </a:solidFill>
                <a:latin typeface="微软雅黑" panose="020B0503020204020204" pitchFamily="34" charset="-122"/>
                <a:ea typeface="微软雅黑" panose="020B0503020204020204" pitchFamily="34" charset="-122"/>
              </a:rPr>
              <a:t>1000</a:t>
            </a:r>
            <a:r>
              <a:rPr lang="zh-CN" altLang="en-US" sz="2400" b="1" dirty="0">
                <a:solidFill>
                  <a:srgbClr val="FF0000"/>
                </a:solidFill>
                <a:latin typeface="微软雅黑" panose="020B0503020204020204" pitchFamily="34" charset="-122"/>
                <a:ea typeface="微软雅黑" panose="020B0503020204020204" pitchFamily="34" charset="-122"/>
              </a:rPr>
              <a:t>多个项目中被挑选出</a:t>
            </a:r>
            <a:r>
              <a:rPr lang="zh-CN" altLang="en-US" sz="2400" b="1" dirty="0">
                <a:solidFill>
                  <a:schemeClr val="accent5"/>
                </a:solidFill>
                <a:latin typeface="微软雅黑" panose="020B0503020204020204" pitchFamily="34" charset="-122"/>
                <a:ea typeface="微软雅黑" panose="020B0503020204020204" pitchFamily="34" charset="-122"/>
              </a:rPr>
              <a:t>，通过了</a:t>
            </a:r>
            <a:r>
              <a:rPr lang="zh-CN" altLang="en-US" sz="2400" b="1" dirty="0">
                <a:solidFill>
                  <a:srgbClr val="FF0000"/>
                </a:solidFill>
                <a:latin typeface="微软雅黑" panose="020B0503020204020204" pitchFamily="34" charset="-122"/>
                <a:ea typeface="微软雅黑" panose="020B0503020204020204" pitchFamily="34" charset="-122"/>
              </a:rPr>
              <a:t>广东省教育厅和教育部的评审考核</a:t>
            </a:r>
            <a:r>
              <a:rPr lang="zh-CN" altLang="en-US" sz="2400" b="1" dirty="0">
                <a:solidFill>
                  <a:schemeClr val="accent5"/>
                </a:solidFill>
                <a:latin typeface="微软雅黑" panose="020B0503020204020204" pitchFamily="34" charset="-122"/>
                <a:ea typeface="微软雅黑" panose="020B0503020204020204" pitchFamily="34" charset="-122"/>
              </a:rPr>
              <a:t>，代表广东省参加第十二届、十三届全国大学生创新创业年会（全省共</a:t>
            </a:r>
            <a:r>
              <a:rPr lang="en-US" altLang="zh-CN" sz="2400" b="1" dirty="0">
                <a:solidFill>
                  <a:schemeClr val="accent5"/>
                </a:solidFill>
                <a:latin typeface="微软雅黑" panose="020B0503020204020204" pitchFamily="34" charset="-122"/>
                <a:ea typeface="微软雅黑" panose="020B0503020204020204" pitchFamily="34" charset="-122"/>
              </a:rPr>
              <a:t>7</a:t>
            </a:r>
            <a:r>
              <a:rPr lang="zh-CN" altLang="en-US" sz="2400" b="1" dirty="0">
                <a:solidFill>
                  <a:schemeClr val="accent5"/>
                </a:solidFill>
                <a:latin typeface="微软雅黑" panose="020B0503020204020204" pitchFamily="34" charset="-122"/>
                <a:ea typeface="微软雅黑" panose="020B0503020204020204" pitchFamily="34" charset="-122"/>
              </a:rPr>
              <a:t>项），</a:t>
            </a:r>
            <a:r>
              <a:rPr lang="zh-CN" altLang="en-US" sz="2400" b="1" dirty="0">
                <a:solidFill>
                  <a:srgbClr val="FF0000"/>
                </a:solidFill>
                <a:latin typeface="微软雅黑" panose="020B0503020204020204" pitchFamily="34" charset="-122"/>
                <a:ea typeface="微软雅黑" panose="020B0503020204020204" pitchFamily="34" charset="-122"/>
              </a:rPr>
              <a:t>获得好评</a:t>
            </a:r>
            <a:r>
              <a:rPr lang="zh-CN" altLang="en-US" sz="2400" b="1" dirty="0">
                <a:solidFill>
                  <a:schemeClr val="accent5"/>
                </a:solidFill>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6673" y="4273899"/>
            <a:ext cx="2665049" cy="199878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7218" y="1014550"/>
            <a:ext cx="2604504" cy="2729906"/>
          </a:xfrm>
          <a:prstGeom prst="rect">
            <a:avLst/>
          </a:prstGeom>
        </p:spPr>
      </p:pic>
      <p:pic>
        <p:nvPicPr>
          <p:cNvPr id="7" name="图片 6"/>
          <p:cNvPicPr>
            <a:picLocks noChangeAspect="1"/>
          </p:cNvPicPr>
          <p:nvPr/>
        </p:nvPicPr>
        <p:blipFill>
          <a:blip r:embed="rId5"/>
          <a:stretch>
            <a:fillRect/>
          </a:stretch>
        </p:blipFill>
        <p:spPr>
          <a:xfrm>
            <a:off x="4313873" y="3902021"/>
            <a:ext cx="4664590" cy="2491942"/>
          </a:xfrm>
          <a:prstGeom prst="rect">
            <a:avLst/>
          </a:prstGeom>
        </p:spPr>
      </p:pic>
      <p:pic>
        <p:nvPicPr>
          <p:cNvPr id="8" name="图片 7"/>
          <p:cNvPicPr>
            <a:picLocks noChangeAspect="1"/>
          </p:cNvPicPr>
          <p:nvPr/>
        </p:nvPicPr>
        <p:blipFill>
          <a:blip r:embed="rId6"/>
          <a:stretch>
            <a:fillRect/>
          </a:stretch>
        </p:blipFill>
        <p:spPr>
          <a:xfrm>
            <a:off x="672509" y="3902021"/>
            <a:ext cx="3444564" cy="2483944"/>
          </a:xfrm>
          <a:prstGeom prst="rect">
            <a:avLst/>
          </a:prstGeom>
        </p:spPr>
      </p:pic>
      <p:sp>
        <p:nvSpPr>
          <p:cNvPr id="29" name="文本框 25"/>
          <p:cNvSpPr txBox="1">
            <a:spLocks noChangeArrowheads="1"/>
          </p:cNvSpPr>
          <p:nvPr/>
        </p:nvSpPr>
        <p:spPr bwMode="auto">
          <a:xfrm>
            <a:off x="1018428" y="6488407"/>
            <a:ext cx="2752725" cy="2154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图：入选证书</a:t>
            </a:r>
          </a:p>
        </p:txBody>
      </p:sp>
      <p:sp>
        <p:nvSpPr>
          <p:cNvPr id="20" name="标题 1">
            <a:extLst>
              <a:ext uri="{FF2B5EF4-FFF2-40B4-BE49-F238E27FC236}">
                <a16:creationId xmlns:a16="http://schemas.microsoft.com/office/drawing/2014/main" id="{2FF94643-DB07-410E-9D85-852651A0306D}"/>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争取”顶天立地”成果</a:t>
            </a:r>
          </a:p>
        </p:txBody>
      </p:sp>
    </p:spTree>
    <p:extLst>
      <p:ext uri="{BB962C8B-B14F-4D97-AF65-F5344CB8AC3E}">
        <p14:creationId xmlns:p14="http://schemas.microsoft.com/office/powerpoint/2010/main" val="4124227187"/>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1" name="矩形 20">
            <a:extLst>
              <a:ext uri="{FF2B5EF4-FFF2-40B4-BE49-F238E27FC236}">
                <a16:creationId xmlns:a16="http://schemas.microsoft.com/office/drawing/2014/main" id="{E606418F-0A8B-4282-B94C-8AA136C13746}"/>
              </a:ext>
            </a:extLst>
          </p:cNvPr>
          <p:cNvSpPr/>
          <p:nvPr/>
        </p:nvSpPr>
        <p:spPr>
          <a:xfrm>
            <a:off x="739749" y="1290351"/>
            <a:ext cx="10460832" cy="2147704"/>
          </a:xfrm>
          <a:prstGeom prst="rect">
            <a:avLst/>
          </a:prstGeom>
        </p:spPr>
        <p:txBody>
          <a:bodyPr wrap="square">
            <a:spAutoFit/>
          </a:bodyPr>
          <a:lstStyle/>
          <a:p>
            <a:r>
              <a:rPr lang="en-US" altLang="zh-CN" sz="1600" b="1" dirty="0"/>
              <a:t>Hybrid-order Network Consensus for Distributed Multi-agent Systems</a:t>
            </a:r>
            <a:endParaRPr lang="en-US" altLang="zh-CN" sz="1600" b="1" dirty="0">
              <a:solidFill>
                <a:srgbClr val="FF0000"/>
              </a:solidFill>
              <a:latin typeface="+mj-ea"/>
            </a:endParaRPr>
          </a:p>
          <a:p>
            <a:pPr marL="285750" indent="-285750">
              <a:lnSpc>
                <a:spcPct val="150000"/>
              </a:lnSpc>
              <a:buFont typeface="Arial" panose="020B0604020202020204" pitchFamily="34" charset="0"/>
              <a:buChar char="•"/>
            </a:pPr>
            <a:r>
              <a:rPr lang="zh-CN" altLang="en-US" sz="1600" b="1" dirty="0">
                <a:solidFill>
                  <a:srgbClr val="FF0000"/>
                </a:solidFill>
                <a:latin typeface="+mj-ea"/>
              </a:rPr>
              <a:t>已录用：</a:t>
            </a:r>
            <a:r>
              <a:rPr lang="en-US" altLang="zh-CN" sz="1600" b="1" dirty="0"/>
              <a:t>JOURNAL OF ARTIFICIAL INTELLIGENCE RESEARCH </a:t>
            </a:r>
            <a:r>
              <a:rPr lang="en-US" altLang="zh-CN" sz="1600" dirty="0"/>
              <a:t>(</a:t>
            </a:r>
            <a:r>
              <a:rPr lang="zh-CN" altLang="zh-CN" sz="1600" dirty="0"/>
              <a:t>中科院</a:t>
            </a:r>
            <a:r>
              <a:rPr lang="en-US" altLang="zh-CN" sz="1600" b="1" dirty="0"/>
              <a:t>SCI</a:t>
            </a:r>
            <a:r>
              <a:rPr lang="zh-CN" altLang="en-US" sz="1600" b="1" dirty="0"/>
              <a:t>二</a:t>
            </a:r>
            <a:r>
              <a:rPr lang="zh-CN" altLang="zh-CN" sz="1600" b="1" dirty="0"/>
              <a:t>区</a:t>
            </a:r>
            <a:r>
              <a:rPr lang="zh-CN" altLang="zh-CN" sz="1600" dirty="0"/>
              <a:t>，</a:t>
            </a:r>
            <a:r>
              <a:rPr lang="en-US" altLang="zh-CN" sz="1600" dirty="0"/>
              <a:t>IF 1.82</a:t>
            </a:r>
            <a:r>
              <a:rPr lang="zh-CN" altLang="zh-CN" sz="1600" dirty="0"/>
              <a:t>，</a:t>
            </a:r>
            <a:r>
              <a:rPr lang="en-US" altLang="zh-CN" sz="1600" dirty="0"/>
              <a:t> </a:t>
            </a:r>
            <a:r>
              <a:rPr lang="en-US" altLang="zh-CN" sz="1600" b="1" dirty="0"/>
              <a:t>CCF-B</a:t>
            </a:r>
            <a:r>
              <a:rPr lang="zh-CN" altLang="zh-CN" sz="1600" b="1" dirty="0"/>
              <a:t>类</a:t>
            </a:r>
            <a:r>
              <a:rPr lang="zh-CN" altLang="zh-CN" sz="1600" dirty="0"/>
              <a:t>期刊</a:t>
            </a:r>
            <a:r>
              <a:rPr lang="zh-CN" altLang="en-US" sz="1600" dirty="0"/>
              <a:t>）</a:t>
            </a:r>
            <a:endParaRPr lang="en-US" altLang="zh-CN" sz="1600" dirty="0"/>
          </a:p>
          <a:p>
            <a:pPr marL="285750" indent="-285750">
              <a:lnSpc>
                <a:spcPct val="150000"/>
              </a:lnSpc>
              <a:buFont typeface="Arial" panose="020B0604020202020204" pitchFamily="34" charset="0"/>
              <a:buChar char="•"/>
            </a:pPr>
            <a:r>
              <a:rPr lang="zh-CN" altLang="en-US" sz="1600" b="1" dirty="0">
                <a:solidFill>
                  <a:srgbClr val="FF0000"/>
                </a:solidFill>
                <a:latin typeface="+mj-ea"/>
              </a:rPr>
              <a:t>已录用：</a:t>
            </a:r>
            <a:r>
              <a:rPr lang="en-US" altLang="zh-CN" sz="1600" b="1" dirty="0"/>
              <a:t>JOURNAL OF ARTIFICIAL INTELLIGENCE RESEARCH </a:t>
            </a:r>
            <a:r>
              <a:rPr lang="en-US" altLang="zh-CN" sz="1600" dirty="0"/>
              <a:t>(IJCAI</a:t>
            </a:r>
            <a:r>
              <a:rPr lang="zh-CN" altLang="en-US" sz="1600" dirty="0"/>
              <a:t>会议</a:t>
            </a:r>
            <a:r>
              <a:rPr lang="zh-CN" altLang="zh-CN" sz="1600" dirty="0"/>
              <a:t>，</a:t>
            </a:r>
            <a:r>
              <a:rPr lang="en-US" altLang="zh-CN" sz="1600" b="1" dirty="0"/>
              <a:t>CCF-A</a:t>
            </a:r>
            <a:r>
              <a:rPr lang="zh-CN" altLang="en-US" sz="1600" b="1" dirty="0"/>
              <a:t>类</a:t>
            </a:r>
            <a:r>
              <a:rPr lang="zh-CN" altLang="en-US" sz="1600" dirty="0"/>
              <a:t>人工智能顶会）</a:t>
            </a:r>
            <a:endParaRPr lang="en-US" altLang="zh-CN" sz="1600" dirty="0"/>
          </a:p>
          <a:p>
            <a:pPr marL="285750" indent="-285750">
              <a:lnSpc>
                <a:spcPct val="150000"/>
              </a:lnSpc>
              <a:buFont typeface="Arial" panose="020B0604020202020204" pitchFamily="34" charset="0"/>
              <a:buChar char="•"/>
            </a:pPr>
            <a:r>
              <a:rPr lang="zh-CN" altLang="zh-CN" sz="1600" b="1" dirty="0">
                <a:solidFill>
                  <a:srgbClr val="FF0000"/>
                </a:solidFill>
              </a:rPr>
              <a:t>首次提出了一种用于增强一致性的模体加权多智能体系统，该系统可以通过模体挖掘揭示网络的高阶结构</a:t>
            </a:r>
            <a:r>
              <a:rPr lang="zh-CN" altLang="zh-CN" sz="1600" dirty="0">
                <a:solidFill>
                  <a:srgbClr val="FF0000"/>
                </a:solidFill>
              </a:rPr>
              <a:t>。</a:t>
            </a:r>
            <a:r>
              <a:rPr lang="zh-CN" altLang="zh-CN" sz="1600" dirty="0"/>
              <a:t> 此外，通过将基于基序的高阶特征与网络的基于边缘的低阶结构组合，即混合阶结构，我们不仅要考虑连接的</a:t>
            </a:r>
            <a:r>
              <a:rPr lang="zh-CN" altLang="zh-CN" sz="1600" b="1" dirty="0">
                <a:solidFill>
                  <a:srgbClr val="FF0000"/>
                </a:solidFill>
              </a:rPr>
              <a:t>数量</a:t>
            </a:r>
            <a:r>
              <a:rPr lang="zh-CN" altLang="zh-CN" sz="1600" dirty="0"/>
              <a:t>，还要考虑连接的</a:t>
            </a:r>
            <a:r>
              <a:rPr lang="zh-CN" altLang="zh-CN" sz="1600" b="1" dirty="0">
                <a:solidFill>
                  <a:srgbClr val="FF0000"/>
                </a:solidFill>
              </a:rPr>
              <a:t>质量</a:t>
            </a:r>
            <a:r>
              <a:rPr lang="zh-CN" altLang="zh-CN" sz="1600" dirty="0"/>
              <a:t>。</a:t>
            </a:r>
            <a:endParaRPr lang="en-US" altLang="zh-CN" sz="1600" b="1" dirty="0">
              <a:solidFill>
                <a:srgbClr val="FF0000"/>
              </a:solidFill>
            </a:endParaRPr>
          </a:p>
        </p:txBody>
      </p:sp>
      <p:graphicFrame>
        <p:nvGraphicFramePr>
          <p:cNvPr id="22" name="对象 21">
            <a:extLst>
              <a:ext uri="{FF2B5EF4-FFF2-40B4-BE49-F238E27FC236}">
                <a16:creationId xmlns:a16="http://schemas.microsoft.com/office/drawing/2014/main" id="{66E866E9-5336-464A-ACED-A867C44D9071}"/>
              </a:ext>
            </a:extLst>
          </p:cNvPr>
          <p:cNvGraphicFramePr>
            <a:graphicFrameLocks noChangeAspect="1"/>
          </p:cNvGraphicFramePr>
          <p:nvPr>
            <p:extLst>
              <p:ext uri="{D42A27DB-BD31-4B8C-83A1-F6EECF244321}">
                <p14:modId xmlns:p14="http://schemas.microsoft.com/office/powerpoint/2010/main" val="3275562575"/>
              </p:ext>
            </p:extLst>
          </p:nvPr>
        </p:nvGraphicFramePr>
        <p:xfrm>
          <a:off x="1019233" y="3790812"/>
          <a:ext cx="5394496" cy="2050330"/>
        </p:xfrm>
        <a:graphic>
          <a:graphicData uri="http://schemas.openxmlformats.org/presentationml/2006/ole">
            <mc:AlternateContent xmlns:mc="http://schemas.openxmlformats.org/markup-compatibility/2006">
              <mc:Choice xmlns:v="urn:schemas-microsoft-com:vml" Requires="v">
                <p:oleObj name="Visio" r:id="rId3" imgW="13782822" imgH="5238655" progId="Visio.Drawing.15">
                  <p:embed/>
                </p:oleObj>
              </mc:Choice>
              <mc:Fallback>
                <p:oleObj name="Visio" r:id="rId3" imgW="13782822" imgH="5238655" progId="Visio.Drawing.15">
                  <p:embed/>
                  <p:pic>
                    <p:nvPicPr>
                      <p:cNvPr id="2" name="对象 1"/>
                      <p:cNvPicPr/>
                      <p:nvPr/>
                    </p:nvPicPr>
                    <p:blipFill>
                      <a:blip r:embed="rId4"/>
                      <a:stretch>
                        <a:fillRect/>
                      </a:stretch>
                    </p:blipFill>
                    <p:spPr>
                      <a:xfrm>
                        <a:off x="1019233" y="3790812"/>
                        <a:ext cx="5394496" cy="2050330"/>
                      </a:xfrm>
                      <a:prstGeom prst="rect">
                        <a:avLst/>
                      </a:prstGeom>
                    </p:spPr>
                  </p:pic>
                </p:oleObj>
              </mc:Fallback>
            </mc:AlternateContent>
          </a:graphicData>
        </a:graphic>
      </p:graphicFrame>
      <p:pic>
        <p:nvPicPr>
          <p:cNvPr id="28" name="图片 27">
            <a:extLst>
              <a:ext uri="{FF2B5EF4-FFF2-40B4-BE49-F238E27FC236}">
                <a16:creationId xmlns:a16="http://schemas.microsoft.com/office/drawing/2014/main" id="{5A6C2369-69A8-4528-BE12-20891FD8CF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6216" y="3436662"/>
            <a:ext cx="1728366" cy="1440000"/>
          </a:xfrm>
          <a:prstGeom prst="rect">
            <a:avLst/>
          </a:prstGeom>
        </p:spPr>
      </p:pic>
      <p:pic>
        <p:nvPicPr>
          <p:cNvPr id="32" name="图片 31">
            <a:extLst>
              <a:ext uri="{FF2B5EF4-FFF2-40B4-BE49-F238E27FC236}">
                <a16:creationId xmlns:a16="http://schemas.microsoft.com/office/drawing/2014/main" id="{B7147F23-8CB8-403E-A6FA-C0251F3BC6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4929" y="3436662"/>
            <a:ext cx="1728366" cy="1440000"/>
          </a:xfrm>
          <a:prstGeom prst="rect">
            <a:avLst/>
          </a:prstGeom>
        </p:spPr>
      </p:pic>
      <p:pic>
        <p:nvPicPr>
          <p:cNvPr id="33" name="图片 32">
            <a:extLst>
              <a:ext uri="{FF2B5EF4-FFF2-40B4-BE49-F238E27FC236}">
                <a16:creationId xmlns:a16="http://schemas.microsoft.com/office/drawing/2014/main" id="{E92015B5-64E8-41A7-8B7E-6C6E636CAC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6216" y="4876662"/>
            <a:ext cx="1728366" cy="1440000"/>
          </a:xfrm>
          <a:prstGeom prst="rect">
            <a:avLst/>
          </a:prstGeom>
        </p:spPr>
      </p:pic>
      <p:pic>
        <p:nvPicPr>
          <p:cNvPr id="34" name="图片 33">
            <a:extLst>
              <a:ext uri="{FF2B5EF4-FFF2-40B4-BE49-F238E27FC236}">
                <a16:creationId xmlns:a16="http://schemas.microsoft.com/office/drawing/2014/main" id="{B3B1F33E-95B4-40AB-9C56-5F29241A33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84929" y="4876662"/>
            <a:ext cx="1728366" cy="1440000"/>
          </a:xfrm>
          <a:prstGeom prst="rect">
            <a:avLst/>
          </a:prstGeom>
        </p:spPr>
      </p:pic>
      <p:sp>
        <p:nvSpPr>
          <p:cNvPr id="16" name="标题 1">
            <a:extLst>
              <a:ext uri="{FF2B5EF4-FFF2-40B4-BE49-F238E27FC236}">
                <a16:creationId xmlns:a16="http://schemas.microsoft.com/office/drawing/2014/main" id="{CD221048-5AEA-4494-9A47-65C8C3B6EFAD}"/>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a:solidFill>
                  <a:srgbClr val="0000CC"/>
                </a:solidFill>
                <a:latin typeface="楷体" panose="02010609060101010101" pitchFamily="49" charset="-122"/>
                <a:ea typeface="楷体" panose="02010609060101010101" pitchFamily="49" charset="-122"/>
              </a:rPr>
              <a:t>争取”顶天立地”成果</a:t>
            </a:r>
            <a:endParaRPr lang="zh-CN" altLang="en-US" sz="4000" b="1" spc="100" dirty="0">
              <a:solidFill>
                <a:srgbClr val="0000CC"/>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9123402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
          <p:cNvGrpSpPr>
            <a:grpSpLocks/>
          </p:cNvGrpSpPr>
          <p:nvPr/>
        </p:nvGrpSpPr>
        <p:grpSpPr bwMode="auto">
          <a:xfrm rot="10800000">
            <a:off x="5710238" y="0"/>
            <a:ext cx="530225" cy="6856413"/>
            <a:chOff x="4424756" y="-1"/>
            <a:chExt cx="529829" cy="6856376"/>
          </a:xfrm>
        </p:grpSpPr>
        <p:sp>
          <p:nvSpPr>
            <p:cNvPr id="12313" name="矩形 5"/>
            <p:cNvSpPr>
              <a:spLocks noChangeArrowheads="1"/>
            </p:cNvSpPr>
            <p:nvPr/>
          </p:nvSpPr>
          <p:spPr bwMode="auto">
            <a:xfrm>
              <a:off x="4424756" y="-1"/>
              <a:ext cx="529829" cy="3428187"/>
            </a:xfrm>
            <a:custGeom>
              <a:avLst/>
              <a:gdLst>
                <a:gd name="T0" fmla="*/ 0 w 997527"/>
                <a:gd name="T1" fmla="*/ 0 h 3519055"/>
                <a:gd name="T2" fmla="*/ 149471 w 997527"/>
                <a:gd name="T3" fmla="*/ 0 h 3519055"/>
                <a:gd name="T4" fmla="*/ 149471 w 997527"/>
                <a:gd name="T5" fmla="*/ 3253429 h 3519055"/>
                <a:gd name="T6" fmla="*/ 0 w 997527"/>
                <a:gd name="T7" fmla="*/ 2728269 h 3519055"/>
                <a:gd name="T8" fmla="*/ 0 w 997527"/>
                <a:gd name="T9" fmla="*/ 0 h 3519055"/>
                <a:gd name="T10" fmla="*/ 0 60000 65536"/>
                <a:gd name="T11" fmla="*/ 0 60000 65536"/>
                <a:gd name="T12" fmla="*/ 0 60000 65536"/>
                <a:gd name="T13" fmla="*/ 0 60000 65536"/>
                <a:gd name="T14" fmla="*/ 0 60000 65536"/>
                <a:gd name="T15" fmla="*/ 0 w 997527"/>
                <a:gd name="T16" fmla="*/ 0 h 3519055"/>
                <a:gd name="T17" fmla="*/ 997527 w 997527"/>
                <a:gd name="T18" fmla="*/ 3519055 h 3519055"/>
              </a:gdLst>
              <a:ahLst/>
              <a:cxnLst>
                <a:cxn ang="T10">
                  <a:pos x="T0" y="T1"/>
                </a:cxn>
                <a:cxn ang="T11">
                  <a:pos x="T2" y="T3"/>
                </a:cxn>
                <a:cxn ang="T12">
                  <a:pos x="T4" y="T5"/>
                </a:cxn>
                <a:cxn ang="T13">
                  <a:pos x="T6" y="T7"/>
                </a:cxn>
                <a:cxn ang="T14">
                  <a:pos x="T8" y="T9"/>
                </a:cxn>
              </a:cxnLst>
              <a:rect l="T15" t="T16" r="T17" b="T18"/>
              <a:pathLst>
                <a:path w="997527" h="3519055">
                  <a:moveTo>
                    <a:pt x="0" y="0"/>
                  </a:moveTo>
                  <a:lnTo>
                    <a:pt x="997527" y="0"/>
                  </a:lnTo>
                  <a:lnTo>
                    <a:pt x="997527" y="3519055"/>
                  </a:lnTo>
                  <a:lnTo>
                    <a:pt x="0" y="29510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sp>
          <p:nvSpPr>
            <p:cNvPr id="12314" name="矩形 6"/>
            <p:cNvSpPr>
              <a:spLocks noChangeArrowheads="1"/>
            </p:cNvSpPr>
            <p:nvPr/>
          </p:nvSpPr>
          <p:spPr bwMode="auto">
            <a:xfrm>
              <a:off x="4424756" y="3429000"/>
              <a:ext cx="529829" cy="3427375"/>
            </a:xfrm>
            <a:custGeom>
              <a:avLst/>
              <a:gdLst>
                <a:gd name="T0" fmla="*/ 2076 w 997527"/>
                <a:gd name="T1" fmla="*/ 494497 h 3338945"/>
                <a:gd name="T2" fmla="*/ 149471 w 997527"/>
                <a:gd name="T3" fmla="*/ 0 h 3338945"/>
                <a:gd name="T4" fmla="*/ 149471 w 997527"/>
                <a:gd name="T5" fmla="*/ 3611323 h 3338945"/>
                <a:gd name="T6" fmla="*/ 0 w 997527"/>
                <a:gd name="T7" fmla="*/ 3611323 h 3338945"/>
                <a:gd name="T8" fmla="*/ 2076 w 997527"/>
                <a:gd name="T9" fmla="*/ 494497 h 3338945"/>
                <a:gd name="T10" fmla="*/ 0 60000 65536"/>
                <a:gd name="T11" fmla="*/ 0 60000 65536"/>
                <a:gd name="T12" fmla="*/ 0 60000 65536"/>
                <a:gd name="T13" fmla="*/ 0 60000 65536"/>
                <a:gd name="T14" fmla="*/ 0 60000 65536"/>
                <a:gd name="T15" fmla="*/ 0 w 997527"/>
                <a:gd name="T16" fmla="*/ 0 h 3338945"/>
                <a:gd name="T17" fmla="*/ 997527 w 997527"/>
                <a:gd name="T18" fmla="*/ 3338945 h 3338945"/>
              </a:gdLst>
              <a:ahLst/>
              <a:cxnLst>
                <a:cxn ang="T10">
                  <a:pos x="T0" y="T1"/>
                </a:cxn>
                <a:cxn ang="T11">
                  <a:pos x="T2" y="T3"/>
                </a:cxn>
                <a:cxn ang="T12">
                  <a:pos x="T4" y="T5"/>
                </a:cxn>
                <a:cxn ang="T13">
                  <a:pos x="T6" y="T7"/>
                </a:cxn>
                <a:cxn ang="T14">
                  <a:pos x="T8" y="T9"/>
                </a:cxn>
              </a:cxnLst>
              <a:rect l="T15" t="T16" r="T17" b="T18"/>
              <a:pathLst>
                <a:path w="997527" h="3338945">
                  <a:moveTo>
                    <a:pt x="13854" y="457200"/>
                  </a:moveTo>
                  <a:lnTo>
                    <a:pt x="997527" y="0"/>
                  </a:lnTo>
                  <a:lnTo>
                    <a:pt x="997527" y="3338945"/>
                  </a:lnTo>
                  <a:lnTo>
                    <a:pt x="0" y="3338945"/>
                  </a:lnTo>
                  <a:lnTo>
                    <a:pt x="13854" y="4572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grpSp>
      <p:grpSp>
        <p:nvGrpSpPr>
          <p:cNvPr id="12291" name="组合 6"/>
          <p:cNvGrpSpPr>
            <a:grpSpLocks/>
          </p:cNvGrpSpPr>
          <p:nvPr/>
        </p:nvGrpSpPr>
        <p:grpSpPr bwMode="auto">
          <a:xfrm>
            <a:off x="-38100" y="1588"/>
            <a:ext cx="1328738" cy="6889750"/>
            <a:chOff x="-36512" y="-32147"/>
            <a:chExt cx="1328738" cy="6888522"/>
          </a:xfrm>
        </p:grpSpPr>
        <p:sp>
          <p:nvSpPr>
            <p:cNvPr id="12311"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2"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2" name="组合 43"/>
          <p:cNvGrpSpPr>
            <a:grpSpLocks/>
          </p:cNvGrpSpPr>
          <p:nvPr/>
        </p:nvGrpSpPr>
        <p:grpSpPr bwMode="auto">
          <a:xfrm rot="10800000">
            <a:off x="10863262" y="0"/>
            <a:ext cx="1328738" cy="7818438"/>
            <a:chOff x="-36512" y="-960633"/>
            <a:chExt cx="1328738" cy="7817008"/>
          </a:xfrm>
        </p:grpSpPr>
        <p:sp>
          <p:nvSpPr>
            <p:cNvPr id="12309"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0"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3" name="组合 2"/>
          <p:cNvGrpSpPr>
            <a:grpSpLocks/>
          </p:cNvGrpSpPr>
          <p:nvPr/>
        </p:nvGrpSpPr>
        <p:grpSpPr bwMode="auto">
          <a:xfrm>
            <a:off x="1211263" y="1698625"/>
            <a:ext cx="3565525" cy="3571875"/>
            <a:chOff x="750721" y="1643063"/>
            <a:chExt cx="3565525" cy="3571875"/>
          </a:xfrm>
        </p:grpSpPr>
        <p:grpSp>
          <p:nvGrpSpPr>
            <p:cNvPr id="12302" name="组合 71"/>
            <p:cNvGrpSpPr>
              <a:grpSpLocks/>
            </p:cNvGrpSpPr>
            <p:nvPr/>
          </p:nvGrpSpPr>
          <p:grpSpPr bwMode="auto">
            <a:xfrm>
              <a:off x="750721" y="1643063"/>
              <a:ext cx="3565525" cy="3571875"/>
              <a:chOff x="6379729" y="2488774"/>
              <a:chExt cx="2513016" cy="2513016"/>
            </a:xfrm>
          </p:grpSpPr>
          <p:sp>
            <p:nvSpPr>
              <p:cNvPr id="92" name="任意多边形 9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93" name="任意多边形 92"/>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pitchFamily="34" charset="0"/>
                  <a:ea typeface="宋体" panose="02010600030101010101" pitchFamily="2" charset="-122"/>
                </a:endParaRPr>
              </a:p>
            </p:txBody>
          </p:sp>
        </p:grpSp>
        <p:sp>
          <p:nvSpPr>
            <p:cNvPr id="12303" name="文本框 20"/>
            <p:cNvSpPr txBox="1">
              <a:spLocks noChangeArrowheads="1"/>
            </p:cNvSpPr>
            <p:nvPr/>
          </p:nvSpPr>
          <p:spPr bwMode="auto">
            <a:xfrm>
              <a:off x="982496" y="3400425"/>
              <a:ext cx="298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1">
                  <a:solidFill>
                    <a:schemeClr val="accent1"/>
                  </a:solidFill>
                  <a:latin typeface="微软雅黑" panose="020B0503020204020204" pitchFamily="34" charset="-122"/>
                  <a:ea typeface="微软雅黑" panose="020B0503020204020204" pitchFamily="34" charset="-122"/>
                </a:rPr>
                <a:t>CONTENTS</a:t>
              </a:r>
              <a:endParaRPr lang="zh-CN" altLang="en-US" sz="3600" b="1">
                <a:solidFill>
                  <a:schemeClr val="accent1"/>
                </a:solidFill>
                <a:latin typeface="微软雅黑" panose="020B0503020204020204" pitchFamily="34" charset="-122"/>
                <a:ea typeface="微软雅黑" panose="020B0503020204020204" pitchFamily="34" charset="-122"/>
              </a:endParaRPr>
            </a:p>
          </p:txBody>
        </p:sp>
        <p:sp>
          <p:nvSpPr>
            <p:cNvPr id="12304" name="文本框 20"/>
            <p:cNvSpPr txBox="1">
              <a:spLocks noChangeArrowheads="1"/>
            </p:cNvSpPr>
            <p:nvPr/>
          </p:nvSpPr>
          <p:spPr bwMode="auto">
            <a:xfrm>
              <a:off x="977734" y="2616200"/>
              <a:ext cx="298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b="1">
                  <a:solidFill>
                    <a:schemeClr val="accent1"/>
                  </a:solidFill>
                  <a:latin typeface="微软雅黑" panose="020B0503020204020204" pitchFamily="34" charset="-122"/>
                  <a:ea typeface="微软雅黑" panose="020B0503020204020204" pitchFamily="34" charset="-122"/>
                </a:rPr>
                <a:t>目录</a:t>
              </a:r>
            </a:p>
          </p:txBody>
        </p:sp>
      </p:grpSp>
      <p:grpSp>
        <p:nvGrpSpPr>
          <p:cNvPr id="12294" name="组合 75"/>
          <p:cNvGrpSpPr>
            <a:grpSpLocks/>
          </p:cNvGrpSpPr>
          <p:nvPr/>
        </p:nvGrpSpPr>
        <p:grpSpPr bwMode="auto">
          <a:xfrm>
            <a:off x="5551488" y="3263106"/>
            <a:ext cx="4467225" cy="584200"/>
            <a:chOff x="5043193" y="2450280"/>
            <a:chExt cx="3803023" cy="457011"/>
          </a:xfrm>
        </p:grpSpPr>
        <p:grpSp>
          <p:nvGrpSpPr>
            <p:cNvPr id="12296" name="组合 81"/>
            <p:cNvGrpSpPr>
              <a:grpSpLocks/>
            </p:cNvGrpSpPr>
            <p:nvPr/>
          </p:nvGrpSpPr>
          <p:grpSpPr bwMode="auto">
            <a:xfrm>
              <a:off x="5043193" y="2450280"/>
              <a:ext cx="3788157" cy="457011"/>
              <a:chOff x="7047666" y="2003384"/>
              <a:chExt cx="3787703" cy="456222"/>
            </a:xfrm>
          </p:grpSpPr>
          <p:grpSp>
            <p:nvGrpSpPr>
              <p:cNvPr id="12298" name="组合 83"/>
              <p:cNvGrpSpPr>
                <a:grpSpLocks/>
              </p:cNvGrpSpPr>
              <p:nvPr/>
            </p:nvGrpSpPr>
            <p:grpSpPr bwMode="auto">
              <a:xfrm>
                <a:off x="7047666" y="2003384"/>
                <a:ext cx="471604" cy="456222"/>
                <a:chOff x="4519974" y="1823750"/>
                <a:chExt cx="471604" cy="456222"/>
              </a:xfrm>
            </p:grpSpPr>
            <p:sp>
              <p:nvSpPr>
                <p:cNvPr id="86" name="圆角矩形 85"/>
                <p:cNvSpPr/>
                <p:nvPr/>
              </p:nvSpPr>
              <p:spPr>
                <a:xfrm>
                  <a:off x="4519974" y="1830569"/>
                  <a:ext cx="471604" cy="448784"/>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7" name="文本框 33"/>
                <p:cNvSpPr txBox="1"/>
                <p:nvPr/>
              </p:nvSpPr>
              <p:spPr>
                <a:xfrm>
                  <a:off x="4599024" y="1823750"/>
                  <a:ext cx="332421" cy="456222"/>
                </a:xfrm>
                <a:prstGeom prst="rect">
                  <a:avLst/>
                </a:prstGeom>
                <a:noFill/>
              </p:spPr>
              <p:txBody>
                <a:bodyPr wrap="non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1</a:t>
                  </a:r>
                  <a:endParaRPr lang="zh-CN" altLang="en-US" sz="3200" dirty="0">
                    <a:solidFill>
                      <a:schemeClr val="bg1"/>
                    </a:solidFill>
                    <a:latin typeface="+mj-ea"/>
                    <a:ea typeface="+mj-ea"/>
                  </a:endParaRPr>
                </a:p>
              </p:txBody>
            </p:sp>
          </p:grpSp>
          <p:sp>
            <p:nvSpPr>
              <p:cNvPr id="85" name="圆角矩形 84"/>
              <p:cNvSpPr/>
              <p:nvPr/>
            </p:nvSpPr>
            <p:spPr>
              <a:xfrm>
                <a:off x="7846286" y="2010203"/>
                <a:ext cx="2989083" cy="44878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defRPr/>
                </a:pPr>
                <a:endParaRPr lang="zh-CN" altLang="en-US" sz="2800" dirty="0"/>
              </a:p>
            </p:txBody>
          </p:sp>
        </p:grpSp>
        <p:sp>
          <p:nvSpPr>
            <p:cNvPr id="83" name="圆角矩形 82"/>
            <p:cNvSpPr/>
            <p:nvPr/>
          </p:nvSpPr>
          <p:spPr>
            <a:xfrm>
              <a:off x="5745955" y="2454628"/>
              <a:ext cx="3100261" cy="44831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团队历史概述</a:t>
              </a:r>
            </a:p>
          </p:txBody>
        </p:sp>
      </p:grpSp>
      <p:pic>
        <p:nvPicPr>
          <p:cNvPr id="25" name="图片 24">
            <a:extLst>
              <a:ext uri="{FF2B5EF4-FFF2-40B4-BE49-F238E27FC236}">
                <a16:creationId xmlns:a16="http://schemas.microsoft.com/office/drawing/2014/main" id="{7ACD0A11-7D9C-4510-8669-D1FC11519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F0BAB209-A68B-4270-BCCE-1C6DDF4B4BB3}"/>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a:solidFill>
                  <a:srgbClr val="0000CC"/>
                </a:solidFill>
                <a:latin typeface="楷体" panose="02010609060101010101" pitchFamily="49" charset="-122"/>
                <a:ea typeface="楷体" panose="02010609060101010101" pitchFamily="49" charset="-122"/>
              </a:rPr>
              <a:t>争取”顶天立地”成果</a:t>
            </a:r>
            <a:endParaRPr lang="zh-CN" altLang="en-US" sz="4000" b="1" spc="100" dirty="0">
              <a:solidFill>
                <a:srgbClr val="0000CC"/>
              </a:solidFill>
              <a:latin typeface="楷体" panose="02010609060101010101" pitchFamily="49" charset="-122"/>
              <a:ea typeface="楷体" panose="02010609060101010101" pitchFamily="49" charset="-122"/>
            </a:endParaRPr>
          </a:p>
        </p:txBody>
      </p:sp>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4" name="文本框 23"/>
          <p:cNvSpPr txBox="1"/>
          <p:nvPr/>
        </p:nvSpPr>
        <p:spPr>
          <a:xfrm>
            <a:off x="981259" y="1353259"/>
            <a:ext cx="10763328" cy="1895519"/>
          </a:xfrm>
          <a:prstGeom prst="rect">
            <a:avLst/>
          </a:prstGeom>
          <a:noFill/>
        </p:spPr>
        <p:txBody>
          <a:bodyPr wrap="square" rtlCol="0">
            <a:spAutoFit/>
          </a:bodyPr>
          <a:lstStyle/>
          <a:p>
            <a:pPr>
              <a:lnSpc>
                <a:spcPct val="150000"/>
              </a:lnSpc>
            </a:pPr>
            <a:r>
              <a:rPr lang="en-US" altLang="zh-CN" sz="1600" b="1" dirty="0" err="1">
                <a:sym typeface="+mn-ea"/>
              </a:rPr>
              <a:t>AttractRank</a:t>
            </a:r>
            <a:r>
              <a:rPr lang="en-US" altLang="zh-CN" sz="1600" b="1" dirty="0">
                <a:sym typeface="+mn-ea"/>
              </a:rPr>
              <a:t>: District Attraction Ranking Analysis Based on Taxi Big Data</a:t>
            </a:r>
          </a:p>
          <a:p>
            <a:pPr>
              <a:lnSpc>
                <a:spcPct val="150000"/>
              </a:lnSpc>
              <a:buFont typeface="Wingdings" panose="05000000000000000000" pitchFamily="2" charset="2"/>
              <a:buChar char="u"/>
            </a:pPr>
            <a:r>
              <a:rPr lang="zh-CN" altLang="en-US" sz="1600" b="1" dirty="0">
                <a:solidFill>
                  <a:srgbClr val="FF0000"/>
                </a:solidFill>
                <a:latin typeface="+mj-ea"/>
              </a:rPr>
              <a:t>已录用： </a:t>
            </a:r>
            <a:r>
              <a:rPr lang="en-US" altLang="zh-CN" sz="1600" b="1" dirty="0">
                <a:sym typeface="+mn-ea"/>
              </a:rPr>
              <a:t>IEEE Transactions on Industrial Informatics</a:t>
            </a:r>
            <a:r>
              <a:rPr lang="zh-CN" altLang="en-US" sz="1600" b="1" dirty="0">
                <a:sym typeface="+mn-ea"/>
              </a:rPr>
              <a:t>（</a:t>
            </a:r>
            <a:r>
              <a:rPr lang="en-US" altLang="zh-CN" sz="1600" b="1" dirty="0">
                <a:sym typeface="+mn-ea"/>
              </a:rPr>
              <a:t>IEEE TII</a:t>
            </a:r>
            <a:r>
              <a:rPr lang="zh-CN" altLang="en-US" sz="1600" b="1" dirty="0">
                <a:sym typeface="+mn-ea"/>
              </a:rPr>
              <a:t>）</a:t>
            </a:r>
            <a:r>
              <a:rPr lang="en-US" altLang="zh-CN" sz="1600" b="1" dirty="0">
                <a:sym typeface="+mn-ea"/>
              </a:rPr>
              <a:t>(</a:t>
            </a:r>
            <a:r>
              <a:rPr lang="zh-CN" altLang="en-US" sz="1600" b="1" dirty="0">
                <a:sym typeface="+mn-ea"/>
              </a:rPr>
              <a:t>中科院一区，</a:t>
            </a:r>
            <a:r>
              <a:rPr lang="en-US" altLang="zh-CN" sz="1600" b="1" dirty="0">
                <a:sym typeface="+mn-ea"/>
              </a:rPr>
              <a:t>JCR Q1</a:t>
            </a:r>
            <a:r>
              <a:rPr lang="zh-CN" altLang="en-US" sz="1600" b="1" dirty="0">
                <a:sym typeface="+mn-ea"/>
              </a:rPr>
              <a:t>，</a:t>
            </a:r>
            <a:r>
              <a:rPr lang="en-US" altLang="zh-CN" sz="1600" b="1" dirty="0">
                <a:sym typeface="+mn-ea"/>
              </a:rPr>
              <a:t>IF=9.11 )</a:t>
            </a:r>
            <a:r>
              <a:rPr lang="zh-CN" altLang="en-US" sz="1600" b="1" dirty="0">
                <a:sym typeface="+mn-ea"/>
              </a:rPr>
              <a:t> </a:t>
            </a:r>
            <a:endParaRPr lang="en-US" altLang="zh-CN" sz="1600" b="1" dirty="0">
              <a:sym typeface="+mn-ea"/>
            </a:endParaRPr>
          </a:p>
          <a:p>
            <a:pPr>
              <a:lnSpc>
                <a:spcPct val="150000"/>
              </a:lnSpc>
              <a:buFont typeface="Wingdings" panose="05000000000000000000" pitchFamily="2" charset="2"/>
              <a:buChar char="u"/>
            </a:pPr>
            <a:r>
              <a:rPr lang="en-US" altLang="zh-CN" sz="1600" b="1" dirty="0">
                <a:sym typeface="+mn-ea"/>
              </a:rPr>
              <a:t>IEEE TII</a:t>
            </a:r>
            <a:r>
              <a:rPr lang="zh-CN" altLang="en-US" sz="1600" b="1" dirty="0">
                <a:sym typeface="+mn-ea"/>
              </a:rPr>
              <a:t>在全球自动化与控制系统领域的期刊影响力排名第</a:t>
            </a:r>
            <a:r>
              <a:rPr lang="en-US" altLang="zh-CN" sz="1600" b="1" dirty="0">
                <a:sym typeface="+mn-ea"/>
              </a:rPr>
              <a:t>3</a:t>
            </a:r>
            <a:r>
              <a:rPr lang="zh-CN" altLang="en-US" sz="1600" b="1" dirty="0">
                <a:sym typeface="+mn-ea"/>
              </a:rPr>
              <a:t>位。</a:t>
            </a:r>
            <a:endParaRPr lang="en-US" altLang="zh-CN" sz="1600" b="1" dirty="0">
              <a:sym typeface="+mn-ea"/>
            </a:endParaRPr>
          </a:p>
          <a:p>
            <a:pPr>
              <a:lnSpc>
                <a:spcPct val="150000"/>
              </a:lnSpc>
              <a:buFont typeface="Wingdings" panose="05000000000000000000" pitchFamily="2" charset="2"/>
              <a:buChar char="u"/>
            </a:pPr>
            <a:r>
              <a:rPr lang="zh-CN" altLang="en-US" sz="1600" b="1" dirty="0">
                <a:sym typeface="+mn-ea"/>
              </a:rPr>
              <a:t>论文的编写和投稿修改经历了将近一年的时间，尤其是在疫情区期间进行修改，经历了很多挑战。</a:t>
            </a:r>
            <a:endParaRPr lang="en-US" altLang="zh-CN" sz="1600" b="1" dirty="0">
              <a:sym typeface="+mn-ea"/>
            </a:endParaRPr>
          </a:p>
          <a:p>
            <a:pPr>
              <a:lnSpc>
                <a:spcPct val="150000"/>
              </a:lnSpc>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sym typeface="+mn-ea"/>
              </a:rPr>
              <a:t>该论文为智慧城市提供了科学性的指导方针。</a:t>
            </a:r>
            <a:endParaRPr lang="en-US" altLang="zh-CN" sz="1600" b="1" dirty="0">
              <a:solidFill>
                <a:srgbClr val="FF0000"/>
              </a:solidFill>
              <a:latin typeface="微软雅黑" panose="020B0503020204020204" pitchFamily="34" charset="-122"/>
              <a:ea typeface="微软雅黑" panose="020B0503020204020204" pitchFamily="34" charset="-122"/>
              <a:sym typeface="+mn-ea"/>
            </a:endParaRPr>
          </a:p>
        </p:txBody>
      </p:sp>
      <p:sp>
        <p:nvSpPr>
          <p:cNvPr id="29" name="文本框 25"/>
          <p:cNvSpPr txBox="1">
            <a:spLocks noChangeArrowheads="1"/>
          </p:cNvSpPr>
          <p:nvPr/>
        </p:nvSpPr>
        <p:spPr bwMode="auto">
          <a:xfrm>
            <a:off x="1277220" y="5975477"/>
            <a:ext cx="3062918" cy="2154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图：荣获</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MCM/ICM</a:t>
            </a: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两项特等奖提名奖（</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Finalist</a:t>
            </a: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2020</a:t>
            </a:r>
            <a:endPar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9" name="Picture 12" descr="http://www.scholat.com/resources/p_picture/superxie_1588667720582/img/word/media/image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9200" y="3564553"/>
            <a:ext cx="1711774" cy="226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2"/>
          <p:cNvGrpSpPr>
            <a:grpSpLocks/>
          </p:cNvGrpSpPr>
          <p:nvPr/>
        </p:nvGrpSpPr>
        <p:grpSpPr bwMode="auto">
          <a:xfrm>
            <a:off x="6679392" y="3490912"/>
            <a:ext cx="4678889" cy="2703633"/>
            <a:chOff x="5240839" y="4079000"/>
            <a:chExt cx="5110325" cy="2276331"/>
          </a:xfrm>
        </p:grpSpPr>
        <p:pic>
          <p:nvPicPr>
            <p:cNvPr id="25" name="Picture 6" descr="http://www.scholat.com/resources/p_picture/superxie_1588667720582/img/word/media/ima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0839" y="4079000"/>
              <a:ext cx="2537124" cy="19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a:spLocks noChangeArrowheads="1"/>
            </p:cNvSpPr>
            <p:nvPr/>
          </p:nvSpPr>
          <p:spPr bwMode="auto">
            <a:xfrm>
              <a:off x="6309152" y="6190133"/>
              <a:ext cx="3246800" cy="1651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6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The framework overview of </a:t>
              </a:r>
              <a:r>
                <a:rPr lang="en-US" altLang="zh-CN" sz="675" b="1"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AttractRank</a:t>
              </a:r>
              <a:endParaRPr lang="zh-CN" altLang="en-US" sz="6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7" name="Picture 16" descr="http://www.scholat.com/resources/p_picture/superxie_1588667720582/img/word/media/image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8913" y="4079000"/>
              <a:ext cx="2402251" cy="18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icture 2" descr="http://www.scholat.com/resources/p_picture/superxie_1588296134459/img/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9701" y="3564277"/>
            <a:ext cx="3097957" cy="232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25"/>
          <p:cNvSpPr txBox="1">
            <a:spLocks noChangeArrowheads="1"/>
          </p:cNvSpPr>
          <p:nvPr/>
        </p:nvSpPr>
        <p:spPr bwMode="auto">
          <a:xfrm>
            <a:off x="4825234" y="5975477"/>
            <a:ext cx="1605740" cy="1962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7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图：指导教师与张润鹏同学合照</a:t>
            </a:r>
          </a:p>
        </p:txBody>
      </p:sp>
      <p:grpSp>
        <p:nvGrpSpPr>
          <p:cNvPr id="6" name="组合 5">
            <a:extLst>
              <a:ext uri="{FF2B5EF4-FFF2-40B4-BE49-F238E27FC236}">
                <a16:creationId xmlns:a16="http://schemas.microsoft.com/office/drawing/2014/main" id="{857A3C49-4AB5-4DDB-B7A0-F4E7E587D3D6}"/>
              </a:ext>
            </a:extLst>
          </p:cNvPr>
          <p:cNvGrpSpPr/>
          <p:nvPr/>
        </p:nvGrpSpPr>
        <p:grpSpPr>
          <a:xfrm>
            <a:off x="6360279" y="0"/>
            <a:ext cx="5833344" cy="6858000"/>
            <a:chOff x="6360844" y="-145342"/>
            <a:chExt cx="5833344" cy="6858000"/>
          </a:xfrm>
        </p:grpSpPr>
        <p:pic>
          <p:nvPicPr>
            <p:cNvPr id="3" name="图片 2">
              <a:extLst>
                <a:ext uri="{FF2B5EF4-FFF2-40B4-BE49-F238E27FC236}">
                  <a16:creationId xmlns:a16="http://schemas.microsoft.com/office/drawing/2014/main" id="{0084C386-9E7A-4710-83DE-BE25CB5125BE}"/>
                </a:ext>
              </a:extLst>
            </p:cNvPr>
            <p:cNvPicPr>
              <a:picLocks noChangeAspect="1"/>
            </p:cNvPicPr>
            <p:nvPr/>
          </p:nvPicPr>
          <p:blipFill>
            <a:blip r:embed="rId7"/>
            <a:stretch>
              <a:fillRect/>
            </a:stretch>
          </p:blipFill>
          <p:spPr>
            <a:xfrm>
              <a:off x="6360844" y="-145342"/>
              <a:ext cx="5833344" cy="6858000"/>
            </a:xfrm>
            <a:prstGeom prst="rect">
              <a:avLst/>
            </a:prstGeom>
          </p:spPr>
        </p:pic>
        <p:sp>
          <p:nvSpPr>
            <p:cNvPr id="5" name="文本框 4">
              <a:extLst>
                <a:ext uri="{FF2B5EF4-FFF2-40B4-BE49-F238E27FC236}">
                  <a16:creationId xmlns:a16="http://schemas.microsoft.com/office/drawing/2014/main" id="{E8577DED-5DA0-456C-8492-EF5A1303BC7C}"/>
                </a:ext>
              </a:extLst>
            </p:cNvPr>
            <p:cNvSpPr txBox="1"/>
            <p:nvPr/>
          </p:nvSpPr>
          <p:spPr>
            <a:xfrm>
              <a:off x="9699010" y="2621762"/>
              <a:ext cx="2492990" cy="461665"/>
            </a:xfrm>
            <a:prstGeom prst="rect">
              <a:avLst/>
            </a:prstGeom>
            <a:solidFill>
              <a:schemeClr val="accent6">
                <a:lumMod val="20000"/>
                <a:lumOff val="80000"/>
              </a:schemeClr>
            </a:solidFill>
          </p:spPr>
          <p:txBody>
            <a:bodyPr wrap="none" rtlCol="0">
              <a:spAutoFit/>
            </a:bodyPr>
            <a:lstStyle/>
            <a:p>
              <a:r>
                <a:rPr lang="zh-CN" altLang="en-US" sz="2400" b="1" dirty="0">
                  <a:solidFill>
                    <a:srgbClr val="FF0000"/>
                  </a:solidFill>
                  <a:latin typeface="宋体" panose="02010600030101010101" pitchFamily="2" charset="-122"/>
                  <a:ea typeface="宋体" panose="02010600030101010101" pitchFamily="2" charset="-122"/>
                </a:rPr>
                <a:t>已被同行引用</a:t>
              </a:r>
              <a:r>
                <a:rPr lang="en-US" altLang="zh-CN" sz="2400" b="1" dirty="0">
                  <a:solidFill>
                    <a:srgbClr val="FF0000"/>
                  </a:solidFill>
                  <a:latin typeface="宋体" panose="02010600030101010101" pitchFamily="2" charset="-122"/>
                  <a:ea typeface="宋体" panose="02010600030101010101" pitchFamily="2" charset="-122"/>
                </a:rPr>
                <a:t>7</a:t>
              </a:r>
              <a:r>
                <a:rPr lang="zh-CN" altLang="en-US" sz="2400" b="1" dirty="0">
                  <a:solidFill>
                    <a:srgbClr val="FF0000"/>
                  </a:solidFill>
                  <a:latin typeface="宋体" panose="02010600030101010101" pitchFamily="2" charset="-122"/>
                  <a:ea typeface="宋体" panose="02010600030101010101" pitchFamily="2" charset="-122"/>
                </a:rPr>
                <a:t>次</a:t>
              </a:r>
            </a:p>
          </p:txBody>
        </p:sp>
      </p:grpSp>
    </p:spTree>
    <p:extLst>
      <p:ext uri="{BB962C8B-B14F-4D97-AF65-F5344CB8AC3E}">
        <p14:creationId xmlns:p14="http://schemas.microsoft.com/office/powerpoint/2010/main" val="5651969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1" name="矩形 20">
            <a:extLst>
              <a:ext uri="{FF2B5EF4-FFF2-40B4-BE49-F238E27FC236}">
                <a16:creationId xmlns:a16="http://schemas.microsoft.com/office/drawing/2014/main" id="{0C1F2EA5-138B-4FE2-ACCF-FD95DBB47B50}"/>
              </a:ext>
            </a:extLst>
          </p:cNvPr>
          <p:cNvSpPr/>
          <p:nvPr/>
        </p:nvSpPr>
        <p:spPr>
          <a:xfrm>
            <a:off x="587528" y="1359898"/>
            <a:ext cx="11366783" cy="1778372"/>
          </a:xfrm>
          <a:prstGeom prst="rect">
            <a:avLst/>
          </a:prstGeom>
        </p:spPr>
        <p:txBody>
          <a:bodyPr wrap="square">
            <a:spAutoFit/>
          </a:bodyPr>
          <a:lstStyle/>
          <a:p>
            <a:r>
              <a:rPr lang="en-US" altLang="zh-CN" sz="1600" b="1" dirty="0"/>
              <a:t>A Distributed Consensus Protocol Based on Neighbor Selection Strategies for Multi-Agent Systems Convergence.</a:t>
            </a:r>
          </a:p>
          <a:p>
            <a:pPr marL="285750" indent="-285750">
              <a:lnSpc>
                <a:spcPct val="150000"/>
              </a:lnSpc>
              <a:buFont typeface="Wingdings" panose="05000000000000000000" pitchFamily="2" charset="2"/>
              <a:buChar char="u"/>
            </a:pPr>
            <a:r>
              <a:rPr lang="zh-CN" altLang="en-US" sz="1600" b="1" dirty="0">
                <a:solidFill>
                  <a:srgbClr val="FF0000"/>
                </a:solidFill>
              </a:rPr>
              <a:t>已录用：</a:t>
            </a:r>
            <a:r>
              <a:rPr lang="en-US" altLang="zh-CN" sz="1600" b="1" dirty="0"/>
              <a:t>IEEE Access.</a:t>
            </a:r>
            <a:r>
              <a:rPr lang="zh-CN" altLang="en-US" sz="1600" b="1" dirty="0"/>
              <a:t> </a:t>
            </a:r>
            <a:r>
              <a:rPr lang="en-US" altLang="zh-CN" sz="1600" b="1" dirty="0"/>
              <a:t>(</a:t>
            </a:r>
            <a:r>
              <a:rPr lang="zh-CN" altLang="en-US" sz="1600" b="1" dirty="0"/>
              <a:t>中科院</a:t>
            </a:r>
            <a:r>
              <a:rPr lang="en-US" altLang="zh-CN" sz="1600" b="1" dirty="0"/>
              <a:t>SCI</a:t>
            </a:r>
            <a:r>
              <a:rPr lang="zh-CN" altLang="en-US" sz="1600" b="1" dirty="0"/>
              <a:t>二区，</a:t>
            </a:r>
            <a:r>
              <a:rPr lang="en-US" altLang="zh-CN" sz="1600" b="1" dirty="0"/>
              <a:t>IF:4.96</a:t>
            </a:r>
            <a:r>
              <a:rPr lang="zh-CN" altLang="en-US" sz="1600" b="1" dirty="0"/>
              <a:t>，</a:t>
            </a:r>
            <a:r>
              <a:rPr lang="en-US" altLang="zh-CN" sz="1600" b="1" dirty="0"/>
              <a:t>JCR</a:t>
            </a:r>
            <a:r>
              <a:rPr lang="zh-CN" altLang="en-US" sz="1600" b="1" dirty="0"/>
              <a:t>分区：</a:t>
            </a:r>
            <a:r>
              <a:rPr lang="en-US" altLang="zh-CN" sz="1600" b="1" dirty="0"/>
              <a:t>Q1</a:t>
            </a:r>
            <a:r>
              <a:rPr lang="zh-CN" altLang="en-US" sz="1600" b="1" dirty="0"/>
              <a:t>）</a:t>
            </a:r>
            <a:endParaRPr lang="en-US" altLang="zh-CN" sz="1600" b="1" dirty="0"/>
          </a:p>
          <a:p>
            <a:pPr marL="285750" indent="-285750">
              <a:lnSpc>
                <a:spcPct val="150000"/>
              </a:lnSpc>
              <a:buFont typeface="Wingdings" panose="05000000000000000000" pitchFamily="2" charset="2"/>
              <a:buChar char="u"/>
            </a:pPr>
            <a:r>
              <a:rPr lang="en-US" altLang="zh-CN" sz="1600" b="1" dirty="0"/>
              <a:t>IEEE Access </a:t>
            </a:r>
            <a:r>
              <a:rPr lang="zh-CN" altLang="en-US" sz="1600" b="1" dirty="0"/>
              <a:t>是 </a:t>
            </a:r>
            <a:r>
              <a:rPr lang="en-US" altLang="zh-CN" sz="1600" b="1" dirty="0"/>
              <a:t>IEEE</a:t>
            </a:r>
            <a:r>
              <a:rPr lang="zh-CN" altLang="en-US" sz="1600" b="1" dirty="0"/>
              <a:t>旗下的 </a:t>
            </a:r>
            <a:r>
              <a:rPr lang="en-US" altLang="zh-CN" sz="1600" b="1" dirty="0"/>
              <a:t>Open Access</a:t>
            </a:r>
            <a:r>
              <a:rPr lang="zh-CN" altLang="en-US" sz="1600" b="1" dirty="0"/>
              <a:t>（开源）期刊，中科院分区为</a:t>
            </a:r>
            <a:r>
              <a:rPr lang="en-US" altLang="zh-CN" sz="1600" b="1" dirty="0"/>
              <a:t>SCI</a:t>
            </a:r>
            <a:r>
              <a:rPr lang="zh-CN" altLang="en-US" sz="1600" b="1" dirty="0"/>
              <a:t>二区。涵盖计算机科学，材料科学，</a:t>
            </a:r>
          </a:p>
          <a:p>
            <a:pPr>
              <a:lnSpc>
                <a:spcPct val="150000"/>
              </a:lnSpc>
            </a:pPr>
            <a:r>
              <a:rPr lang="zh-CN" altLang="en-US" sz="1600" b="1" dirty="0"/>
              <a:t>工程等方面。</a:t>
            </a:r>
          </a:p>
          <a:p>
            <a:pPr>
              <a:lnSpc>
                <a:spcPct val="150000"/>
              </a:lnSpc>
            </a:pPr>
            <a:endParaRPr lang="en-US" altLang="zh-CN" sz="1600" b="1" dirty="0"/>
          </a:p>
        </p:txBody>
      </p:sp>
      <p:sp>
        <p:nvSpPr>
          <p:cNvPr id="22" name="矩形 21">
            <a:extLst>
              <a:ext uri="{FF2B5EF4-FFF2-40B4-BE49-F238E27FC236}">
                <a16:creationId xmlns:a16="http://schemas.microsoft.com/office/drawing/2014/main" id="{DCA3F519-8117-441D-9A98-D51269FF1462}"/>
              </a:ext>
            </a:extLst>
          </p:cNvPr>
          <p:cNvSpPr/>
          <p:nvPr/>
        </p:nvSpPr>
        <p:spPr>
          <a:xfrm>
            <a:off x="587528" y="2887414"/>
            <a:ext cx="10160794" cy="1077218"/>
          </a:xfrm>
          <a:prstGeom prst="rect">
            <a:avLst/>
          </a:prstGeom>
        </p:spPr>
        <p:txBody>
          <a:bodyPr wrap="square">
            <a:spAutoFit/>
          </a:bodyPr>
          <a:lstStyle/>
          <a:p>
            <a:r>
              <a:rPr lang="zh-CN" altLang="en-US" sz="1600" b="1" dirty="0">
                <a:cs typeface="Times New Roman" panose="02020603050405020304" pitchFamily="18" charset="0"/>
              </a:rPr>
              <a:t>本文</a:t>
            </a:r>
            <a:r>
              <a:rPr lang="zh-CN" altLang="zh-CN" sz="1600" b="1" dirty="0">
                <a:cs typeface="Times New Roman" panose="02020603050405020304" pitchFamily="18" charset="0"/>
              </a:rPr>
              <a:t>研究了离散时间下基于切换拓扑的</a:t>
            </a:r>
            <a:r>
              <a:rPr lang="en-US" altLang="zh-CN" sz="1600" b="1" dirty="0">
                <a:cs typeface="Times New Roman" panose="02020603050405020304" pitchFamily="18" charset="0"/>
              </a:rPr>
              <a:t>MASs</a:t>
            </a:r>
            <a:r>
              <a:rPr lang="zh-CN" altLang="zh-CN" sz="1600" b="1" dirty="0">
                <a:cs typeface="Times New Roman" panose="02020603050405020304" pitchFamily="18" charset="0"/>
              </a:rPr>
              <a:t>一致性问题。</a:t>
            </a:r>
            <a:endParaRPr lang="en-US" altLang="zh-CN" sz="1600" b="1" dirty="0">
              <a:cs typeface="Times New Roman" panose="02020603050405020304" pitchFamily="18" charset="0"/>
            </a:endParaRPr>
          </a:p>
          <a:p>
            <a:r>
              <a:rPr lang="zh-CN" altLang="zh-CN" sz="1600" b="1" dirty="0">
                <a:cs typeface="Times New Roman" panose="02020603050405020304" pitchFamily="18" charset="0"/>
              </a:rPr>
              <a:t>首先，提出了一种基于不同邻居选择策略的分布式一致性协议。为了使系统实现一致性，该协议要求每个智能体智能地参考两个邻居的状态来计算和更新状态。与传统协议相比，采用不同策略的新协议可以显著降低系统演化过程中的比较、数据存储和计算代价。其次，本文设计了三种具体的邻居选择策略和一种优化策略。</a:t>
            </a:r>
            <a:endParaRPr lang="zh-CN" altLang="en-US" sz="1600" b="1" dirty="0"/>
          </a:p>
        </p:txBody>
      </p:sp>
      <p:pic>
        <p:nvPicPr>
          <p:cNvPr id="28" name="图片 27">
            <a:extLst>
              <a:ext uri="{FF2B5EF4-FFF2-40B4-BE49-F238E27FC236}">
                <a16:creationId xmlns:a16="http://schemas.microsoft.com/office/drawing/2014/main" id="{FD9ECB8F-44A5-435F-8835-DDD77697F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437" y="4180748"/>
            <a:ext cx="8957439" cy="2399675"/>
          </a:xfrm>
          <a:prstGeom prst="rect">
            <a:avLst/>
          </a:prstGeom>
        </p:spPr>
      </p:pic>
      <p:sp>
        <p:nvSpPr>
          <p:cNvPr id="13" name="标题 1">
            <a:extLst>
              <a:ext uri="{FF2B5EF4-FFF2-40B4-BE49-F238E27FC236}">
                <a16:creationId xmlns:a16="http://schemas.microsoft.com/office/drawing/2014/main" id="{7C72ECA7-3ADB-4682-9AD8-90FEA8C660CF}"/>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争取”顶天立地”成果</a:t>
            </a:r>
          </a:p>
        </p:txBody>
      </p:sp>
    </p:spTree>
    <p:extLst>
      <p:ext uri="{BB962C8B-B14F-4D97-AF65-F5344CB8AC3E}">
        <p14:creationId xmlns:p14="http://schemas.microsoft.com/office/powerpoint/2010/main" val="13819067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1" name="矩形 20">
            <a:extLst>
              <a:ext uri="{FF2B5EF4-FFF2-40B4-BE49-F238E27FC236}">
                <a16:creationId xmlns:a16="http://schemas.microsoft.com/office/drawing/2014/main" id="{0C1F2EA5-138B-4FE2-ACCF-FD95DBB47B50}"/>
              </a:ext>
            </a:extLst>
          </p:cNvPr>
          <p:cNvSpPr/>
          <p:nvPr/>
        </p:nvSpPr>
        <p:spPr>
          <a:xfrm>
            <a:off x="787258" y="1072088"/>
            <a:ext cx="11366783" cy="5666423"/>
          </a:xfrm>
          <a:prstGeom prst="rect">
            <a:avLst/>
          </a:prstGeom>
        </p:spPr>
        <p:txBody>
          <a:bodyPr wrap="square">
            <a:spAutoFit/>
          </a:bodyPr>
          <a:lstStyle/>
          <a:p>
            <a:pPr>
              <a:lnSpc>
                <a:spcPct val="150000"/>
              </a:lnSpc>
            </a:pPr>
            <a:r>
              <a:rPr lang="zh-CN" altLang="en-US" b="1" dirty="0">
                <a:solidFill>
                  <a:srgbClr val="FF0000"/>
                </a:solidFill>
              </a:rPr>
              <a:t>其余在修</a:t>
            </a:r>
            <a:r>
              <a:rPr lang="en-US" altLang="zh-CN" b="1" dirty="0">
                <a:solidFill>
                  <a:srgbClr val="FF0000"/>
                </a:solidFill>
              </a:rPr>
              <a:t>\</a:t>
            </a:r>
            <a:r>
              <a:rPr lang="zh-CN" altLang="en-US" b="1" dirty="0">
                <a:solidFill>
                  <a:srgbClr val="FF0000"/>
                </a:solidFill>
              </a:rPr>
              <a:t>在投</a:t>
            </a:r>
            <a:r>
              <a:rPr lang="en-US" altLang="zh-CN" b="1" dirty="0">
                <a:solidFill>
                  <a:srgbClr val="FF0000"/>
                </a:solidFill>
              </a:rPr>
              <a:t>\</a:t>
            </a:r>
            <a:r>
              <a:rPr lang="zh-CN" altLang="en-US" b="1" dirty="0">
                <a:solidFill>
                  <a:srgbClr val="FF0000"/>
                </a:solidFill>
              </a:rPr>
              <a:t>待投的论文有：</a:t>
            </a:r>
            <a:endParaRPr lang="en-US" altLang="zh-CN" sz="1500" b="1" dirty="0"/>
          </a:p>
          <a:p>
            <a:pPr marL="285750" indent="-285750">
              <a:lnSpc>
                <a:spcPct val="150000"/>
              </a:lnSpc>
              <a:buFont typeface="Wingdings" panose="05000000000000000000" pitchFamily="2" charset="2"/>
              <a:buChar char="u"/>
            </a:pPr>
            <a:r>
              <a:rPr lang="en-US" altLang="zh-CN" sz="1500" b="1" dirty="0">
                <a:solidFill>
                  <a:srgbClr val="FF0000"/>
                </a:solidFill>
              </a:rPr>
              <a:t>1 </a:t>
            </a:r>
            <a:r>
              <a:rPr lang="zh-CN" altLang="en-US" sz="1500" b="1" dirty="0">
                <a:solidFill>
                  <a:srgbClr val="FF0000"/>
                </a:solidFill>
              </a:rPr>
              <a:t>在投</a:t>
            </a:r>
            <a:r>
              <a:rPr lang="en-US" altLang="zh-CN" sz="1500" b="1" dirty="0">
                <a:solidFill>
                  <a:srgbClr val="FF0000"/>
                </a:solidFill>
              </a:rPr>
              <a:t>MobiCom2021</a:t>
            </a:r>
            <a:r>
              <a:rPr lang="zh-CN" altLang="en-US" sz="1500" b="1" dirty="0">
                <a:solidFill>
                  <a:srgbClr val="FF0000"/>
                </a:solidFill>
              </a:rPr>
              <a:t>（</a:t>
            </a:r>
            <a:r>
              <a:rPr lang="en-US" altLang="zh-CN" sz="1500" b="1" dirty="0">
                <a:solidFill>
                  <a:srgbClr val="FF0000"/>
                </a:solidFill>
              </a:rPr>
              <a:t>CCF A</a:t>
            </a:r>
            <a:r>
              <a:rPr lang="zh-CN" altLang="en-US" sz="1500" b="1" dirty="0">
                <a:solidFill>
                  <a:srgbClr val="FF0000"/>
                </a:solidFill>
              </a:rPr>
              <a:t>类会议），待投</a:t>
            </a:r>
            <a:r>
              <a:rPr lang="en-US" altLang="zh-CN" sz="1500" b="1" dirty="0">
                <a:solidFill>
                  <a:srgbClr val="FF0000"/>
                </a:solidFill>
              </a:rPr>
              <a:t>TCYB</a:t>
            </a:r>
            <a:r>
              <a:rPr lang="zh-CN" altLang="en-US" sz="1500" b="1" dirty="0">
                <a:solidFill>
                  <a:srgbClr val="FF0000"/>
                </a:solidFill>
              </a:rPr>
              <a:t>（</a:t>
            </a:r>
            <a:r>
              <a:rPr lang="en-US" altLang="zh-CN" sz="1500" b="1" dirty="0">
                <a:solidFill>
                  <a:srgbClr val="FF0000"/>
                </a:solidFill>
              </a:rPr>
              <a:t>SCI </a:t>
            </a:r>
            <a:r>
              <a:rPr lang="zh-CN" altLang="en-US" sz="1500" b="1" dirty="0">
                <a:solidFill>
                  <a:srgbClr val="FF0000"/>
                </a:solidFill>
              </a:rPr>
              <a:t>一区期刊）</a:t>
            </a:r>
            <a:endParaRPr lang="en-US" altLang="zh-CN" sz="1500" b="1" dirty="0">
              <a:solidFill>
                <a:srgbClr val="FF0000"/>
              </a:solidFill>
            </a:endParaRPr>
          </a:p>
          <a:p>
            <a:pPr>
              <a:lnSpc>
                <a:spcPct val="150000"/>
              </a:lnSpc>
            </a:pPr>
            <a:r>
              <a:rPr lang="en-US" altLang="zh-CN" sz="1500" b="1" dirty="0"/>
              <a:t>Consensus Seeking in Large-Scale Multi-agent Systems with Hierarchical Switching-Backbone Topology</a:t>
            </a:r>
          </a:p>
          <a:p>
            <a:pPr marL="285750" indent="-285750">
              <a:lnSpc>
                <a:spcPct val="150000"/>
              </a:lnSpc>
              <a:buFont typeface="Wingdings" panose="05000000000000000000" pitchFamily="2" charset="2"/>
              <a:buChar char="u"/>
            </a:pPr>
            <a:r>
              <a:rPr lang="en-US" altLang="zh-CN" sz="1500" b="1" dirty="0">
                <a:solidFill>
                  <a:srgbClr val="FF0000"/>
                </a:solidFill>
              </a:rPr>
              <a:t>2 </a:t>
            </a:r>
            <a:r>
              <a:rPr lang="zh-CN" altLang="en-US" sz="1500" b="1" dirty="0">
                <a:solidFill>
                  <a:srgbClr val="FF0000"/>
                </a:solidFill>
              </a:rPr>
              <a:t>待投</a:t>
            </a:r>
            <a:r>
              <a:rPr lang="en-US" altLang="zh-CN" sz="1500" b="1" dirty="0">
                <a:solidFill>
                  <a:srgbClr val="FF0000"/>
                </a:solidFill>
              </a:rPr>
              <a:t>PRICAI2021</a:t>
            </a:r>
            <a:r>
              <a:rPr lang="zh-CN" altLang="en-US" sz="1500" b="1" dirty="0">
                <a:solidFill>
                  <a:srgbClr val="FF0000"/>
                </a:solidFill>
              </a:rPr>
              <a:t>（</a:t>
            </a:r>
            <a:r>
              <a:rPr lang="en-US" altLang="zh-CN" sz="1500" b="1" dirty="0">
                <a:solidFill>
                  <a:srgbClr val="FF0000"/>
                </a:solidFill>
              </a:rPr>
              <a:t>CCF C</a:t>
            </a:r>
            <a:r>
              <a:rPr lang="zh-CN" altLang="en-US" sz="1500" b="1" dirty="0">
                <a:solidFill>
                  <a:srgbClr val="FF0000"/>
                </a:solidFill>
              </a:rPr>
              <a:t>类会议）</a:t>
            </a:r>
            <a:endParaRPr lang="en-US" altLang="zh-CN" sz="1500" b="1" dirty="0">
              <a:solidFill>
                <a:srgbClr val="FF0000"/>
              </a:solidFill>
            </a:endParaRPr>
          </a:p>
          <a:p>
            <a:pPr>
              <a:lnSpc>
                <a:spcPct val="150000"/>
              </a:lnSpc>
            </a:pPr>
            <a:r>
              <a:rPr lang="en-US" altLang="zh-CN" sz="1500" b="1" dirty="0"/>
              <a:t>Collaborative Driving Strategy of Multiple Autonomous Vehicles Based on Deep Reinforcement Learning</a:t>
            </a:r>
          </a:p>
          <a:p>
            <a:pPr marL="285750" indent="-285750">
              <a:lnSpc>
                <a:spcPct val="150000"/>
              </a:lnSpc>
              <a:buFont typeface="Wingdings" panose="05000000000000000000" pitchFamily="2" charset="2"/>
              <a:buChar char="u"/>
            </a:pPr>
            <a:r>
              <a:rPr lang="en-US" altLang="zh-CN" sz="1500" b="1" dirty="0">
                <a:solidFill>
                  <a:srgbClr val="FF0000"/>
                </a:solidFill>
              </a:rPr>
              <a:t>3 </a:t>
            </a:r>
            <a:r>
              <a:rPr lang="zh-CN" altLang="en-US" sz="1500" b="1" dirty="0">
                <a:solidFill>
                  <a:srgbClr val="FF0000"/>
                </a:solidFill>
              </a:rPr>
              <a:t>待投</a:t>
            </a:r>
            <a:r>
              <a:rPr lang="en-US" altLang="zh-CN" sz="1500" b="1" dirty="0">
                <a:solidFill>
                  <a:srgbClr val="FF0000"/>
                </a:solidFill>
              </a:rPr>
              <a:t>IEEE TRANSACTIONS ON INTELLIGENT TRANSPORTATION SYSTEMS</a:t>
            </a:r>
            <a:r>
              <a:rPr lang="zh-CN" altLang="en-US" sz="1500" b="1" dirty="0">
                <a:solidFill>
                  <a:srgbClr val="FF0000"/>
                </a:solidFill>
              </a:rPr>
              <a:t>（</a:t>
            </a:r>
            <a:r>
              <a:rPr lang="en-US" altLang="zh-CN" sz="1500" b="1" dirty="0">
                <a:solidFill>
                  <a:srgbClr val="FF0000"/>
                </a:solidFill>
              </a:rPr>
              <a:t>SCI </a:t>
            </a:r>
            <a:r>
              <a:rPr lang="zh-CN" altLang="en-US" sz="1500" b="1" dirty="0">
                <a:solidFill>
                  <a:srgbClr val="FF0000"/>
                </a:solidFill>
              </a:rPr>
              <a:t>一区期刊）</a:t>
            </a:r>
            <a:endParaRPr lang="en-US" altLang="zh-CN" sz="1500" b="1" dirty="0">
              <a:solidFill>
                <a:srgbClr val="FF0000"/>
              </a:solidFill>
            </a:endParaRPr>
          </a:p>
          <a:p>
            <a:pPr>
              <a:lnSpc>
                <a:spcPct val="150000"/>
              </a:lnSpc>
            </a:pPr>
            <a:r>
              <a:rPr lang="en-US" altLang="zh-CN" sz="1500" b="1" dirty="0"/>
              <a:t>Distributed Platoon of Connected and Automated Vehicles in Lane Reduction Environment</a:t>
            </a:r>
          </a:p>
          <a:p>
            <a:pPr marL="285750" indent="-285750">
              <a:lnSpc>
                <a:spcPct val="150000"/>
              </a:lnSpc>
              <a:buFont typeface="Wingdings" panose="05000000000000000000" pitchFamily="2" charset="2"/>
              <a:buChar char="u"/>
            </a:pPr>
            <a:r>
              <a:rPr lang="en-US" altLang="zh-CN" sz="1500" b="1" dirty="0">
                <a:solidFill>
                  <a:srgbClr val="FF0000"/>
                </a:solidFill>
              </a:rPr>
              <a:t>4 </a:t>
            </a:r>
            <a:r>
              <a:rPr lang="zh-CN" altLang="en-US" sz="1500" b="1" dirty="0">
                <a:solidFill>
                  <a:srgbClr val="FF0000"/>
                </a:solidFill>
              </a:rPr>
              <a:t>待投</a:t>
            </a:r>
            <a:r>
              <a:rPr lang="en-US" altLang="zh-CN" sz="1500" b="1" dirty="0">
                <a:solidFill>
                  <a:srgbClr val="FF0000"/>
                </a:solidFill>
              </a:rPr>
              <a:t>ICDM2021</a:t>
            </a:r>
            <a:r>
              <a:rPr lang="zh-CN" altLang="en-US" sz="1500" b="1" dirty="0">
                <a:solidFill>
                  <a:srgbClr val="FF0000"/>
                </a:solidFill>
              </a:rPr>
              <a:t>（</a:t>
            </a:r>
            <a:r>
              <a:rPr lang="en-US" altLang="zh-CN" sz="1500" b="1" dirty="0">
                <a:solidFill>
                  <a:srgbClr val="FF0000"/>
                </a:solidFill>
              </a:rPr>
              <a:t>CCF B</a:t>
            </a:r>
            <a:r>
              <a:rPr lang="zh-CN" altLang="en-US" sz="1500" b="1" dirty="0">
                <a:solidFill>
                  <a:srgbClr val="FF0000"/>
                </a:solidFill>
              </a:rPr>
              <a:t>类会议）</a:t>
            </a:r>
            <a:endParaRPr lang="en-US" altLang="zh-CN" sz="1500" b="1" dirty="0">
              <a:solidFill>
                <a:srgbClr val="FF0000"/>
              </a:solidFill>
            </a:endParaRPr>
          </a:p>
          <a:p>
            <a:pPr>
              <a:lnSpc>
                <a:spcPct val="150000"/>
              </a:lnSpc>
            </a:pPr>
            <a:r>
              <a:rPr lang="en-US" altLang="zh-CN" sz="1500" b="1" dirty="0"/>
              <a:t>A Differential Privacy-Based Sequential Trajectory Data Publishing Algorithm</a:t>
            </a:r>
          </a:p>
          <a:p>
            <a:pPr marL="285750" indent="-285750">
              <a:lnSpc>
                <a:spcPct val="150000"/>
              </a:lnSpc>
              <a:buFont typeface="Wingdings" panose="05000000000000000000" pitchFamily="2" charset="2"/>
              <a:buChar char="u"/>
            </a:pPr>
            <a:r>
              <a:rPr lang="en-US" altLang="zh-CN" sz="1500" b="1" dirty="0">
                <a:solidFill>
                  <a:srgbClr val="FF0000"/>
                </a:solidFill>
              </a:rPr>
              <a:t>5 </a:t>
            </a:r>
            <a:r>
              <a:rPr lang="zh-CN" altLang="en-US" sz="1500" b="1" dirty="0">
                <a:solidFill>
                  <a:srgbClr val="FF0000"/>
                </a:solidFill>
              </a:rPr>
              <a:t>待投</a:t>
            </a:r>
            <a:r>
              <a:rPr lang="en-US" altLang="zh-CN" sz="1500" b="1" dirty="0">
                <a:solidFill>
                  <a:srgbClr val="FF0000"/>
                </a:solidFill>
              </a:rPr>
              <a:t>Neurocomputing</a:t>
            </a:r>
            <a:r>
              <a:rPr lang="zh-CN" altLang="en-US" sz="1500" b="1" dirty="0">
                <a:solidFill>
                  <a:srgbClr val="FF0000"/>
                </a:solidFill>
              </a:rPr>
              <a:t>（</a:t>
            </a:r>
            <a:r>
              <a:rPr lang="en-US" altLang="zh-CN" sz="1500" b="1" dirty="0">
                <a:solidFill>
                  <a:srgbClr val="FF0000"/>
                </a:solidFill>
              </a:rPr>
              <a:t> SCI </a:t>
            </a:r>
            <a:r>
              <a:rPr lang="zh-CN" altLang="en-US" sz="1500" b="1" dirty="0">
                <a:solidFill>
                  <a:srgbClr val="FF0000"/>
                </a:solidFill>
              </a:rPr>
              <a:t>二区期刊）</a:t>
            </a:r>
            <a:endParaRPr lang="en-US" altLang="zh-CN" sz="1500" b="1" dirty="0">
              <a:solidFill>
                <a:srgbClr val="FF0000"/>
              </a:solidFill>
            </a:endParaRPr>
          </a:p>
          <a:p>
            <a:pPr>
              <a:lnSpc>
                <a:spcPct val="150000"/>
              </a:lnSpc>
            </a:pPr>
            <a:r>
              <a:rPr lang="en-US" altLang="zh-CN" sz="1500" b="1" dirty="0"/>
              <a:t>Consensus Enhancement for Multi-agent Systems with Rotating-Segmentation Perception</a:t>
            </a:r>
          </a:p>
          <a:p>
            <a:pPr marL="285750" indent="-285750">
              <a:lnSpc>
                <a:spcPct val="150000"/>
              </a:lnSpc>
              <a:buFont typeface="Wingdings" panose="05000000000000000000" pitchFamily="2" charset="2"/>
              <a:buChar char="u"/>
            </a:pPr>
            <a:r>
              <a:rPr lang="en-US" altLang="zh-CN" sz="1500" b="1" dirty="0">
                <a:solidFill>
                  <a:srgbClr val="FF0000"/>
                </a:solidFill>
              </a:rPr>
              <a:t>6 </a:t>
            </a:r>
            <a:r>
              <a:rPr lang="zh-CN" altLang="en-US" sz="1500" b="1" dirty="0">
                <a:solidFill>
                  <a:srgbClr val="FF0000"/>
                </a:solidFill>
              </a:rPr>
              <a:t>待投</a:t>
            </a:r>
            <a:r>
              <a:rPr lang="en-US" altLang="zh-CN" sz="1500" b="1" dirty="0">
                <a:solidFill>
                  <a:srgbClr val="FF0000"/>
                </a:solidFill>
              </a:rPr>
              <a:t>TNNLS</a:t>
            </a:r>
            <a:r>
              <a:rPr lang="zh-CN" altLang="en-US" sz="1500" b="1" dirty="0">
                <a:solidFill>
                  <a:srgbClr val="FF0000"/>
                </a:solidFill>
              </a:rPr>
              <a:t>（</a:t>
            </a:r>
            <a:r>
              <a:rPr lang="en-US" altLang="zh-CN" sz="1500" b="1" dirty="0">
                <a:solidFill>
                  <a:srgbClr val="FF0000"/>
                </a:solidFill>
              </a:rPr>
              <a:t> SCI </a:t>
            </a:r>
            <a:r>
              <a:rPr lang="zh-CN" altLang="en-US" sz="1500" b="1" dirty="0">
                <a:solidFill>
                  <a:srgbClr val="FF0000"/>
                </a:solidFill>
              </a:rPr>
              <a:t>一区期刊）</a:t>
            </a:r>
            <a:endParaRPr lang="en-US" altLang="zh-CN" sz="1500" b="1" dirty="0">
              <a:solidFill>
                <a:srgbClr val="FF0000"/>
              </a:solidFill>
            </a:endParaRPr>
          </a:p>
          <a:p>
            <a:pPr>
              <a:lnSpc>
                <a:spcPct val="150000"/>
              </a:lnSpc>
            </a:pPr>
            <a:r>
              <a:rPr lang="en-US" altLang="zh-CN" sz="1500" b="1" dirty="0"/>
              <a:t>Fast Distributed Consensus Seeking in Large-scale and High-density Multi-Agent Systems with Connectivity Maintenance</a:t>
            </a:r>
          </a:p>
          <a:p>
            <a:pPr marL="285750" indent="-285750">
              <a:lnSpc>
                <a:spcPct val="150000"/>
              </a:lnSpc>
              <a:buFont typeface="Wingdings" panose="05000000000000000000" pitchFamily="2" charset="2"/>
              <a:buChar char="u"/>
            </a:pPr>
            <a:r>
              <a:rPr lang="en-US" altLang="zh-CN" sz="1500" b="1" dirty="0">
                <a:solidFill>
                  <a:srgbClr val="FF0000"/>
                </a:solidFill>
              </a:rPr>
              <a:t>7 </a:t>
            </a:r>
            <a:r>
              <a:rPr lang="zh-CN" altLang="en-US" sz="1500" b="1" dirty="0">
                <a:solidFill>
                  <a:srgbClr val="FF0000"/>
                </a:solidFill>
              </a:rPr>
              <a:t>待投</a:t>
            </a:r>
            <a:r>
              <a:rPr lang="en-US" altLang="zh-CN" sz="1500" b="1" dirty="0">
                <a:solidFill>
                  <a:srgbClr val="FF0000"/>
                </a:solidFill>
              </a:rPr>
              <a:t>Neural Processing Letters</a:t>
            </a:r>
            <a:r>
              <a:rPr lang="zh-CN" altLang="en-US" sz="1500" b="1" dirty="0">
                <a:solidFill>
                  <a:srgbClr val="FF0000"/>
                </a:solidFill>
              </a:rPr>
              <a:t>（</a:t>
            </a:r>
            <a:r>
              <a:rPr lang="en-US" altLang="zh-CN" sz="1500" b="1" dirty="0">
                <a:solidFill>
                  <a:srgbClr val="FF0000"/>
                </a:solidFill>
              </a:rPr>
              <a:t>SCI</a:t>
            </a:r>
            <a:r>
              <a:rPr lang="zh-CN" altLang="en-US" sz="1500" b="1" dirty="0">
                <a:solidFill>
                  <a:srgbClr val="FF0000"/>
                </a:solidFill>
              </a:rPr>
              <a:t>四区期刊）</a:t>
            </a:r>
            <a:endParaRPr lang="en-US" altLang="zh-CN" sz="1500" b="1" dirty="0">
              <a:solidFill>
                <a:srgbClr val="FF0000"/>
              </a:solidFill>
            </a:endParaRPr>
          </a:p>
          <a:p>
            <a:pPr>
              <a:lnSpc>
                <a:spcPct val="150000"/>
              </a:lnSpc>
            </a:pPr>
            <a:r>
              <a:rPr lang="en-US" altLang="zh-CN" sz="1500" b="1" dirty="0"/>
              <a:t>Connectivity Preserving Rendezvous in Discrete-time Multi-agent Systems via Relative Neighborhood Proximity Graph</a:t>
            </a:r>
          </a:p>
          <a:p>
            <a:pPr marL="285750" indent="-285750">
              <a:lnSpc>
                <a:spcPct val="150000"/>
              </a:lnSpc>
              <a:buFont typeface="Wingdings" panose="05000000000000000000" pitchFamily="2" charset="2"/>
              <a:buChar char="u"/>
            </a:pPr>
            <a:r>
              <a:rPr lang="zh-CN" altLang="en-US" sz="1500" b="1" dirty="0">
                <a:solidFill>
                  <a:srgbClr val="FF0000"/>
                </a:solidFill>
              </a:rPr>
              <a:t>等</a:t>
            </a:r>
            <a:endParaRPr lang="en-US" altLang="zh-CN" sz="1500" b="1" dirty="0">
              <a:solidFill>
                <a:srgbClr val="FF0000"/>
              </a:solidFill>
            </a:endParaRPr>
          </a:p>
        </p:txBody>
      </p:sp>
      <p:sp>
        <p:nvSpPr>
          <p:cNvPr id="11" name="标题 1">
            <a:extLst>
              <a:ext uri="{FF2B5EF4-FFF2-40B4-BE49-F238E27FC236}">
                <a16:creationId xmlns:a16="http://schemas.microsoft.com/office/drawing/2014/main" id="{ADD75680-2CFD-47EA-9518-B25A7FA5C85B}"/>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争取”顶天立地”成果</a:t>
            </a:r>
          </a:p>
        </p:txBody>
      </p:sp>
    </p:spTree>
    <p:extLst>
      <p:ext uri="{BB962C8B-B14F-4D97-AF65-F5344CB8AC3E}">
        <p14:creationId xmlns:p14="http://schemas.microsoft.com/office/powerpoint/2010/main" val="430134413"/>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
          <p:cNvGrpSpPr>
            <a:grpSpLocks/>
          </p:cNvGrpSpPr>
          <p:nvPr/>
        </p:nvGrpSpPr>
        <p:grpSpPr bwMode="auto">
          <a:xfrm rot="10800000">
            <a:off x="5710238" y="0"/>
            <a:ext cx="530225" cy="6856413"/>
            <a:chOff x="4424756" y="-1"/>
            <a:chExt cx="529829" cy="6856376"/>
          </a:xfrm>
        </p:grpSpPr>
        <p:sp>
          <p:nvSpPr>
            <p:cNvPr id="12313" name="矩形 5"/>
            <p:cNvSpPr>
              <a:spLocks noChangeArrowheads="1"/>
            </p:cNvSpPr>
            <p:nvPr/>
          </p:nvSpPr>
          <p:spPr bwMode="auto">
            <a:xfrm>
              <a:off x="4424756" y="-1"/>
              <a:ext cx="529829" cy="3428187"/>
            </a:xfrm>
            <a:custGeom>
              <a:avLst/>
              <a:gdLst>
                <a:gd name="T0" fmla="*/ 0 w 997527"/>
                <a:gd name="T1" fmla="*/ 0 h 3519055"/>
                <a:gd name="T2" fmla="*/ 149471 w 997527"/>
                <a:gd name="T3" fmla="*/ 0 h 3519055"/>
                <a:gd name="T4" fmla="*/ 149471 w 997527"/>
                <a:gd name="T5" fmla="*/ 3253429 h 3519055"/>
                <a:gd name="T6" fmla="*/ 0 w 997527"/>
                <a:gd name="T7" fmla="*/ 2728269 h 3519055"/>
                <a:gd name="T8" fmla="*/ 0 w 997527"/>
                <a:gd name="T9" fmla="*/ 0 h 3519055"/>
                <a:gd name="T10" fmla="*/ 0 60000 65536"/>
                <a:gd name="T11" fmla="*/ 0 60000 65536"/>
                <a:gd name="T12" fmla="*/ 0 60000 65536"/>
                <a:gd name="T13" fmla="*/ 0 60000 65536"/>
                <a:gd name="T14" fmla="*/ 0 60000 65536"/>
                <a:gd name="T15" fmla="*/ 0 w 997527"/>
                <a:gd name="T16" fmla="*/ 0 h 3519055"/>
                <a:gd name="T17" fmla="*/ 997527 w 997527"/>
                <a:gd name="T18" fmla="*/ 3519055 h 3519055"/>
              </a:gdLst>
              <a:ahLst/>
              <a:cxnLst>
                <a:cxn ang="T10">
                  <a:pos x="T0" y="T1"/>
                </a:cxn>
                <a:cxn ang="T11">
                  <a:pos x="T2" y="T3"/>
                </a:cxn>
                <a:cxn ang="T12">
                  <a:pos x="T4" y="T5"/>
                </a:cxn>
                <a:cxn ang="T13">
                  <a:pos x="T6" y="T7"/>
                </a:cxn>
                <a:cxn ang="T14">
                  <a:pos x="T8" y="T9"/>
                </a:cxn>
              </a:cxnLst>
              <a:rect l="T15" t="T16" r="T17" b="T18"/>
              <a:pathLst>
                <a:path w="997527" h="3519055">
                  <a:moveTo>
                    <a:pt x="0" y="0"/>
                  </a:moveTo>
                  <a:lnTo>
                    <a:pt x="997527" y="0"/>
                  </a:lnTo>
                  <a:lnTo>
                    <a:pt x="997527" y="3519055"/>
                  </a:lnTo>
                  <a:lnTo>
                    <a:pt x="0" y="29510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sp>
          <p:nvSpPr>
            <p:cNvPr id="12314" name="矩形 6"/>
            <p:cNvSpPr>
              <a:spLocks noChangeArrowheads="1"/>
            </p:cNvSpPr>
            <p:nvPr/>
          </p:nvSpPr>
          <p:spPr bwMode="auto">
            <a:xfrm>
              <a:off x="4424756" y="3429000"/>
              <a:ext cx="529829" cy="3427375"/>
            </a:xfrm>
            <a:custGeom>
              <a:avLst/>
              <a:gdLst>
                <a:gd name="T0" fmla="*/ 2076 w 997527"/>
                <a:gd name="T1" fmla="*/ 494497 h 3338945"/>
                <a:gd name="T2" fmla="*/ 149471 w 997527"/>
                <a:gd name="T3" fmla="*/ 0 h 3338945"/>
                <a:gd name="T4" fmla="*/ 149471 w 997527"/>
                <a:gd name="T5" fmla="*/ 3611323 h 3338945"/>
                <a:gd name="T6" fmla="*/ 0 w 997527"/>
                <a:gd name="T7" fmla="*/ 3611323 h 3338945"/>
                <a:gd name="T8" fmla="*/ 2076 w 997527"/>
                <a:gd name="T9" fmla="*/ 494497 h 3338945"/>
                <a:gd name="T10" fmla="*/ 0 60000 65536"/>
                <a:gd name="T11" fmla="*/ 0 60000 65536"/>
                <a:gd name="T12" fmla="*/ 0 60000 65536"/>
                <a:gd name="T13" fmla="*/ 0 60000 65536"/>
                <a:gd name="T14" fmla="*/ 0 60000 65536"/>
                <a:gd name="T15" fmla="*/ 0 w 997527"/>
                <a:gd name="T16" fmla="*/ 0 h 3338945"/>
                <a:gd name="T17" fmla="*/ 997527 w 997527"/>
                <a:gd name="T18" fmla="*/ 3338945 h 3338945"/>
              </a:gdLst>
              <a:ahLst/>
              <a:cxnLst>
                <a:cxn ang="T10">
                  <a:pos x="T0" y="T1"/>
                </a:cxn>
                <a:cxn ang="T11">
                  <a:pos x="T2" y="T3"/>
                </a:cxn>
                <a:cxn ang="T12">
                  <a:pos x="T4" y="T5"/>
                </a:cxn>
                <a:cxn ang="T13">
                  <a:pos x="T6" y="T7"/>
                </a:cxn>
                <a:cxn ang="T14">
                  <a:pos x="T8" y="T9"/>
                </a:cxn>
              </a:cxnLst>
              <a:rect l="T15" t="T16" r="T17" b="T18"/>
              <a:pathLst>
                <a:path w="997527" h="3338945">
                  <a:moveTo>
                    <a:pt x="13854" y="457200"/>
                  </a:moveTo>
                  <a:lnTo>
                    <a:pt x="997527" y="0"/>
                  </a:lnTo>
                  <a:lnTo>
                    <a:pt x="997527" y="3338945"/>
                  </a:lnTo>
                  <a:lnTo>
                    <a:pt x="0" y="3338945"/>
                  </a:lnTo>
                  <a:lnTo>
                    <a:pt x="13854" y="4572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grpSp>
      <p:grpSp>
        <p:nvGrpSpPr>
          <p:cNvPr id="12291" name="组合 6"/>
          <p:cNvGrpSpPr>
            <a:grpSpLocks/>
          </p:cNvGrpSpPr>
          <p:nvPr/>
        </p:nvGrpSpPr>
        <p:grpSpPr bwMode="auto">
          <a:xfrm>
            <a:off x="-38100" y="1588"/>
            <a:ext cx="1328738" cy="6889750"/>
            <a:chOff x="-36512" y="-32147"/>
            <a:chExt cx="1328738" cy="6888522"/>
          </a:xfrm>
        </p:grpSpPr>
        <p:sp>
          <p:nvSpPr>
            <p:cNvPr id="12311"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2"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2" name="组合 43"/>
          <p:cNvGrpSpPr>
            <a:grpSpLocks/>
          </p:cNvGrpSpPr>
          <p:nvPr/>
        </p:nvGrpSpPr>
        <p:grpSpPr bwMode="auto">
          <a:xfrm rot="10800000">
            <a:off x="10863262" y="0"/>
            <a:ext cx="1328738" cy="7818438"/>
            <a:chOff x="-36512" y="-960633"/>
            <a:chExt cx="1328738" cy="7817008"/>
          </a:xfrm>
        </p:grpSpPr>
        <p:sp>
          <p:nvSpPr>
            <p:cNvPr id="12309"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0"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3" name="组合 2"/>
          <p:cNvGrpSpPr>
            <a:grpSpLocks/>
          </p:cNvGrpSpPr>
          <p:nvPr/>
        </p:nvGrpSpPr>
        <p:grpSpPr bwMode="auto">
          <a:xfrm>
            <a:off x="1211263" y="1698625"/>
            <a:ext cx="3565525" cy="3571875"/>
            <a:chOff x="750721" y="1643063"/>
            <a:chExt cx="3565525" cy="3571875"/>
          </a:xfrm>
        </p:grpSpPr>
        <p:grpSp>
          <p:nvGrpSpPr>
            <p:cNvPr id="12302" name="组合 71"/>
            <p:cNvGrpSpPr>
              <a:grpSpLocks/>
            </p:cNvGrpSpPr>
            <p:nvPr/>
          </p:nvGrpSpPr>
          <p:grpSpPr bwMode="auto">
            <a:xfrm>
              <a:off x="750721" y="1643063"/>
              <a:ext cx="3565525" cy="3571875"/>
              <a:chOff x="6379729" y="2488774"/>
              <a:chExt cx="2513016" cy="2513016"/>
            </a:xfrm>
          </p:grpSpPr>
          <p:sp>
            <p:nvSpPr>
              <p:cNvPr id="92" name="任意多边形 9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93" name="任意多边形 92"/>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pitchFamily="34" charset="0"/>
                  <a:ea typeface="宋体" panose="02010600030101010101" pitchFamily="2" charset="-122"/>
                </a:endParaRPr>
              </a:p>
            </p:txBody>
          </p:sp>
        </p:grpSp>
        <p:sp>
          <p:nvSpPr>
            <p:cNvPr id="12303" name="文本框 20"/>
            <p:cNvSpPr txBox="1">
              <a:spLocks noChangeArrowheads="1"/>
            </p:cNvSpPr>
            <p:nvPr/>
          </p:nvSpPr>
          <p:spPr bwMode="auto">
            <a:xfrm>
              <a:off x="982496" y="3400425"/>
              <a:ext cx="298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1">
                  <a:solidFill>
                    <a:schemeClr val="accent1"/>
                  </a:solidFill>
                  <a:latin typeface="微软雅黑" panose="020B0503020204020204" pitchFamily="34" charset="-122"/>
                  <a:ea typeface="微软雅黑" panose="020B0503020204020204" pitchFamily="34" charset="-122"/>
                </a:rPr>
                <a:t>CONTENTS</a:t>
              </a:r>
              <a:endParaRPr lang="zh-CN" altLang="en-US" sz="3600" b="1">
                <a:solidFill>
                  <a:schemeClr val="accent1"/>
                </a:solidFill>
                <a:latin typeface="微软雅黑" panose="020B0503020204020204" pitchFamily="34" charset="-122"/>
                <a:ea typeface="微软雅黑" panose="020B0503020204020204" pitchFamily="34" charset="-122"/>
              </a:endParaRPr>
            </a:p>
          </p:txBody>
        </p:sp>
        <p:sp>
          <p:nvSpPr>
            <p:cNvPr id="12304" name="文本框 20"/>
            <p:cNvSpPr txBox="1">
              <a:spLocks noChangeArrowheads="1"/>
            </p:cNvSpPr>
            <p:nvPr/>
          </p:nvSpPr>
          <p:spPr bwMode="auto">
            <a:xfrm>
              <a:off x="977734" y="2616200"/>
              <a:ext cx="298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b="1">
                  <a:solidFill>
                    <a:schemeClr val="accent1"/>
                  </a:solidFill>
                  <a:latin typeface="微软雅黑" panose="020B0503020204020204" pitchFamily="34" charset="-122"/>
                  <a:ea typeface="微软雅黑" panose="020B0503020204020204" pitchFamily="34" charset="-122"/>
                </a:rPr>
                <a:t>目录</a:t>
              </a:r>
            </a:p>
          </p:txBody>
        </p:sp>
      </p:grpSp>
      <p:grpSp>
        <p:nvGrpSpPr>
          <p:cNvPr id="12294" name="组合 75"/>
          <p:cNvGrpSpPr>
            <a:grpSpLocks/>
          </p:cNvGrpSpPr>
          <p:nvPr/>
        </p:nvGrpSpPr>
        <p:grpSpPr bwMode="auto">
          <a:xfrm>
            <a:off x="5551488" y="3271834"/>
            <a:ext cx="4945857" cy="593861"/>
            <a:chOff x="5043193" y="2457110"/>
            <a:chExt cx="4210490" cy="464569"/>
          </a:xfrm>
        </p:grpSpPr>
        <p:grpSp>
          <p:nvGrpSpPr>
            <p:cNvPr id="12298" name="组合 83"/>
            <p:cNvGrpSpPr>
              <a:grpSpLocks/>
            </p:cNvGrpSpPr>
            <p:nvPr/>
          </p:nvGrpSpPr>
          <p:grpSpPr bwMode="auto">
            <a:xfrm>
              <a:off x="5043193" y="2457110"/>
              <a:ext cx="471661" cy="464569"/>
              <a:chOff x="4519974" y="1830569"/>
              <a:chExt cx="471604" cy="463767"/>
            </a:xfrm>
          </p:grpSpPr>
          <p:sp>
            <p:nvSpPr>
              <p:cNvPr id="86" name="圆角矩形 85"/>
              <p:cNvSpPr/>
              <p:nvPr/>
            </p:nvSpPr>
            <p:spPr>
              <a:xfrm>
                <a:off x="4519974" y="1830569"/>
                <a:ext cx="471604" cy="448784"/>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7" name="文本框 33"/>
              <p:cNvSpPr txBox="1"/>
              <p:nvPr/>
            </p:nvSpPr>
            <p:spPr>
              <a:xfrm>
                <a:off x="4600484" y="1837665"/>
                <a:ext cx="337304" cy="456671"/>
              </a:xfrm>
              <a:prstGeom prst="rect">
                <a:avLst/>
              </a:prstGeom>
              <a:noFill/>
            </p:spPr>
            <p:txBody>
              <a:bodyPr wrap="non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3</a:t>
                </a:r>
                <a:endParaRPr lang="zh-CN" altLang="en-US" sz="3200" dirty="0">
                  <a:solidFill>
                    <a:schemeClr val="bg1"/>
                  </a:solidFill>
                  <a:latin typeface="+mj-ea"/>
                  <a:ea typeface="+mj-ea"/>
                </a:endParaRPr>
              </a:p>
            </p:txBody>
          </p:sp>
        </p:grpSp>
        <p:sp>
          <p:nvSpPr>
            <p:cNvPr id="83" name="圆角矩形 82"/>
            <p:cNvSpPr/>
            <p:nvPr/>
          </p:nvSpPr>
          <p:spPr>
            <a:xfrm>
              <a:off x="5722306" y="2457111"/>
              <a:ext cx="3531377" cy="44831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本科生研究性学习课题</a:t>
              </a:r>
            </a:p>
          </p:txBody>
        </p:sp>
      </p:grpSp>
      <p:pic>
        <p:nvPicPr>
          <p:cNvPr id="25" name="图片 24">
            <a:extLst>
              <a:ext uri="{FF2B5EF4-FFF2-40B4-BE49-F238E27FC236}">
                <a16:creationId xmlns:a16="http://schemas.microsoft.com/office/drawing/2014/main" id="{A1A6394C-A1F0-43B5-8910-D9341B5D0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extLst>
      <p:ext uri="{BB962C8B-B14F-4D97-AF65-F5344CB8AC3E}">
        <p14:creationId xmlns:p14="http://schemas.microsoft.com/office/powerpoint/2010/main" val="2270979956"/>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a:extLst>
              <a:ext uri="{FF2B5EF4-FFF2-40B4-BE49-F238E27FC236}">
                <a16:creationId xmlns:a16="http://schemas.microsoft.com/office/drawing/2014/main" id="{73D5B348-E753-47E6-AF1B-CE2A698CFA29}"/>
              </a:ext>
            </a:extLst>
          </p:cNvPr>
          <p:cNvSpPr>
            <a:spLocks noChangeArrowheads="1"/>
          </p:cNvSpPr>
          <p:nvPr/>
        </p:nvSpPr>
        <p:spPr bwMode="auto">
          <a:xfrm>
            <a:off x="449263" y="1160252"/>
            <a:ext cx="857220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课题名称</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基于分布式多智能体系统（</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MAS</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）和差分隐私的大数据安全及应用研究</a:t>
            </a:r>
          </a:p>
        </p:txBody>
      </p:sp>
      <p:grpSp>
        <p:nvGrpSpPr>
          <p:cNvPr id="3" name="组合 2">
            <a:extLst>
              <a:ext uri="{FF2B5EF4-FFF2-40B4-BE49-F238E27FC236}">
                <a16:creationId xmlns:a16="http://schemas.microsoft.com/office/drawing/2014/main" id="{06558B9B-692A-434E-A7DB-E00D0B12B6DB}"/>
              </a:ext>
            </a:extLst>
          </p:cNvPr>
          <p:cNvGrpSpPr/>
          <p:nvPr/>
        </p:nvGrpSpPr>
        <p:grpSpPr>
          <a:xfrm>
            <a:off x="449263" y="2259223"/>
            <a:ext cx="2338388" cy="3957638"/>
            <a:chOff x="428625" y="2247900"/>
            <a:chExt cx="2338388" cy="3957638"/>
          </a:xfrm>
        </p:grpSpPr>
        <p:pic>
          <p:nvPicPr>
            <p:cNvPr id="10244" name="图片 17" descr="屏幕剪辑">
              <a:extLst>
                <a:ext uri="{FF2B5EF4-FFF2-40B4-BE49-F238E27FC236}">
                  <a16:creationId xmlns:a16="http://schemas.microsoft.com/office/drawing/2014/main" id="{B98F2155-1049-4A07-BD2B-331F3248BF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4005263"/>
              <a:ext cx="2219325"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18" descr="屏幕剪辑">
              <a:extLst>
                <a:ext uri="{FF2B5EF4-FFF2-40B4-BE49-F238E27FC236}">
                  <a16:creationId xmlns:a16="http://schemas.microsoft.com/office/drawing/2014/main" id="{0E44BD27-7DEF-45EF-8D4F-073B1F347E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363" y="2247900"/>
              <a:ext cx="2219325"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矩形 8">
              <a:extLst>
                <a:ext uri="{FF2B5EF4-FFF2-40B4-BE49-F238E27FC236}">
                  <a16:creationId xmlns:a16="http://schemas.microsoft.com/office/drawing/2014/main" id="{02E1407E-37C0-453B-A797-250103D6245E}"/>
                </a:ext>
              </a:extLst>
            </p:cNvPr>
            <p:cNvSpPr>
              <a:spLocks noChangeArrowheads="1"/>
            </p:cNvSpPr>
            <p:nvPr/>
          </p:nvSpPr>
          <p:spPr bwMode="auto">
            <a:xfrm>
              <a:off x="428625" y="5897563"/>
              <a:ext cx="2338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400" b="1" dirty="0"/>
                <a:t>分布式智能与</a:t>
              </a:r>
              <a:r>
                <a:rPr lang="zh-CN" altLang="zh-CN" sz="1400" b="1" dirty="0"/>
                <a:t>多智能体系统</a:t>
              </a:r>
              <a:endParaRPr lang="zh-CN" altLang="en-US" sz="1400" dirty="0"/>
            </a:p>
          </p:txBody>
        </p:sp>
      </p:grpSp>
      <p:grpSp>
        <p:nvGrpSpPr>
          <p:cNvPr id="2" name="组合 1">
            <a:extLst>
              <a:ext uri="{FF2B5EF4-FFF2-40B4-BE49-F238E27FC236}">
                <a16:creationId xmlns:a16="http://schemas.microsoft.com/office/drawing/2014/main" id="{412D9626-AD2A-4D08-8696-2CB88DB621B5}"/>
              </a:ext>
            </a:extLst>
          </p:cNvPr>
          <p:cNvGrpSpPr/>
          <p:nvPr/>
        </p:nvGrpSpPr>
        <p:grpSpPr>
          <a:xfrm>
            <a:off x="8336312" y="2183264"/>
            <a:ext cx="2952401" cy="4249058"/>
            <a:chOff x="3094038" y="2174875"/>
            <a:chExt cx="2952401" cy="4249058"/>
          </a:xfrm>
        </p:grpSpPr>
        <p:pic>
          <p:nvPicPr>
            <p:cNvPr id="10249" name="Picture 2" descr="http://cms-bucket.ws.126.net/2020/0227/df2952c5j00q6c7e1002rc000hs00sgc.jpg">
              <a:extLst>
                <a:ext uri="{FF2B5EF4-FFF2-40B4-BE49-F238E27FC236}">
                  <a16:creationId xmlns:a16="http://schemas.microsoft.com/office/drawing/2014/main" id="{4855B6AD-44DF-43B7-8FA4-D20EB7B726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0425" y="2174875"/>
              <a:ext cx="2219325"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文本框 13">
              <a:extLst>
                <a:ext uri="{FF2B5EF4-FFF2-40B4-BE49-F238E27FC236}">
                  <a16:creationId xmlns:a16="http://schemas.microsoft.com/office/drawing/2014/main" id="{D2AE3741-6DCA-4613-95B7-92970A4EA0AD}"/>
                </a:ext>
              </a:extLst>
            </p:cNvPr>
            <p:cNvSpPr txBox="1">
              <a:spLocks noChangeArrowheads="1"/>
            </p:cNvSpPr>
            <p:nvPr/>
          </p:nvSpPr>
          <p:spPr bwMode="auto">
            <a:xfrm>
              <a:off x="4354513" y="2970213"/>
              <a:ext cx="931862" cy="536575"/>
            </a:xfrm>
            <a:prstGeom prst="rect">
              <a:avLst/>
            </a:prstGeom>
            <a:noFill/>
            <a:ln w="920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251" name="矩形 63">
              <a:extLst>
                <a:ext uri="{FF2B5EF4-FFF2-40B4-BE49-F238E27FC236}">
                  <a16:creationId xmlns:a16="http://schemas.microsoft.com/office/drawing/2014/main" id="{BC613B82-6B84-4ABE-B88B-9DC17BD9B7F4}"/>
                </a:ext>
              </a:extLst>
            </p:cNvPr>
            <p:cNvSpPr>
              <a:spLocks noChangeArrowheads="1"/>
            </p:cNvSpPr>
            <p:nvPr/>
          </p:nvSpPr>
          <p:spPr bwMode="auto">
            <a:xfrm>
              <a:off x="3094038" y="5726113"/>
              <a:ext cx="2952401" cy="69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Font typeface="Arial" panose="020B0604020202020204" pitchFamily="34" charset="0"/>
                <a:buNone/>
              </a:pPr>
              <a:r>
                <a:rPr lang="zh-CN" altLang="en-US" sz="1400" b="1" dirty="0">
                  <a:latin typeface="Times New Roman" panose="02020603050405020304" pitchFamily="18" charset="0"/>
                  <a:cs typeface="Times New Roman" panose="02020603050405020304" pitchFamily="18" charset="0"/>
                </a:rPr>
                <a:t>差分隐私保护</a:t>
              </a:r>
              <a:endParaRPr lang="en-US" altLang="zh-CN" sz="1400" b="1" dirty="0">
                <a:latin typeface="Times New Roman" panose="02020603050405020304" pitchFamily="18" charset="0"/>
                <a:cs typeface="Times New Roman" panose="02020603050405020304" pitchFamily="18" charset="0"/>
              </a:endParaRPr>
            </a:p>
            <a:p>
              <a:pPr algn="just">
                <a:lnSpc>
                  <a:spcPct val="150000"/>
                </a:lnSpc>
                <a:spcBef>
                  <a:spcPct val="0"/>
                </a:spcBef>
                <a:buFont typeface="Arial" panose="020B0604020202020204" pitchFamily="34" charset="0"/>
                <a:buNone/>
              </a:pPr>
              <a:r>
                <a:rPr lang="en-US" altLang="zh-CN" sz="1400" b="1" dirty="0">
                  <a:latin typeface="Times New Roman" panose="02020603050405020304" pitchFamily="18" charset="0"/>
                  <a:cs typeface="Times New Roman" panose="02020603050405020304" pitchFamily="18" charset="0"/>
                </a:rPr>
                <a:t>MIT</a:t>
              </a:r>
              <a:r>
                <a:rPr lang="zh-CN" altLang="en-US" sz="1400" b="1" dirty="0">
                  <a:latin typeface="Times New Roman" panose="02020603050405020304" pitchFamily="18" charset="0"/>
                  <a:cs typeface="Times New Roman" panose="02020603050405020304" pitchFamily="18" charset="0"/>
                </a:rPr>
                <a:t>科技评论</a:t>
              </a:r>
              <a:r>
                <a:rPr lang="en-US" altLang="zh-CN" sz="1400" b="1" dirty="0">
                  <a:latin typeface="Times New Roman" panose="02020603050405020304" pitchFamily="18" charset="0"/>
                  <a:cs typeface="Times New Roman" panose="02020603050405020304" pitchFamily="18" charset="0"/>
                </a:rPr>
                <a:t>2019</a:t>
              </a:r>
              <a:r>
                <a:rPr lang="zh-CN" altLang="en-US" sz="1400" b="1" dirty="0">
                  <a:latin typeface="Times New Roman" panose="02020603050405020304" pitchFamily="18" charset="0"/>
                  <a:cs typeface="Times New Roman" panose="02020603050405020304" pitchFamily="18" charset="0"/>
                </a:rPr>
                <a:t>十大突破性技术</a:t>
              </a:r>
            </a:p>
          </p:txBody>
        </p:sp>
      </p:grpSp>
      <p:sp>
        <p:nvSpPr>
          <p:cNvPr id="10252" name="AutoShape 6" descr="data:image/jpeg;base64,/9j/4AAQSkZJRgABAQEASABIAAD/2wBDAAIBAQEBAQIBAQECAgICAgQDAgICAgUEBAMEBgUGBgYFBgYGBwkIBgcJBwYGCAsICQoKCgoKBggLDAsKDAkKCgr/2wBDAQICAgICAgUDAwUKBwYHCgoKCgoKCgoKCgoKCgoKCgoKCgoKCgoKCgoKCgoKCgoKCgoKCgoKCgoKCgoKCgoKCgr/wAARCAFYAfQDAREAAhEBAxEB/8QAHgABAAICAwEBAQAAAAAAAAAAAAcIBgkEBQoDAgH/xABzEAAABQMCAgUECA4KDwQGBQ0BAgMEBQAGBxESCBMJFCEiMQoVMkEjOUJRUmF2tBYzNTc4YnF3gaGxsrO1F3JzdHWCkZKiwxgZJDQ2Q1NYY4OEk6PC0kWUwdMlJkRUZIcaV5WWpFZlZmdol6bR1eHi5fD/xAAdAQEAAQQDAQAAAAAAAAAAAAAABwQFBggCAwkB/8QAWREBAAECAwMFCA0JBQQIBwEAAAIDBAEFEgYTIgcRMkJSFCExYnKSssIIFSM1NkFTYXOCorPSMzQ3Q1FxgZHwFiRjobGTwdHiFyVUVXS04fEYJkRFg6PD0//aAAwDAQACEQMRAD8A3+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iXjeuK9LP4WLwu7H97PremYyOK5YysakgdVI5VSdmi6ahBAQ7B1LQUeztxd8XthwaiON883e4nHaF7gxJLW8wFprGvnrcqgm6oTQibZsVVI2vsypVPTDuFCz3Rg8SeTeKTHl85AyLN9cSQvwWcATq6aYN2RI1hqQNhS7tXAuD6jqPf8Ae20FnaBQKBQKBQKCOOKDKlzYZxOpf9qJQp3LaZj0lguB/wBVaAgq7STWMdYfpWiZzd/Q+nwDeFBEn9sElt23r+Ed3wf2bP8A/X0FgcY3irkDH0ReiykWJ5JmRcRg5TrzQdf8kvsJzS/bbQoMhoFAoFAoFAoFAoFAoFAoFAoFAoFAoFAoFAoFAoFAoFAoFAoFAoFAoFAoFAoFAoFAoFAoIFbcXspLtJB3E2hHkNEsZRw8SeSpiCfqZjlFMmiQ7jG0Kf4i1DVPlQuLmjVnRoU/cY1pS56nyMtPNHh63S8lkMsjhTnDVKXFp6vadqnxC3aW8xsZ1a0KVwL8iKbsJk/JMBW5lVdNUwHUduhPh7u3bVzjt3mvtt7XzoUtWrTq3ktP5PGcup9WHa+Z0e1dHGhvdUvN8b+tTMsL5HfZSs0tyScOixcFcCkqg3cCqT0SnAQMJSiPdOX1eNZRspn9faPKsLupT3ctWnmwlqw+KXh5sPikoswtYWdzu4y1MzrKlEpt0hHHDxMcOeV2GP8AAtq21Kg4hEnjkk2VAeriZVYm8+kikuBB5fZ7BtHabQ5u8BQ7nhEyTkzjvwnfFhcUUjbJ+aogzXZ2WyMxO2SOUTiBhO+dHMYRIXQ4kRD0tAP7kMtnejjwTdB3P0QXDdrsiz9+5bJqTBABkDxyu5XQR2pAJUxUcLdhtw6KabqCQuHrhsxhwxWw+s/FTN03YSEiL5ZJ055u1UUyJjt7A2htTLQSDQKD4vTik2UUDs2pmEB/BXTWlopSk+4eFU7HOfcpvUWJ5q63KnIlYZm8MoYvfKUjkHZ/D3QmR1/a1qxs/t7tRWhT39zKWmpawl5OEau+l9aWMPNZZcZfZw1aYdWXq6XJtTPGTpGCiEpO63Ir+bn7WVMJg3dZK3aFSOHZ46puDh9srVTle3W0txYWu9uZatFaFTta9FKMJeVqhVlH55ONbLraM56Y9aPN50v+V97zyxe1qQw3TCZFmJAhZ1WPI6W9jRcJDEewiCZg1KcHCqYm1AO/XbnG1Wc5Xad3UL6rUw3sqWqXDDGPcvBwdXHCrOMp6us40bOjXnonCMeHV9v8L8xuTMltmFqPHt6zRyzc8aNk1FFg0EB6kQh0tA7naoYBH3zGr5Q2l2jjRy+U7mr7tVlSnxfQRjjDs8U8Y+VJ9la2+urwx4Y6vSZZkSRu4eC0spHvJaTlFkmx1HRJpVu6KAuicxQFEjJnU2E3DySGKKgE2B6VTlsLUuK2y1rVuKkqkpR1SlOWqXSWG/jCF5PCHCrjNrRCLuMmLOnsipTi8cLe652Q8+mBfljubpoJEdgblgZRYR5ig6bvtqy5RrW41yujjTAlhvsnx0k3fyrVu1XTK6NInQVFMTmOqtuMJiAAGMJhEwh9tQdlI8V2Hopwmg4knhgVWeJCdNicSpnbOlGygGHwLqoitt98EjDQf2P4nbJmHrVKJtm4nLd5KN49u/Tiw5Jll0gVJ2iYB05Rin108DUEl0CgUCgUCgUCgUCgUCgUCgUCgUCgUCgUCgUCgUCgUCgUCgUCgUCgUCgUCgUCgUEe5D4oME4pu9axciX8lESSEEeaXTdM1+WmxKqCQriqCYp6AoYpdN27UxezvUHWOeNfhaZTzu15DM8W3kGNwnhHbRwVVM6b4gqFMTvEDuAZNQnN+l7y7N+7u0EG4bisZ5euS47ewxlaKm3czbS75wg/t5+36s0fJERI6TMsiUpgOdI2nb3w5nwTVCNPkuzK1ldY0qtOXdEamHFGXDvYRjqj5v2pMlnnlGpo1xlw6fspEnMdu7ZyGS67vviz2DsXAvmsU6McpARK2MmuYu7QfY9dxNA9z218vsl9rc97qzC5tqctWuMJc+GGnRKM8cOfsdKHe6rhTvIVrXdUYz/Zq+twsowbO2HjOzEbam8p2+6eOXKagHZvQBIeaQpESl3Dr3gT1+7urINjsyyHZ7Ko2lxmFKVSUo9GXe44xwh4f24RUeYRr3lzvIUpaWaO8u4vZrlbOcgRBFDHSICYv09RFTXlhpr7rQdKyyptbszRnoneU9XD1o9bo+d8Shws7mfghJrd6aDIjG1+LKChYe9Sxc05sxsJm7iQtxuiul1hzt3daMV+fQd3oaph7jvb6yNTp16GdZ89x5eT2aTYKP1JNmLl0wSR2K+xKbfZCBuU0+3EdPVQZc7ytmFxMybL9kt0wQinTlg8dGSSHldVctyqrgUS98QBYomAO0UyqadtB/XWecms3QsjXgufVaTMopsL7GUrJUqOnZ4dYOiYP2tBkOT7+yDHL3FJQF4yKTqNayRmzUipeToEezIgG0S+n1p4UQHX3JqDq5/I1/dZO+h8hyqSMwdMSkBVIQbEOzjF/YtUx295yt469hqDKuF7KF5ZGua6IS85dRyDAqZkSGKBQKmsquJRDQA9Rdn8SuMo4ShpGTrcLWF3BQKva5zgQnse50ceWf1Kl7exQPUfxqP5cmGxs48Vv9qX8/K8bwrh7aXnbf0/DFho7pR6NsH55zAJF+tn5iQgmKY7Da6k1Ae3TxHQa+48muyGE5TxocUutqlqw4dPDj1dXW5vDjzHtpedt+/7GjFJkRaOGD5Ztz01ytl5RY6ZVSlKXmAAmHviBC6j66548nOy2jROE5R1RlplUnjhqjpw1dLwy04av2ntnd+F9GXDvjNlykisnyiaLtN02RXkVTlQVTVRVASAI93U7dMR9/trso8n+zlCEIaJaYyjOOGNSXDKMqc+99alDncZZjczx5/6/rvsU4tbKhIjhVlLQikbgTaN+qkQJbtsJTr0ujgghtauAMVXt8RN6Id71VleW5fbZVZUrW34YU/ApKlSVWeqSjELZWTDSAJt8UTMix3d5xdGKkodbT9q0j3gf0ar3BcO4cd3ZcXD3jSPsuz3jhWNXRVOyamBuCAchQA5pVUWg8neJQMQUSah7igwVTh84hHtnO7FXx91QkuzfkfvWz9I48t4CSypBExijvK4HeXQOw/ODdobvBI1iWFkosqgSdsGRZroXfDPHKhHCXUuQ2jCNDHRKBx2+yJmES7S9wyfwaCwVAoFAoFAoFAoFAoFAoFAoFAoFAoFAoFAoFAoFAoFAoFAoFAoFAoFAoFB/BMUpdTdgUDeX36BvL79B/aCmXSi48yDkQklatj48n5887j8sWRGFb6iY5p6OXMQFDiVIhuUgoPfMHZQV+h7ZzopcL3KEphm4Zp9cjp8k2jpqzXaqKTF7IquAb7UyEEihFQfOgWVHuDydfcFMFveBltOKO2Eq+LNKtwwpZzA0hMwyrFRV03WlyLpmTUTT2nIIlAQ2h2GKb3QGMGScR9mq3TPvjmXdlTj7HeOkkkEAMVdwQ/sRTDoI9gjrtAQ1qF+UbJ6ma31WXFpp2lSfDHpTjLg83w6cOkvOW1tzCOHaqI9TWXb20/g3zldWQdXAVRZl5tOBzOVY9ykdQNA9A7g+wpfVUex1wy2rbzlLeSr6tG7l050KsJSj4sqstMY9Vcf10Z9XT60fVZBjZNNBFKIWth0SSSueNcnenamAAamWaABNRD1mTMP+qNV/wBnKeiEbedCW+jXt569MuhKVDvfxxjKX1VPddrCXDpl6yBOk/xxk/OfFRD4jsyQuV+itZqTkLbgLmQFNwYF3HMOuyOsiKIbQLoqcxwW7xQ28o27YtjrM+hus5vj+1ci2a1t5CNCOuFsiu2By0I5KqVNQDgq2QE5kNB7AOdQ/M723TZ2hZq4OHLFVxncmk4Vxq7euHS5kXqiYiquokdUe6IelySl+5uD10HBfcKWFJNZwu7t5wdVZZRQipnygnbic4GMCQiPcL2aaB6hEKCvXHtmvD3BZMW2nd2M7jvH6LEFhekNdHKTWK1M3ECuCnKYFQEeX/NoIUt/pW+FyQBtbl0cN13xcWUpU+uxtzkXWalBNukAlLomPYRsiHYb86gvxgFlhW4Lab5mwo8I7jLnjkhQfIrGEiiJVVlCl2m7SCU6yhRAe0PRH0aCH+OXpNLb4JshRWPJDE725HMlCecjKNZZNsCJBVOmUggYhtREUzUE4Gy8wHAQ59aRRlGo2h5/TYlWDcdPqvWAT3aaa6d3XSgpMn0/tnqJgoXhhlu8QDf4TI+v/U0HKi+nmtKUOukXhnliC3ZrOB3XKiO4EyibT6V69KDj/wBv4s7/ADX5f/7zI/8Ak0Eg8NXS723xH3fM2kxwZJRBoW0pCdOutOJKgqVqUhhRAATDQTb/AB9VBHifT+2eoiCv9jBLhqUDf4So+v8A1NBNfC10lcLxPY3yNkVhiZ7Dkx5DhILNV5ZNYz4BRcK7CiUgbP73EO3X0qCFE+n8s8xSm/sYJfvf/pMj/wCTQWH4NukZwjxlPnNq2y0kIG5WbbrKsDMCmJ1kQEAMoioQRKqUoiUB8DBr4aUEccVHS+21wvZ1nMIyeC5GYPBcgykk3m0kiqgqgmt2EMmIhoCmnjQT1xH8S8Rw/cNz/iQLbis4xaNWbhJg3dAidcjhVJMogcQMBdOaA+FBx+DvinjeLnCCeamdoK28geRdNDMnLwqwk5JtBOJwKUNo/coK7ZR6czBNl305texMXzl1RzNwKKk43eotklhKOgnQKfUTk94w7NaCz/DTxKYx4q8Ytsq4sfrKMlFTt3bJ4mBHLJwTQTIqlARADABim7BEBAxRAaCRKBQKBQKBQKBQKBQKBQKBQKBQKBQKBQKBQKBQKBQKBQKBQKCP+JVoV7iF4xUYtXRHEpFkO2eG2orAaRbAJFB0HuCA6D2D2UFfOIaauS1eKBg+eETaMG3ml8siydmOiVFgu4MnrqUm0TA5LqXTb3fE1B0eG5csxFqMZa8OWVvjGTYLyZuYYExTLs5glDvG0DvCUO2gtVw9rxi+F7dVh266LbzcBU0HC4KiiICICmBwANxCiAlKPwQLQZrQVW6Qi4Msuso4wxdi3OatgrS7Wfkk5Q0mDRqq/ZJsxaJuziQ29sJ11CmR09k3F96gpYw4nuIi6Gszblo8TuQVI59PSaV2SJZdUFoaZbDdjxuxaLqp6oImbR0ac6SYmIJC6d3mH3B3t3cV+eZp4itdmdL8bRclMqBMJWm/cA7K2PNWYmqRmm3AT8wEXrwiZEw1/ukwEDvUE38F1w8Y0zxY2xC52y7cEaRtjxF6jZ11GFE05DnK5SByKIJ6Gk0XIMxcmOJFCEXKAl79BL2auP5/iDIFz2algl/Js7blGrLz0WZKiiuqaP8AOLohgFI3KOm076RNR547g9iAu+ggzKPGFw0ZpkHl25e4OYebmIxqukm8C4yKHVaIqJmRRMqREo7w6wY5kR15I+sd+tBlGM+Ku08ERD2Vw7wSMLft2QmJIjuS+iLkryCUfy0ucUOrHFUSmOomKYn9jMQwa96gy2S6TN7HW82fq8PrpvIydoXJc0KxfXACST2Pi27N0VQqwIG+nouzeBRAirZQmpw79BzobpC7wG+7ZtW6sBtGbW4ryewBnzK8esnanbPmUedUUjNU9wC5ep6F3B7GUx/HuUFeun+Ntl8YmD/3OY/K0oM5zlwZ8My/RmjlCOw9CRtysMZMpdCejWIIOTOitUlDHOYmm/eO7cBtfS9+g+nQQXrJy+Arvsd24MZvCXWCrIhv8WRwgQxih8W8hjfdMNBVrpkbqNcvHTMxgL7yQkDHMCh8ERSFcQ/lXoNi3R8ykblTgIx8nPNknrZxanmt83cEA5VU0RO1OmYB8QEE9BCgpx01OAMJYQt/HS2IMVwNsnkX0kV+aFjU24rlIm3EoG2AG7TU2lBaLg84OuFa5+F3H92XFw+Wk8k5SymKkk/cQiRlXB1GxOYJzCGoibXtoKVdNBhzFWFcxWjDYjx9EW20e2qsu6bw7IiBFVQcCUDmAoBuHTsoL6p8NXD9i7h7nb7x1hu24SZXxu8TWlI6LTSWORRkJjgJihroIgURoKN9CjhLEOarwvlhlzG8NciLCEj1GSUwwIuCJzqKgYSgYB26gBdaC/WS8EYXwpw2ZP8A2IsXQlt+crIkwfhDxqaHWNjNfZu2gG7TebT9tQUU6FPBWGM2u8hIZexjB3ISOaxYsAmGBF+r7+s79u4B267C6/taDoJCz7c4W+mThbNxIyNFw6F6RiDZkmqIgki+bJAsiAiIjs9nNoUfVQYN0shSm4+r+Kb0TebgH/7Pb0Fus3X6bJfQbsbrVV3LGtmGaLm/0reQbtza/wAZKgx3hKu+UsToVL9uaFWMk6RJOpIql8SGVMCWofGG+gwLovOFnBWbOGHK115NsBlLSLM6jOMeuiCKjAhGPNA6IgPcPvPu1D4JaDv+gFvCRJdGRbFUWMLVxFx0kUnqKqU6qRhD7oCX+bQXjyNxl8KuH7rVsXKHEHacHMt0yqOYuRmkk10SmLuKJya6k1DtDX1UH3xdxa8MucLjNZ+Is7WvcMqm3Fc8bFy6Sq/KKIAJwIA6iUBENRDwoJHoFAoFAoFAoFAoFAoFAoFAoFAoFAoFAoFAoFAoFAoFAoNZGRukB4mrszLenD24nobzdG3DcUeoo8thq6KREs6zSjBFJUolOJGxXRO+A7xNvHtKWg/Tvi7zvdjiYGZu2LIX6F7hnY1FGwWLoqYMUJAW8aoYyB9rQosCn5p9D7+5zO8QtBaXBxp6++KG/wCAyTC2qvFR0dFvoCMXttBN4UjlmTV+RUE9V011OuJHER1Idts2gBu8E0zl9YuxR5lte4LiiYBOQODSDYrGKgRUxdhQTSL2AGm8oafbUHzRzRiVWUShi5Ih+trtnLlFsL9MDmRQOciymgj6JDJqAI/6M3wRoKx9IRjG0OL2JseQx/m7HzdJaNm2QfRM7MokuxcEQFd22BMDCdw3OzKJSDtDXd3yiWghq5OCy5oNj9C1ucRmNCTz90m8ZRkk/d8lw5XC5ExOYU0txQ83XC1OUQDtUQ0HQhinoOfbPB1Fur7Neds8TuP39sQT9hKwrgr1YHaqKMtbbqQM5KBRIlsCKTKlsEd5nhd+z0jBY2R4XMoyvSDR3EnIZPi3FoxLM6rCDXcrmfsnarDqKrdIg+wkbKBy3BhAQMKiZe57qujuijr0ao6hifElwUZyzZmW5r/g8hWqjGSZWTSLZulVk1Bbg0cs1ueCSQgZRAXbpREdTipzzJnFIpS1ywrUe0MSz7wGMo/GVmQ1wX1je3XcLFzDQslOOgZkWfvXKagrJKGIAmOZIhiHN6Y/bBXaOTe/CnetoRc6GZOIPH8WtcU9KuY1STluopKkXbMkSqbTkIALGBruVKQBDXv6nOoc1B01wcB3EO5t5ped35/sQkLBWRIW5CDofqoRjyNeMiqi55YCTUyrdwJdDgYVDE36IkMeivsxsMqs53V3VjTpx6UpcMYvsYuwgOHKduDMVtTUFkHGoxEdk2Qn3L+Lm11X0gi5k4x+kApA2AnOAY8rbtVENhin17uyrJZ7b7J5lOMLS+hUlLsy1OW7kwDygH6rYx/ecx+VpWUOCfOIK67ct3olFBmpps2M8xGxaNCLLAArrqMkiETKA9phER8AoI06BOAftcOX9cqyJgbPbqQQbnMXsMKLYom0+5zS0FN+MpN1mDjQzPcDVbeSEeP3OpfdJMhSa/ydlBsG6FK5xneCZvEGW1PDXRItBD3gMcq4fpqCKen+/wAHMW/wjLfom1Bbzge+w7xj8hYz5uSgoL0+f19LI+Rrj50NBsIvj7E2Y+94v8wNQUM6AH/D3Iv8Axn6Veg2AcTv2NeQ/kNLfM1aCiHk/wB9U8nfvSH/ACu6DCeJRus86bmLbtibzjfNsjoH2qDQw/yAFBgfSa2+e6ekavmDR3b1WrZQm3x1SiE1f6ugkDFd8kuboQ8hWodfctbt2JNwT09FJZ+zcF/GopQSFwo2jLXv0J9+25Ao810qWcVSSL4n5SgKiAfGIEoON0G93W3c+O8n4EXkuRJSHLkEB8RUbKodWUOUPXsOBdf3QtBYTgT6NuC4ILunbtiMsvrjGbikWJ0HUSRuCQJqCfeAlObXXWgrLxwSF1WXxU3wbDNgZVkn8tItV5f6DbfupJgq5Bi3TA6rllJpNzn5ZEy7k0ezboPaWg7fo6IrLVzcVcDducIJ0zdxsNJBCITi98OnKHNSIVXapLh1EgiAF3ABhOPqoNj9AoFAoFAoFAoFAoFAoFAoFAoFAoFAoFAoFAoFBxZNdVvHLuEVCEOmiYxTKa7AEA11HTt0oKpSHF1l5hHxTppdka5SkuaRV55tSKVJRMEBDQoGESgYBWDv+lt3E7KDLuHXiPyHkjKRrNvKUapJgK3V0G8eBesABROHe11LtAP/APuygzC5uLqwbWyk7xXJQEp1tnc8XBrOylS5IKvmK71NTUT68sqbcwG7NdfADUFOpSD4N8jLTGWLRsnL6lzXpdDZBnHxvm1J84F/1iTZvm4L6o8g5EFgLzB107pya96gniA6M7FzuIcSzK/b5gzzsS/ZvI1Vdgc7SNkEVQXjR1bnDQhnCxgU1Mpv/wAYYndoJOwtwp2phjI8zllO+Lgnp2ei27N+7mjtwL7EmmQyhE26CQFMpykhN7nUndAu42oYfx0/VKC+S0/+VhQQ5cCdoMoWYdSC3XHMhblxJkSROYqkW/SNPi3ObwA6a7dR4Xb6joF+FQZPkCDsWQzQSFs9bmN3riFTmNxzjsfKzhyuCd70e0fRDsoOn4XnFxS8/D3h1RBQZGCuBhIHXVMQ5G7BlEMtxAAB3H5qGm0dA03dtBxcYWTJ3jAWXdsyDVq6eX3BQMkxbnMoVSOShma4FEwgAmMoDZucQ00Dw7aCZs+PYyCv53LIIpIuTSNvLHcJN9VFCt1Xi5gESgI7fYCgJh7oev0a145RK1vl20lW4jDTU12M9Wnv6aUrirj4O/8AqsPF6PP4Fbb8UPOdPh88ETM0I3YnOeNT60UVw9Fw874t1DAPoCZIVNwf5erHsb3B/bizhR/Ix3nF8U6vFupS7PPDn1R+W1OdXn3KDOlqsu2sh8T9iQ1g2vJT2S2NjP3KUc+ZW05hm8MLxAp1zEuL2AjoXAJlIdH2TZu17lbRregd3+wnlVObjZzHWV7rz3GXCRtft1XhZdq3lyEwQ5ibBqq9cEiGbUwKoqlBttOHon3d6gvTwq2Cwwt0ckBj6Gjp63Uo2OcJIoTsxHOXqBlX6ph3KsTGaEAxlO6mkOxEhip+4rEtua252WuZ73d8MeLhw8OMcPj4XOn03V42spePyIwlVkUBULKIbHS0yzWUVIIkER0BXUptdxdoBrWumzWSTtdo6FzPTq10+LGtQqSlxR8dVVJcCBun7MBJvGBjD4M5b85pW3CiR5inoWuIrKltwF6S2WLUjoSZjW0ggfmunThBFZIqgFBISELvApv8pp8dBsq4dcC2HwtYajMRWKKwR8SkdRw9daAq6WMO9VdQQ0DUw/yBoHqoNTfCbba+abw4hLuOUywnxVcr4ph7RMou4IqX8w1BaDoCroM6x3kWzjrd1nOMXqZP3dA5BH/8PQcTp/v8HMW/wjLfom1Bbzge+w7xj8hYz5uSgoL0+f19LI+Rrj50NBsIvj7E2Y+94v8AMDUGmng/yRxkY3dzTrg5jZty/csG5JssLbhZI5UiicUtxTJKbO0Tae/QbgMiv7mk+Buekb2KqSZXxS6UliuEOUoDo0YYVdxAANg7xNqXTsoNPvC3mzi0wdC3Pc/DK5lGzMGSCt2v2MCk9SaopgoKR1jKJHBAoaqdvZQWX6I/BNz8SfEPL8Z2Xbt86q23JG2i6V3OXkqqj2KnAAACpppH7v223TsJQcLO8Cxunpuy2vKk3NpOWZM3Af6NWGAg/iGgh/BM6ta/B/xG4Ul+45bpQTsEzf5RvLEbLfnp0F+ehcQQd8C7Zs4RKdJS5pQpyKF1AwCqACAgNBTTiRxZkzoseNGPyti1sc1uunqr22DGMPJcNDD/AHRGLCHwQPp+15Z/EtBtTwTmiy+IbFMJmGwXZlI2Zagqmmp9MQUAdqiJw9RyGAxB+5QUw4irSvxLijyXakfY+fGNvXadNVRDG8u4AlzPVI1q35iCoMBaMEdqZUFDrvEzkFAx9NDFoO04S7Pzuvxlwpc4WhkiSPakTKFaSszdTt/HQKiySRBROuvEs0HqihB2Ao2VUABSN6u2gs1K8TMXDS7yMc2XJGKhKKsWjkhi7HaiauxTb8YbFj6e8l9tUXXfKVa2d3VoztanDUlSjjw8coS0y0+bOXN+yHjD5x/ETMychHMG2K3RDyJW5kOsSaRO1U65A9Q7g0bqGAQ8Q2/CrhQ5RLy5rUKUMvlqrbvTz1I4dOU8P5e5Slz9bDT+1953aYez9DZjkVY+Ig3DUUodu+UFZUo7easuly+z1hyNf41XPZDbyz2vrypW9KUealGrxePOpDm+xz/xPCkOpBfCgUCgUCgUCgUCgUCgUCgUCgUCgUCgUCgiXLnFVbGGs9Wfh68UGDCOumLfu1rkkpcjZFkLcCiVMQOGht4joHeCg4N6cXvCDY8lCRjq/wC135p+WTYJLRTto4I1NsESrODFP7EkABpvHwoOFnjjUwDhrFsnkqxrrtC6JSP5QNoSLuNqDhzzFk0zAUSbzdgH3j2e5oITyouzfcXsovJDsbrZfswXO43opGtqR3dv3N1BhVmOgj4/HeN8Wjbz25LYylbzaBvBduqDW47fPDyKsS5W5eh9SthWREoe7Lr4GoLP8R3Gi64f8jrWO1wnMXK2jbQ+iafkouRQTNHR5VzoqKcpUQFXbsE2gDQIHjOf3Nlm4bPgcMSLi1LV5ak9fBZdAG7VE8eV8VQUDaKm1IcoaBrQRVkLi8xdl6xXeT8j8Pl0NXtoRsbNW/CLTxG5pqKlXaaCKoiiYS7DHTT3IqUHJtG/MDT17wFu3Tw7zMRc7673lnTkFKT3MCOUcs3L7nqcswpOCmScuCkOHeIC5gCg723G9k/2U5MM2Rw1T0qlj+RajL3ord/saSjtPrpFnKSp+a7EqgmMXXftP2htoJhS4Y8VMjRQxLSRYBDuJBVqRhMrogfrq4LuSKbTBzSGUKXuG7KDkwXDxiy3CsyRUK4SBhJs5BuUz9UwFXaswZIn7R7dEClKPv8AiPbQZe4iYtyqK7qPQOcxdhjnTAREughpqIeGgj/LVJO0s6s9U6cZS8n+v2uXPi/KUDDIjuSimpB5m4BKgUO9uE2vh46jr92uEcvsYdGlHzcP3/69851LOOyy5DIPHJbsA44J7AzvHoYoXcfQpPv4ZrIsFvOZCg9Io/IKhkNB5QkKOzer79VzijW1OHS4Hk9cDa4vJ9cNvmjaTInDNYi6bbK4YICgmYUngn3AZYVBMcBIBA5Zk+7r3jBY7htxxkzEnR3sbDy9jm37SuBkZ+ovbcGDJBlGpKSqyzdNPqm1ARKidH0NN5/HtMNYZygY/wDyhdeDox6UtPXw/wA+zHrS4XOHTcWx7gugL4jG0k5eotvO7YhHjrQnNAyhA0MUxwKTUR2hoJ9fe17tQHkOYZr7fWsKsqkae9p8UuHVxR4ZRlPTHi4elLV2dXCq5R4Ff/KAfqtjH95zH5WlbXqFfDhi+xrx58hon5mlQOJW7gsHh4vq9DLAQYu0pFwQ/vHK3UEv49KDX/0HWM0LstbMLt0TcD6EZQZRN7oFUnJlA/GWg6voIbgXt/iEvfHbpTYLy1U1RTN7pVq5Ag/yAuagz3p/v8HMW/wjLfom1Bbzge+w7xj8hYz5uSgoL0+f19LI+Rrj50NBsIvj7E2Y+94v8wNQUM6AH/D3Iv8AAMZ+lXoNgHE79jXkP5DS3zNWg1ydDxaZb8xJn+yDE3+d7NbMyl+NRB6QPxjQZX0A17GTlsjY4cH76zWOlEi+8JRVRV/KnQdFlL29+M+VMX+qU6CC+LaNNhXiwzlj8ScltNmc8lLwAybh40kEgD+Sguj0aWY4fh86LuUzPcEQ6fsrem5R04ZsdvNVLzyF0LvEA17fWNB2WQ8oY06V3ghyC7tOxJOJfWeqdzDGlwSFQr5Bv1gpiCkY3YcgmSH9vQRv0COVJh19HuGnCx1I9ErWbYAY3YgopqisAB9tsRH+LQbHqBQROjiTIC93SE86dxmwbnPIxm3vAn/cbpAqwk2gAKeytyGD18gw696oqjsntDPOKt1OUNO/3sPF9wrwwnp09PjpRl2tEpc/EOmicIZBjyQjx/Exjs8WqyOaPLIGBMgIuXqoJkMJPRIVwjt7PcaVZbTYfP7bG0q1aUKm53fBr4cNFW5nzRlp8EI1YaOHq83xBinE92cP7G5b1kzMFzKRhRQSTXMIFMQuu0e6GhNxjD2Vx2W2Wzfk+t77Mq+NOWqEebil0o/V8HPzuWGD9u+Ja6m0knEkgow6qrFw9SWTFY6ZkkjOCjpoGo68kvf8PZK+1uU7N4XMbfcU9UqdSfPx4x0w3v8AP8l0uj33bu2YYjy64yS9fsl4xNuZiUm8SHEdwmIUde3wDUTVmOyG19XaatXpSp4R3en7WGDrlHSz6s/cCgUCgUCgUCgUCgUCgUCgUCgUCgUCggfi7vLhotmdhW2eeHmUvZys1WNGrMLHGWBqmBibyCYAHZqO0dvroIhNljo7E+6bgMuMuv8A+pswf8tBh2d8n8KDvFko14e+CKRZXgfk+aHMphsBbk9mTFXdvTMH0rmadnjQWek+DqzLuzgyzvJ3TMpFHqjyRtYnJBi8ft2irVByb2PmlMRFwoTYBgIPd7O7QYbEdGzb1sWu1irOztdbCVjLhYSELcKiDNZwwbsWjhozZEIZHlmTTScKd45RMYfGgw/iSxjmrI3FS8wvjSahHLydwGWIuOcubmEErRSQOmq6SIgXQy4j27O6Sg+OPkLjtC7OJ3HMTa/Pt5hbpElLgUkClOk4QgEEkkORpuNuTAx94DoG3bQQ3kbrBcSrGZkIK39jtjzklU7CGN55T266erXxoJimcQ5Jx9nXHF/5jdwxrmvrNvnF+zt06pmbNNGDXbpJkMqAGOOhNxjCHuqCQ8Fyl0o8f+bYRnaZXEK5JBKSE15wIQWi5I4oJIgiIblN4CoO8B0Ly/tqDk8TnE9d2K8jv7JiZxnFR7a0mMgpLOI4znqqykqm3V1KAhvAG4mNt/DQYw34juIJO9oK1bgvJgx8+zyTNYPocATMNxY84pAG8d5tzsyW4fDbrQfxHivz+nj9zktypCKMhSdNGzdNgIKlfowi7woel3iKLcn7m3Z7rdQTXw4ZPm8sWm/uWbBHVN+im3Kilt2kMxariA9o6iCiylBVbpD7Utlxxm25d+Q8BZwmIEmMHDNO8cHuZhN2g7GRIcGDgWC6ZOSJAMr3+3eUtBBdhWrwxRN1Xa+Pwi8dFvBIzKaqctFz1yKL3CANUidbclI4IJFiiHJApxUHYgUd2ndKF8sLwkC+4OGMHZ0dkOGYKMnBWzfKTB49nkgF0pqV0k5FVwcRHXbrqYEzJiHgFY1tZazvNnbm3jLTqj0t3vfsRjLGX8I8PS+JyhjxMYSiIyFvGCe9eZtVWz9gik0a2q6SUWEFwAVDC5TKXeYB7x9Q026gGtQNCztrHOLOrqhTlGdGOiNrVjKXHHix30I4apauKWqOnTqhhqVOHRVt8oB+q2Mf3nMflaVs8pF8OGL7GvHnyGifmaVBGnSl3US0+A7ILgFgId9HIx6f2wuHKSQh/NMag1e8NeHePq5bLc3Zwrxt6JQTt+dJ25tue6kku4TAAHcALJiYSgO3dpQSB0WRroxZ0j0fZN9sl2MuslLRUu0dHAVCOQROqYhhARAw70vfoJ26f7/BzFv8Iy36JtQW84HvsO8Y/IWM+bkoKC9Pn9fSyPka4+dDQbCL4+xNmPveL/MDUFC+gC7b8yKP/wCYYv8ASr0GwHid+xryH8hpb5mrQUO6AIhVZDJ6Zy6gLOHAwfhd0GG9FY4Uw70lVz4lcdwHKE7D7DfCbOgVL/QQNQdtlL29+M+VMX+qU6DD+m1sU1tcZCN2EL7FctpNHGv+kRMogb+gROglLhxjnkp0HGQmrFLecPPKu0vwCLkOb8RDUHP6G2QYNuEDMXWHiROrvV1VxMcA5aYxod8fgh3TfzaDDOgZbPmd9ZJudFuIos7TZEMI+HMFVU5C/wAiZqCxuOOkAy7dly2m7lsfW6S3Zdta6U0Zu6cA8QdzSbgUhRAQFM6ZDt+9vEptDUH0tfjnzqztLEuQMm2fZ6EVlW8msWzCJcOhVZNVSKBvV5mheZzAT8BEu3dQcaP43eJqVbMbib2PYicU6xfKXkcp3L3rJUmXsZ0AAO7vMqYunb6G7t1oOxHjN4ilrau/KzKxrONatluItKSRM4decFOe2YOVzlAPY9hE3aghqP8Ai6CZ8IZEe56tC5Je4oRmWIC7ZWIhwR3GK+YNlxbc4+71mUTW8OzTbVLd2lG7tpW9eOqMsOaUR3f7DWL9UxGy2YGS38vsHUgG7TFDt8B17Q8Kx3+xWy/NH+6R4fW8P8PF8HzOe8k5sBjqyLVkDSdtW02YuFUxTVVbEEnMAR3d7TsHt9+q3LdnMjyi4lXsqEacpeHT8fx998lKTv6v7iUCgUCgUCgUCgUCgUCgUCgUHHfPmMY0UfSLxJugkXVRZZUCkIHxiPYFBwy3daaj9SLLc0eZyn9MbleEFQneAnaXXUveEpfujQGt5We9DVldMcv7MCQCi+TP7IYdAL2D6Qj6qDlMJONlUusRr5BwTs76CoGDtDUO0PfAaCr/AB/XVkRrk2xrNL+yWlYjpm/c3StjBmsZ+qsQCFbpiqkHsZNw7hDUNaCLMcZtmcGZxgprHFtcR01Y67B4ld0Telvu36nOEoC2UbAcO6O/0u0O7QT3/bErH/zc8z//ALuV/wDqoO44hsm3jZl0xLS3pddo1kIRwJiFIXUq4GIcg9oD27CKBUF8qO1WfbPZ3bW9nVxp06lKp2enHGMo/ZwmuljbUa1GWvtOsbZQvaOynF42JOyB0HarQd8gVMVygsDVfYcQDx5aTwtWijtbtBa7X22S7+co1MafT06/dNxV0y4exC4i59z0Z20qun+uL/lZMnjO8i8bKuYzRxPofPjAsKV51gu/roSIr8vZru05fbu00rYtaEbIYzzxA5pzDCPcXtfoKyeuJhvQ9yt0/NaQRINt5mo6nP7IX3w9+uFSpCjDVOWmMX2OGpDpeHfNdzYqm465o+1mEuzsq07ThGDO8WywSKUZJEcLvhUESAkBiB3Ux7aoPbrJ/wDtVPzouzuW57Ek98XSN4XbcmM71wjEQ91v7Pu88m6hzXO2ZCqkZmsiAAooIh6ShfABr7TzfKa0tEa8JfWiY0K0OpJxMPw/FBaPE9dN/TnDy2Sg8h+ZVZN+W72xjQh2zDlKk5YAJnOig6ahs3eNXF1MwyhweWjlXI6+SZq7phFy5Kiks0RVAW5myYF9h2D2dpyb9/perwoPqx4TYBneMJeat6SSzmFf9cKBkk9Fz8lokO7s17eqFHs+EagwiS4OcNIphAymcnqCSK7YTswkW6JibEeUsXUuhymVDb266k9zVvqZvlVGemVeEZeVF2xoVp9CMkkcOuIIzD0HIRFrZIcT8Q7dEUaJLlSOLUxEiJCHNJ2qakTT9L4P21VFC4trmGujKMo/N33XKE4dJDXSDcAlz8V1+25k6OvSzXDG24R2xcWdkyDeSEIIqqpqdfKm1ethI6KCfL3mE4bDequydSFGGuUtMYmEdavP9qdch2+YuDgPtvoAmv8A+uVQe3WUf9pp+dF2dzXPYkuLwuYisrA/CxbvDbfObWV4+aGCrd3Ku5Llc8qi6iwJEKK6hyJJgcqSZRUMJU0iBrVDmF1s1m1pO2uq9OUJdLDeR/3Sco291z9CXmu4isS8N9vzbOftyeZMXLBzz0DJ3ACgbtNB1BU5uwQHSsJstiuTjLL6ld2VWNOdOWqPu2r05Sdm7vcepLzVfOld4Q848Y61iy3D/DRku3iGsiV64VmEUSlFUUNm0TD3/pZvCpRoVqNxDVSlhKPzKWUZx4ZLVYchnmNcF2lbd5LN2bqEtaPZSQncF5aSyTdNM4bx7BDcGmtKtejRhrqy0x+d8wjKXDFB3SdWBeHEzw5IYlwXKQMjKO7laLu0HE+3bhyEgUN2Cc3eHmcvu1RQzjJ5z0xr0/Oi7e57jsSZf0cuALz4aeFKExfkWOQaTyb166lEG7oqxCHVcHMXQ5ew3sfLq5upXK4+AfiZi+lBT4obLtWOWs816tpNd2aZRTV5B0CJuR5Qju1ARU7PdUGe9LZwi504sYaxWWD7eZyCkE9kFJIHkmk2AgKpoATTmCG7XYbwoLDcL1lz+M+HKx8d3g3SbysJa7FhIoorgcpF00SkMAGL2G7Q9VceeAqd0sPAxxIcVuUrYujCdqsX7OMtxZm8O8mEWwlVMuJwAAOICPZ665C3t0WhPymAZGwWbYhpNxaC0ekiZQAKLgzQUwDd4abh8aDVhZvRY9Jhj8p1LJjSwii6RCOTw9+JthVAvgUwpHLuANezWgtNwYcLPGnYWEsyWXxDSTqRkrqtoWdqpSF2jIBzTNnaZg3GOYEiidRPX/8AxoOH0VHDTk7gsn7yjuI1xb8C5uVCMLCthuRsqq5MmZwU2hQNr4qFKHv0HSsuAriftTpQh4n7XtVgazlr0UkFnvnlEqvVXCAkXHkiO7UDKKdlB299cEPEZOdKux4p4212B7LQnGTlR+aWSBUSJR5ETjyRHd2KBpQd50tPBLmXiwWsidwhbrN+/hOvN5MjyRTbaIq8oxBATiGuh0zfzqDPOj04X75w3wdL4Bz9bjVJzIP5MsiwbvCLpnauR27dxOztKJqCmN+dDfxn2Bdcpa+EboZSlrSZhSB0S4zsDuGuoiVN4j2AcQDx03gP9GgulwH8FROCzAUxb05Lt5K5Z0TvLgesyiCJRKkYqSCW4AESEDXvCAaicw0FZcJf4PWf+/8AEv5JGg5kzY8054H8Icu4nsm6SCXnohN0QgdTO0jHTtJulsKXuFFv2b9Td70qDtbBfElMQ2/KJk2ld8JN2rgX4jukDf8AjQZ9wxWN9E+Os5BMXK9UipGMax6sDsS6sQw21HiLgB27+YIG2els2kL3daCcOBWHbwvBxjVo3Oc/OtBk7WVV7THWXTBZU4/GKihhoJaoOukrqteIcdTlrkYtVhKA8py8ImbQfXoYQGg/jS7rVfuCNI+5o9dVTsTTRepmMb7gANBDUT0hnD5PNpBeMVmFF28gLOJjUmZFn84sB1CGKzZpKHcG2imbcKiae0NBHQKDLMA8T+PeIxeZaWYylGbqBMh5xZyREdSAsBxSMB0FVUza8s3d36h6wDsoJLoFAoFAoFAoFAoFAoFAoI84mjQZcXCe6Uymigm44ZUqmmwWwO0uZrr2aae/QVyuZ1AxNjyD63Y1VLnP2yrUxWYqO+rt5qTeAB9oGP2EaF3GHw26j6NB+MkNoVO4+dGsGqaK0lInQBNIoAZYZSX5Omgen6i+v3qCX+A/rKON5iKdE7zCZTQSE3ukupNlEh/mKFoMZ4/8eSN3P4OZY8biWJepM3BRaOJczUkjuMQeZ3HCQm26bfAfSoKkuriva0lurteNI+QzENp1e3b8uVJwf7nJQWS/HQZZYdxZOu5YiamAeKBZLcAC+iclvhRN9sXrLdHs+6NBfe7MU2dkFNq6uZm5OoggQqfs4lOTsN4iHr7xtaxLaDY3Itpq0Kt/HGUo9Hi5v2/id9K4q0eg/jHEFms5xlciyDhw/YcnlPHTkTnMKSS6RDGH3Q7XCn9H3q6qGxWR0cwpXsoylWp6eacpc8uCFWEef6tWf2f2PuNzWxhow6LLqzJTo/4pgA3DbfBR/wDyXe/oTVhfKP8AATM/oKnorjk3vrQ8qLVLyUdv0gn82vN3Ximd+S9X3d3Zu+10r7xifOEHjJvbDN4MbWvG4XMhaT1YiDtu7WMcY/cOgLpCOolKUfSJ4CHx1NnJfyp5pstmlOzzCpjUs6mOmWEu/o8HFH93hlh+z4udjWeZDbX9GVWjHTUj9pseIcpigYptQHwGt6UWP1Qaj86TKd05ru64TEIPXLlenKPxc44B+IK80Ns72d9tZfV8etVqenimzLae5sKUPFiuV0U86R3hiftoR7Y+4xVKX3iqopj+Uhq2n9jle73ZO5oY/q6vP50I/hYFtlSwjmEJ9qKaOKPb/Y2X1u8PoUffoT1KnKR8Bcz+gqejisOTe+tDyotUJeq6dnK/FXm97omd/eUj/kCfzK+a8Q/ub/Rfir7xjZp0f+z+xGtDl6acp54fvxevQPkV/RpY/wD5PvZoi2k9+6v1fRi6jpJZ0sPwtSTIB70rKM2mnvhzSqj+JKrZy8X+Nnyd16fyk6cPta/UVGytPXnEZ9mMmuuLeeZ5RrMNyFKozcprEMUnrIcDB+StGLW5qW1zGrHpRx50qVIa4aG4iMkUJSOQkWwdxwiVUn3DAAh+WvUS3rwuKMasethzoJlHTLSiPiLK0vlgyeWvOxbhGEkFUZZyWbQRKyUNsKCaihjhsOb0NPHU1YBt9kWa55C27ipatMpc/FhHs/H43gXLLbija4y1o+fWDPIQK66aUTGKwrrY+kFLnb8tqrykgIktqpokfTu6evd8HbWBy2K2mnbRhStd3Uj1t5Hsx09bxdP/ACxiuXthZ6+Oer6rhy1oNLafKwM2/gkHB4Rs3ax7qajUVeZomG8SnXAe9tNtOHaO77c1cP7B59CEv7rqjuowj+S6UdOrreLLTPpedJy9srbt9bxll2N3Ws2SdR7q7I7rMO2KeXIL8gmaBs13rdupA0DXU1T/AEY1IUYwn0uZjOPSRVnmJj7+l4i6rZvCPURdNkWsGCM22TTlFTue+QhjHDm7Shu2kHtH4QlKWu98R3J27HuJEE425Lc6jHdYCaRLcbEqaQD1cqRzaL+5UIYmpwDQVdKCTuElhejZnLSNz7HDZ9ylI9+1lEXiBwBRYTEBRI5g1KJ9NKCvHScSjiB4mbIuNgxK5cx8O3dN25iiPNUTeqHKTs7e0Q07KDsf7ZZxL/5tiH/cn3/TQP7ZZxL/AObYh/3J9/00D+2WcS/+bYh/3J9/00D+2WcS/wDm2If9yff9NBNnB1xL5L4hz3CTImNi295o6r1TYguTn8zmbvpoB4bC+HwqCbXDdF03O1XLuIqQSHD3wENBoIut7gx4aLWu6FvqDxiklKW8wbM4dZSQcqEbpN0zpoexHUEhjkIoYpTmAThu8aCKMiWNw6cJ1xxNrWjhMqrdyzev2fWLgeqFRU6m5bqkIVRQ5SgZJQxNodnsuviUtB0ad54XtaGjLbgcERiUUNqyNpxPOnnO1KLOuJFW5x1ESkOKBj7/AE9pOwe9QWTx5iTGlq2w/Z2tbKDNtcyKS0sg3eKrJrD1RJsGhzGHs5KSZAENNduvjQd5aVnW9jyzI6xbOj+qRUNHJs41qVQxuQimQCEJqYRE2gB6xrrqdCQh63skXalZzOVk7xvY6KUcUXciSIi1ECKgUoCXmGAdxtd3aI/dqCct2lziGT0rirc3emMOOe7tcYasNPe1/wC/znbpUv6UBKMyNneMjpG92cG6VsSKePfO1v2e0MuRUy+gJScuqku6EBIbeRv3Ee7/AJSppya5ld5TQuJdKpTjLq9aPzd7zeF1MR6O7GuBcbcYNhjGW9aUjNP5ZwmxlovzJOv0lQZuDicx2Uu4VZJ7CGKK4I7AExSDt5lXEZvcd1Z6g8iy01ieXzSdw5eKg4e3RbLJoQ4cweznxwiucnvalGgtR0ca93jbdxMrsY9UUIq2ODZMj4iIHMVTcJSumyIajoXXZu+P1UFmaBQKBQKBQKBQKBQKCA+Jm/76tK+yNrauiRaIKQzcijVls7wqmebjlAwD7J7CmBR1qDuUbaDOspzvRaV6kY7qnwx5uvKvqlHx+COlf8rtratb8cet+F1d5Tt625M3M0ZZAulUkcylFWgFcpmMmKLWOMTdqUPW5W0+3MWrbnGYZ3YXl9SpXlfTTjcSjxR4dELWUefh/wAWf1tLso0qM4UuCPFp9Kf4WFr5zzASa+hxzdzwyC64O2/WkUjG6iEeoJCKaF03ic7c5vt6xGW3W2FG+7n7pqcUtcejq3W4lp1cPS55Qxn46u9r7DRr0/8Avq/92Z8PWQ73v/KxIC7Jp+umxJIc1FFJIEjmKKIkFXugJiCm4/nmrMdgNp9oc72mja31epKNPfcOGnTw6NGv5tE/O0qHM7W3trPXCMeLT6yw4xccOghHo904CHsQdggIiA/yjrWwDHHFi5m1V5VzAQstHnetNovGTZwmKqPYABvIUdS9nhrQVn6Rl5wMx01bb7i3t+4H74jFyEISE6yG1LenzNwpnITx2+mNBXK1by4ILmW824H4dchve/omV1lcsOQw/cO+1/FQc1ljS78i5dNhKxOGwsPNlgSzO+4M8Sr5IrMVQSA+5ottMfeb0AGgszlCw7qvTNUs3e41RvhhHxTEjKKLfXUPNpxIIqHFIDbu+PgY4e5rXDbHJMzz3bu7wnl+GYUqcKWil3ZuNzzx4pYwjLVx48/fxw6vxr9a1qNGzjjr3cuLq6tTssTKcTOK4d9bKOBhfsDyiriKbur7RMaPbGANrYDnKYxwKIGEBH4VV+yU+VDZWzr2MMl3lHeSlSjK8h7lDHTppapapSwj2vGddz7W3Mozxq6ZeT0klYtyFd15PJWJvOyWcC+izogoyQuBJ8pooUTAJwTAOX2B2bvSqS9ldo84zqtc0Mzs421ajp4I1qdaXHHVxaObR4urpYd9b7q2o0MIyhLVGXi8z4cUf2Nt8fJZ7+hNX3lH+AmZ/QVPRd+Te+tDyotVkUUppRoQxNQM6TAQ/jBXnLbfnEf3pkqdCTbDN4Lw5ccUtCy2LYBVuumJVCeaUSjoPvCUoCUfjCvSm62R2WvbeVGrY0sY4/4cfwoVp5hf0pao1Zec1X5FtpvaGQJ60GqxlEYuZdM0zqeJipqmIAj8egV5zZ7ZQynPrqzh4KVSpDzZSimW1rb62jV7UYtnnCvdbm9eHSz7kfm3uFoNFNc5vEx0w5ZjD90SDXoRyd5jLNdh8vuavSxpRwx+rweqiDOKMLfNKsIdpmdzzaNvW5IT6+gEZMlVzj8RCib/AMKym/uYWNjVuJfq4yl/KPOoaVPe1ow7TT0s6O+WO+WPqdY4qHH4zDqNeXdarOrWlKXSknSMdC3XRMzvJua9LYOfsXYs3ZSfGQ6hDD/xC1s37Gm8xheZja9qNOXmylH1mEbb08NzQn5S6L9gzlWSrCRapOEViCRZFYgGIco9ggID2CFbXVqNG4oypVY6oy+LFgGEpwnqi6CSxVi9OPWMXG8AAgiYQHzKh737WrLcbN7PdzS/udLo/Jw/Cqo3t5r/ACsvOakFPE/3RrzL6ybW03C+McbPcOWm9e4+glllraYHVVViERMoYWyYiIiJe0R9+vRnZPZ7Ia+y1jUqWlKUpUKf6uHYj8yHMwvLyF/V90l0pdb52fRMPFwTAkZDR6DRslqCTdskBCE1HUdClAADtrNLe3trOhureGEYx+LDvYLXjOc5apKt9LBOChji1LaIb+/J5VwYnwgSREv5Va109kleadnrG17VWUvMjp9dmOxdP++1ZeKowYomKJdfGtP0jNnltXvIPeCdG/Yl2dF8ljczhFdM3amumyHvB8YHJXpRsLe+2Wx2X3HapU/56ebFCuaU9zmVWGHak1drcKDjHPRYocT9nt4mPtvIWGbASuxggZXrUrcpbpbOTybgogJTnMivs5u/eI+rSssULIsyQVlTOaL9ZZiimTvGznjqTbX6hKF1ZaOLXTbsTuwD/Eg8UR7w9gDtGgkZHo/7AxnxB8FGJeJTHdnXddqEBccXeE0LDrRJUIyLIePA6ixCnVK37vL3h3BL2UFfbNiYeJsFll5kwSSubJ2IM9myJNl1Fe4OrOFRb9ZMIjzeXsLs19AKDHMX3FJS1scAeIHRCGVx/lp+MmTZ9KH6KGTdH9r2K9lBn5cW8M/9p4ylkiIs+zzXwtlRWOvWXbpIDIdQNexDJIOzB3ypimmUxQP2CQutBc/oqYzGlvZj4k7X4dk4lPFzHJEcFoIW0sRSJSWPDtTPQaiQRT05u3cBOzfQdpxwExUbipx6per65kpMqTHqBIlq3O2N/d47eaKhimL3/HaHo0FvKDhTE7CW+069cEw1ZICYCgs8XKkXcPgGphANaD7MnzOSaJv452m4QWIBklkTgYpyj4CAh2CFB+nS5WzdRyYuoJFExgD4g1oIq4ZeLS0OKBSbStS2ZSN8ydX54yXK7/N5mm3YY3hy/XQY0HFlcr+3ml0QNvRJ2xH015zScLqAczdi7RSKCIhqHMOmuU/b2a1CGPKjfVbGldW1KnKOq6188pdC3nCPB4841Ofv95f8cnpQnolKXV+1GX4XMx/xM3hc12RtszlsRqRZeU2Nlmiyoik1E8gn3wN4K7mWvvaKfa1V5JykZpmWa0LS4oU476p3uaUuGGq5hxePqt/J5pOu4yujSozlGUuHD8P4nVtchsMy3czLe2H4eRjo8qyco9UTOqo0DmSAJH0EBKCWjLQ+4fTWLXdkvKHmuZX0ISto7mOreyjq4OK50S7Oj+780tXWnHmfLjK6VGn0uLq/Z/ExUblhpLHUDfEPhazPNslYz+WXZuiL81JRkAJnRKIDpoIrFKBvH0viq1Y8pW0lbJLbNbehS3dS2rVpRlr1aqPenGPV044yjp/i7vam3hdSpTlLVGUY+cy1/wAWUzaMr5nPaMcjFJzrVizOmufcmz84KsFTHDQAKcBS3l07NvjXO55Vb6zzCUKtCnu97CEcdWPPo39ShOUvG1Q54/Fp8L5DJ4zh0+LT9rTqZDiHP145KuttFurJQTj1YshnjtqooYW7oyBFwE2oaFSMU+wvbrvIar1snt1nG0mYxoztYxpypx55R1cM8YRqd/xJYS0x62qMlPeZdRtqOrXxc/8A6IJkHluoXEecWlYaSkSF1fuWso7XWQXEwAHKEglDTt27lBE/o1r7cVsthmXdc6tKpWj05RqVZyjPxNMo+dPVLoqB1fFLbuUpLN7mWvKSho+1ELNhgh3N18RMnaIdaErjreiDXmlVMHsO5Q5Ux+M/udyMo1e1VDVq1aI+HpeDreMp2OcK9/4/acUtq2lCZHteRk3LpTVnbfEzdFyHMmCKneM2OwBqqTUP8eqQmvr1KWrgOBE4Fh8rQLC7J/Al1IODyh3+yJtexUEzKEVUAAHnlSXOmPrIuXt9YUFnuBzHjGwguUWdgSkH1ozTd5yh7bac7aCvo+ZPT01/xv8AE91QWBoFAoFAoFAoFAoFBG3FLxI2pwpYo/ZZvCMXeM/ogi4rq7UxSn5j16i0KfU2gaE5u8fiJQVwzhxr4Sl8h3pFTOD7xlJu23ScFb6TKYbtiT6pXq7RY6IisANxQW6wXetpqHeJWKZ3sZku0F33Vdxlq06O9LGPa04+VHXLTLxlXb3txbR0wcWX43+Hq4puYLF4vvh+gMGReHkEphBELkeOkIIh44SmVAUjAWTidVFNqevMEDex97outhclvJylVlU1S1avdJceuMIy1dr8lD60XKN/cQ7P9avxPjC8WvCjNIM5l7iC4mQyF321bRgdSye9u7mjqpCQdpxDY3O2UA2gju26kqklya7K7zVupavKl1nP20vO2/kdxo45xNfc5cNycM93W+7gZabiQOhdbRySUdR7RoY6QpkU00OCjMCifQNTaj6JqrbDYfIcrzGOYWmqNTypc0uGMe/h8fQj5rhVv7mtS3U+ikWy+lCx/dmQ47FzjFs3GzbpKKB2zdPG5uquXU+4g10dSGMB+ruW5jCco6HIculZgokASTvB1s5uk7ws28YO25ta6rgaILrZ/wDND4qhnqp3gOEhiDmQIdRDeUi6hw+l8sfRoJjg+JbM9tcNNk383/Y8u6KdpSZZpS6766ss55L5VNIzdy6STI6LyybRUFMu8dolLtNQR5K8cvALkK35F5kjgiM7eMh0cmi7cYP0DG8P79SEoafGNBiFsYfx3xWGBXhowJjGwgW+kSLzKrhSRS+PqTJXuD9qcKCx+Rp227W4gblavMrXbbD3zVGFcLQEcDxN5tRMAagCBxJt+Me3dWsW1GZZZlvKNmOvMbizqShQ59zT3sZ8HZwhLTp+fpau8yK2pzlYUuCMul0nVR1w49iZiQuKM4nskovpY6RpJyW0FNVxTLsJrq207C9nZVotsx2bs76vd0s/vo1K2nXLueXFojpj+q6sXbKnWnCMZUKemPjf8yVOF5GzHUjc9yW9kK4LifSKzXzo8uCJM0UAU0zETAuqRNe771SnyX08lrV8xvLO8q3NStKnvJ1qeMJcMZRhzcMOfhWzMt7hGEZxjHCPZZNxR/Y23x8lnv6E1Zbyj/ATM/oKnouGTe+tDyotVkR9VWf76S/PCvOa1/OIeVFMlToSbkCeiFepqCmpTOv177z+Vch84UrzN2z+GGY/T1vvJJsy33vp+TH0WwngNMY3CVZ+7xBu4D/8UrW8fI1+jTL/ACan3s0XbSYf9d1f6+J33FdcAW3w23tLgbQQt1ykQ326heUH4zhV45Rr7uHYPMav+FKPn4afWU+S0t9m1CGPaaqygJS7a83kyrD9GRPDE8S3mgx9pZW33SOnvmIKaofiTNU7ex9vcbbbzdfKUqkfRn6rFtr6WvKtXZlFsSreJGDiyv1Nc/uJ/wA0aprn82n+59j08GnBfxP9wa8susndswdZtQwVw2WDcrm3fOIPIRohyeuAhoCcUq6NoIlNuOJW5gAnrE3jXplsd8Esu+go/dxQlf8A5/V8qXpOq4bOPmyeJW82tk27ZElHLuYYJEyjpwmYpA3KFFPu+JgFPt/bVkikQp0r8+dxke07YKbsaQi7owfGqsBf6qtQPZKXuM87sbTs05S8+XN6iQ9i6f8Adqs/GVQrWZmrYFw0P3F39HW5iY5A7h0lbU1HlRTDUx1A6wBCgHviBi16Acid3hd8nFnz/q95H7cv9yJtpqejO6njafRa+JLihfXx0WEbwxWq9gZK2rL4eLEuG4pBgsKrqLlQuhugs1cmKcSpARu3MqKZygcNphE2lSwsDOneZbCcyGaLZuU1pTOIc38Uspa903RJugMwSZhayS6S7ZyVUqJVAct0ylUERKBy9neoM24WbxvW/ZHo6rsyNKLvph5Zt3c968+muSlhiETUMI9phFIiZt3r8aCtlszEPJYbt6xY2YauJu0MN8QX0VRCLgpnMRvcKlT6ykA7kNwiXbvANfVQcjG2M5C3+L59IOiF83QeWMPjD+8QZt00kVtPunQoMtauMGJ9DLkmCg1rVNeEnmE693MGqjcZF02Je4JIndkKPMMmCZikKKgabDaB6VBdfonoy38f21mzAdvxrZg2sTiCuRowjWqBUk2zFydJ62IUpdAKQE3G0A94lBj/AEi9l5UkeIO0L1x5jqWmixESiqCrGLWXSKsm8OoBDimHxF7NfCg/H9mxx9/5sP8A/CUj/wBdBhGf8t8ZfEbYpMf3vw3P2zNN+k8BSPtd6CnMIBwAO+Jg07/vUHfY64nuOXGVhxOPoHhoVVZQzBJm0VdWrICoZMgbQE20wBr9wKDt1+NHj5cNzt1OGPunKJDf+qUj6w0+HQdj0a1nZCxnE5CkrysSZi1VGzNRmm+jFUjuBIVyIgQDAG8e0vhVLf1pW1nUqwjqlHCUnOnHVOMXecOmIrhSveChcoYuMm2i0F5FuLpuZZBJyo1jNFNxiFAqnMSUHb7g24vud1a4cn2yd/Tzq2t83sPc6cZVY6o88MJzpWvFqxjhhr1Qn3urLVFlGZXkNzKdvV6XD9qbIrStJvjuwbOuxxYD5u9G/wB07nzMYRVV2oT/ANIppqqFTIJzBoonoOngb46vuV5XDIsiyy8nZyjU7rqTraKcpT0/3qMJTjGOvrR5vKU1av3Tc1YauHRw8XD1GLxSOWLJgbkjYPG8ssrckS7T3mi1hBNEq0uPYIaARTmLNdpR8SKagFY1a0tqsnsL6lb2FSUrqnUj+Tn0YyvfNnqnS0xl0oz1YKupKzrVKU51Y8Mo9b6P/mchOw7/AGGOXdovrFeIKxdu3ezRbNUzrp6LnZqoETPtLv3bjFL2du03waqI5Dntts/VspWkoyo0cyhGOHPPDjlQnCMZc2GrVqlp4eLTL9jh3TazuderpSo+s6+5cS3vds9JW8pZsokmR+s3FyowUBIx1X0g6SOQ2mhyAVREROHYAm0Htq3ZnspneY3le37mnp3ksNWmWnnnXuKsJRl1o6ZQlKUejq09J2072jRjGWqP9RjFlPDVH5IjbxtZKWsuSjASslJvLrqM1U0nCPJTOkVYxu7z03JnBAL6YEMbXsrKuT612gtc4sY1bapTjG2jCctMoxnHRGUNerh3sKsqsY4eGMJS6qkzSdtOjV0z1cfD/XZ06XylOHniNnX5zyUwkqyMYR6rKXOrIdnvanRSEKtV3yecol9c+7VdVPszuJ1vShSY/qgqf0qtwYntDOkRA3tE8Kr6UZWlHAjH5GiZdS6SbeYAcldgH0jUPY9TB3t1bD5bQnZ5bQt5cOmMY+bF1sb6PC/lLv4ybPlowj+BU0MwWLEzy52D1mVJVUGoJvriVWMiCnfAgND6D27S+kWuGRSltKpSp5qPt+yH8157cDLu04pnIQzhEVVAUI3QJBmApw7pSn56mgl7d9Bafo4mEMyJeK8eyi2zo6rHrjaPIxQEnYuJdW7aOZmSKOptplOZv72ghtNQWhoFAoFAoFAoFBxXUpHMVU0Xz9BE6pTGTIqqBRMBQ1EQAfeDxoPwpOwqCfOWl2xCAoCYnMuUA3iOgF8fEaCnfTZPXcrw/WzjWKteXmnkvcrt4jHQaBVXBuoQ8g7IrtMYgbEnBG5zDr2AXs1HsoIAvbiQs+6C5XPEsDQ9vSUpD3GrKlfk32Rcxnm1vOAoZPQiDrlM3XVj9h9ynbouagx27LufXdkybui7o1KEk27pK6btjNophCMnI2Ar1lUpu1JAOQ60OPZo2U/yZqDpeLXPBsxXhcl/W/jSWKDxeNvlpGQpCuTtUYmFe9XfqCPLDq29dFwJwDXYqXQD0GbcUKxJKSu2SjxBZubKV9PeYmQRDkEjYJYynZ7kqYGOI+8WgxSGjXbzi3xply2lCOYuSy1FMzPEe1N1GyN4XI+bLpmDsOmc7BE5TeAgYohQXHyV0UFt5IyW/wAjr59uGPO+mXUgeOaRzbkmFcxx5agCHspS7+7r6y60HQZpQwbwq5Rw3jLOdrwFx2vGWvLEXuOftc7t0goVQh0gTTT3EJuUOUB9jH+LQZXcXSjcJNkngbfxw3NIRj2TI2mOqQjlmlEtBKO5xsFv7LoO0vLJ3qCKeMfiD6OvIuL5OaxnYtvzF8EMj5pOtZr1oc5hWIComVTIiOoJmUENT+IUE85Lm8m2hlVaUt+MmIaMexbEwy1s2USUWkzEKYDJrmMbVLYA6FDT3Va/7aXu02Uba1a1pGrb0akafutvaxuJVtOrhq4ylwaOjFe7ONtWs4xlplLxpadLtLsyLxFXTEub0iYuRsm3WpykbIFtwJKbfmMYC7urCO1Eoa+vvVVZttDyh5vZyzK2p1LC0jjHTHufui7qc/x7nowj+/v/AO7jRt7CjPRP3SXlaY/zZNw4XRli5o2XHIyL9Rm3eJkg5GWhAjnLtMU9VN7coiBQKfsA3uqyjk4zba3NLe69uIzlTjKO6nVo9z1J4aePVS+Lml0ZdZS39O1pyjuf48Wr/N2fFH9jbfHyWe/oTVeuUf4CZn9BU9Fyyb31oeVFqsiPqqz/AH0l+eFec1r+cQ8qKZKnQk3IE9EK9TUFNSmdfr33n8q5D5wpXmbtn8MMx+nrfeSTZlvvfT8mPothPAZ9iVZ/73c/O1q3i5Gv0aWHk1PvaiL9o/fur+/1XT9I9OGhOFmVapG0NJyTNr+DnFUH8SY1beXa8xtOTqvDD9ZKnD7Wr1XdsrT3mcQx7MZNfdm2ya5izAFT3ebYJy//AN2JP/51pNlGXe2XdH+HSlPzeZJ9xW3OnxpaWccFE+FucU1mvRNoVxJnaGD3+ckdIPxnLWWckl77X8omX1O1PR58ZQ9ZbtoKe+yer5Poto9eh6H3Flfqa5/cT/mjVNc/m0/3Pseng04L+J/uDXll1k7tpdn4ztLKXD3ZkBeTRVZsW1mu0iK50hDmxxmynaUQHtSWUD8OtemWx3wRy76Cj93FCV/+f1fKl/q63FPA9w94Sv5DJOM7efxsqiRymZQsw4UIskuO46Z0znEpg398OzsGskUioXSTTwy/FK/YlPuLFwzNsH2oiUVh/S1ony+XvdPKFVpfJ06cPs6/XSpsnT3eTwl2pSQ9cVrGhbWt24TE+rbNyt/u3SiP/JUXZhlmNpltncfLRlLzZyh6q+Ua2utVh2fwrtdFVP8AXsLTttmN3o+5TqAX3iqopj+Upq239jne41dk7m3+Tq+lGP8AwxR7tlSwjmEZ9qKc7dwFgu0GE7EWphm1YxpdCp1LlbR9vt0U5U5wEDC5KUgAvqBjAO/X0h9+thmIuObhs4dz4wLhJTBNnGswqwKFtQ1tNfNwKAbfu6ty+Vu3duu3xoO5VxnjlSUgp1SxIfrlrpKJW07GNT5kSmomCShGw7dUAMmBSCBNNS9lB1hOHvAoS1xz5cKWmD+8Wp2t2vQt5sCs0gcNpk3Z9mrghg7BKpuAaD6DgXB/WzSQ4ftnrAvI92K3mNDfz2BdrFXXbrvbh2JG8U/cbaDAL+4UeFGxbLum77a4Y8dNJB8xFSTchZrEOtmKsVwBl/Yw5u1YhFu/7shTeIVYto766yzIbm7ocMqcZYxd9rThWuYQkwltflx2E3ksg2jHQzCUuSM88zINYRqiaSdEOdAp1DkADrDykilDcIn7vvVDl1txtVbWEbuFWOqVKVXRph0tcsNPa06Y+UvlPL7OdTRp62l3HFTxozGCYK2besy2kJa57kj03KBXJDclEg7SgbYTQVDmUHaUgCFTnl1edzYUqs+lKMZedgx6phprSijL9lPpWnrgi5cemRSUOA8okI0ACgI/bqCP8tVritjk/LdhYYtA95ZIuJCPaJl0KCg6qLqafS0yB2nOPwQoKj3J0g/Enme51rf4XsVqkbIm7qnm4XroSeo6v+KQAfeHX9tQfX9mPpUoBM0vJ43M5QQKKiyasC3MAlDtHsSUA38lBOnBrxVJ8T9lP30nAJxs1DOCJSTZscTInA4CKaie7vAA7TBoPht8aCZ6DjSqiiUc4VRPociBzEH3hAKpbqUo285R7MhVtjm/Ltv4Eueee5AeSUiNlwsrFvXDVEqrV0+VUSMmXYmAGIGwohqAj21rNQ222qsNh765rXkqlTua1rQlKMOeE7ic4SjHTHiw4eHUc7P4m5Lymcw2tJmybJoQ0pY/0QOolJFDkmMmDcok1FMT7Dc0xx7ddfCs7s8zze/2vy+t3dUjb1rTumVLg097dR5ujq5pa8ZY8Xh6Ij23845Xv3EVryiGRXsXIuZSf6++QQQExytmiztAggcgl00BMPDwqPcv252pz7ZPL60LyVOtKpea54Rhz+5Up1oR4o6dPRj5Iy1pxDXw7yayjEld5XOHwmAjgRDlmlTE54erd6Aabdaymlyg55V2mpUo49LLN9o097ujTvP39HvaR1drXNnG44+0IKWytKINrnmUlGVyM0GfOctjxAulEwDYYpQI5KYgal10qhyrM9tsxo5Za176pGF1VjorYRpa5QxtN7OPRlHgrRlHijq/kd9AfSGp3ZI8U8hb0atIXgLSy43qkNApXGR1b6hzuw625GGanSVFwJNSFXMOnVjaEKBu9sZSw0wjDVqMWM8F0rleM4i8dx3EHKTQv3D8WjOTn4GYgUJF2VmuYSIoliGzY6xiJqHBJVX0Sm7TCWuYlJTh+yMzhbqby3DLdDe4X7pY0AW1X/Kg4o4rKDvImWbTFwQ4GKfTlI6G3dwtBlvD3OTXC5ZuULrvDHa514plFvUWL5VBGaflOK6RSLAL52CaHMDakc6pQ+ndwu3UwdxZfSXwuQrwjLItLBlwLPpmWJHRfWJNmmmqsRFFZ7qbmDtK3Ksn2+CvuKDtMtdIVb+KckTeOXWIJyQcRD8yKTlm+alK5SRZJvHioAdQBJyUlU9Cn+mD6PhQdUbpP7FWbPH0Xhu63iLJKQeOFG/VxEjBukmdF2YAUESkWMqmTQe1PXVTaFB2Nw9IcxtC6HFmXJw+3h51ayjCPXRjQQdpi6WadccIpqEU0OdBvofYHeU17gDQY5CdLTjO5iPGdt4euh/JtlQTTimqrYVnIi2Zuu53wAwik6NoXxE6BiB2mLQWtYvE5Fik/RKYhFkiqFKoQSmABDXtAfAaDkUCgrtxsNQe3DBIKIt9hoOSA66iW5VIQM3MTle8JzkKkPxK0GO4tkLddSiLdxIQyhFr+auAJIKpikdEQkNFADXva+4Hw37aC0i7No5ORRw3TOYmvLMcoCJdQ0HTX3woPmMRFck6Hm1DlqFAFScgNDgAaAAhp26B4UGM5ufOIDEd2XNCmK3ft7ddHRdlSKJyiVI4l8QHdoPqGsU21v7zLdkMwu7WWmpTpVJRx/ZKMZc2IxnhempG9uHaEva7FU38s8YOAcvlm6e9UCrKEAB0AA02gUNKx/kxznMs65PLbML2pKpWlGpqlL5pzEOcMkZxQ5vhm2Rwz0RGOaTwovI9zHJnOuUgpmVDUpA9Ig7Kh3kzx5Vdt7OGb+3WMaMaumUMY9KMNMsfi+PUMi4sM03Ji7PeP7StiWBlGnO2VlmqSCW1dIXQJlIOpREoFAFNNPDdWQ8q23ud7Mbd5RZWdeVOlLTKrHtxlV046v4RxMXZ8Yd5ZYYZNx/j7F+QF4BS5F3DdZZMhDE37kgKJgEBHs3G8Kq+V3ONqrfaXJ8qya7xt+6pSjjj8+qGGHP5xj4WNwuWc62K4yThjJV5IS0xbtmrS0LPN25SqEEEym+CG76YUe0OwS+6rH7Pa/bnIZ55s9m9zhWuLW2lWpVo9Lox8Xx4+Ho6celgOls/iJyZOcEt2XqteTg1zws2kglK8pLmlSUVQEPc6eB1A8KtOT8ou1V9yMZhmUrqXdlvVjHX3ufTKVL8U8BncPk2+3PFPY9jOLkWPEydgpPn7Hlp8tZyKKxhUHu666lLWa2e1O0FTlQynLpXMtxWs41Jw6uM9FSXP9mJ32IcLXELk68rayawu29Xb19FQKr2HXW5e5sJSLgO3QoeA8se2sR5MuULabOspz6lfXMqlSjRlOlj3ueOnCfP/noMHLe8QWYA4bMZsbfub/1rvuSOyGceJEMKYAuYm/Tbpr30y66eHx1W3W321cOTrJKNrX/v1/UlDey5u97rjH9njQ6vR+c58eZmPDfkHLsRma5eHvMd1IzzuJjkn7OWSRAgmTNywEg6AG76YXx8NBrL+TrP9q7TbC92Uz+vhcVKMI1YVMOzjp73Rj24/wCZ3+fvs94o/sbb4+Sz39CapA5R/gJmf0FT0Vxyb31oeVFqsiPqqz/fSX54V5zWv5xDyopkqdCTcgT0Qr1NQU1KZ1+vfefyrkPnCleZu2fwwzH6et95JNmW+99PyY+i2E8Bn2JVn/vdz87WreLka/RpYeTU+9qIv2j9+6v7/VRn0r9wC0xjbFrkN/f88o4MX3yooiH5VS1gPsj7/d7OWdph+sq6vMj/AM67bF0td5Vn2Yq78INrBc58klOXXkYtlRJ+2Ny9PyVBvJdlvd+GceLZVv58LKs8rbnuX6WKOcYTxrayNbtypm0Mwm2jjX9osQ1YJs5eY5dtDZ3WH6urTl5so4rneU99Z1YdqMm32vTtCDiyv1Nc/uJ/zRqmufzaf7n2PTwacF/E/wBwa8susndttwT9ZOzfktH/ADZOvTHY74JZf9BR+7ihHMPfCr5Uv9WWVkqlaq+LacC4uJi95Lm7wLOqtyD8SIAkH5lecnKhed37fZjV/wAWUfM4PVTHkdPdZPQh4rus+235o4fcNSu3TrUFIgI/CEXnN/ravO22X9zbE7PVcOtSrfe6vXU+W1teZXkPGj6KYeiauDlzl6Wmc301szeJh+1MoQ355alH2NN9jhdZhZ49aNOfm6sPWwWPbanhooVfKS7xhPo5hLwIyzkpSHYvOVucKp7VCmQEvaksmJNw9zePYG78BpT5S61CjcWu9l1anWlHi1U9PRnDm1eDV8X2ZWPIIznCrp8X1vmcs9xPIjhTipp5OOIdI8o1I8ex7o4KN2p5MpT7VO8b6UJg18ap83zKtYcmlC5nXlRjvaOucJS1RpSuYxnpl35dD4/CoL6MMcylh/XRYtbN+XjLQky+kciToPiIQbdmQrkSh1N25SSFwBdu0qxkz6gfx72ulYJlef53eWFzVq31XfabOEOLT7lWqwhKrp06d7KEun0uLVpU0ow5+8/GRbyy7ZSEswk8hvDP4qJUjznar6JG0jFnQL+iA87eVPv1w2jzzbLIoXVK4vpb6jTlS4ZcP5rUra+jH3XVhHj+q+xhTmQWQ7/XuNk8t7IMq+ZJyKTeEF45EU37Vd+4QKdYDFDeOhNAOOg92vljtHtBPNKc7K+q1KcakYUdcuGrCrcVaUZT548fR0xlLi4XzTDmSrw4uLgmsaA8uq41ZcXa49r4+5duYEkyuG6wCUNDEcA4Lt9RdoVLnJrWzO92X31/X32uXX6cOGOFWlPhjxQrb3vfFHTF1VuGfCztSEh1xIZaMbn5f0vciUdvj4dnxj/LWfSs7OXSpx73iuvXJA3Grwfz+fV4a+sYzqEfclvp8tum5MKaa6YG5hABQoCKRyH7Sjpp3qqYx0OKMxtrpbm39zlniKlJ2AoV5Fju/CYoDXIfC1Oj3z/mi707y4scnK8oh++0Rf8AWnRyetMpgDlNyj9pr9ygsJkbGVz4z4fH1kcJUC1iZlEqJYlJuCJNTc4nNOcy2pTmEm/Ux+2gr+tZ/SzTiCsU+uEiCLgopqqmfxqegG7B0MmUTB+Cgmjgo4VnfDFZkk2uKaQfTc04TVkFGuvJRKmAgRIgm0E2m8wibQNRNQTbQcWb+o7v97KfmjVJefmdTyZCl9szSNyWfBRNrxRp/rLO0Y5wwZuCl567brrlZrzD6FKcCEKYdfCtObC7hmWVW1vZUu6NUctpShGWEdU6XdFWdPVLhjjhhhHn1dEZNbV1uI2w4WdeHFNxFYQnWxwObUSKtnKLfQdPWByaVkeWZnO3yG1upcMqOVXkPrUqsKXpRGFSSFvRMQWwsrW2SFbR8q4XNHSD0h+WopboFQHckOm4yyBTFAvrNpWG3VOxtLTDKs5odzxp1KktE5YdLHL9NPHVDt1YRlH55afCMjhrsvuMyewv9zZi671nItY08ksqXad4FvaCyMkAgfeZY+7sDT1eNZBZZrntttNSzWdtKVTCdOlrlp5t77XfkcYdPVjOWr9nV6Q/tp3PYT1zbkldDxi2s1vkAHjTnLim0ZLqw3WV0EzGENpEnhzaF9Q9ldmU5jkletY1b2UI5fG814c8tNKE52e9nCPZjC4lwx6suEYF0hkq2geIOQvDInD7Yl/W2va0cFvSV5WRILJxShRcCtteNGKpVyHE6ZhSMr3NnYAcytuaVSFaEZR6MhhHR6cQGGbg4hLStaxuFjFSM8YDNJS87Lx5OtjIqA2PzVklVIwG7XeJduh1wDQ+zeb3XMSpfvC9xYEuZ2a3eHGzjRqrg5yPI7JU08daCYR15Tl6zTAfi10oOZh7hWzBcPD/AJax/e2PXUbct1lbMyITiaRWbpmk4WFIpVyu3Zj6pCbeQw6EMfQNQNuoMXu7D9q2dxfv8jWcfH7mMJkWISC3vojLHqtRZsk2yCCZOVtS2n6wbYGhD9WTKI67doczMODsIX3Cz8JjS5MfJSMtkIs9FKjKlKdeMYQ/VEUFVdomMBXxDewmEQ2GMftCgxFziq/7aWuSNgsoY7RWumGk7acI/RGKoiwfpIA0MBQQ7p3J2/K2dgo7ijqb0aCTL24TuMi6rrfXBZsJalrx7o1sdQiizPNVYCxTECuAVKh/fDVTs5gdrhDaiIlIXbQRjG9GBxbWrMHvOz3UMzlQhipt+p3Ko1USepkboorprERMJDEJzD66f4gpPd0GxmFQfNYhq1lXPOcptkyOVv8AKKAUAMb8I0HMoFBx3UfHvFSLO2SShyegZQgCIdoD2a/GAUHCPZtpKHIdS1o4xkyEImJmJO6Uo6lAOzsAB8PeoIeuriqvGImJGCirUjFV0pZ3HR53DhQhBVJIsmaR1dAEdn91mMbT4HZQdLOcbN2wbhujJ47QZKuWbo3VHiqpFUHKcOg/KioAgG3VVUyY9nht9dB3F25buzIGNclRkraKbeIRt2W80SLc6ht3IVXaqJrCJQKCgmT5gFKPoGrDOUT4B5p9BW9CQ7ng0+xLtv8AeDv5wvWKcj36KLHyan3lQYH0cGQbMRxwvjdWfQLOqTDt4SN7eYKGxIN/hpp2e/WEex0z/KIbNSynGvh3TKrUno+PTphxf5CL+OvrE/xAXHLtTn/9Urejj931CZdP/wA+oy5cMJ3+395cR/8Ao6NH/OcP/wDUSVxWXnBs8xYVv+ZfEax5VzvXDlTXYkkItziI6a+oakTlUzmxpbXbK5rXlpo6teOP7MNVKQxeauSEyjmHMuTLGddeg0cYrNfOCaRgTOqKKQAUNwB/k1P5tY1mF9a7TbX7UZvlst5bxsZQ1/Fq0U/wS/kIusp+pA8P2SLLc6FCSg4WXbAb3QdaTIYQ/wB4WozySpOw2BzrL5/rKdrWj/tYRl6YnaA+zVxv969L5uvU2Zf+mXIv/Ax+6qiF+HZ04ti6JZxu0Que0rjZBr4CdFIVdP6Bah3k+lUyrMrqfVura8h/GEJT9WIzBn9bThp+Uzj58nWYR+DuxH09T/zEBauLwzaERl6Rzc0O888ykaVk6KdcBRFIvL00Lp2D7GXt1raa12Oyi12urbRQxl3RWp6JcXBp4Or9SPxvrhcUf2Nt8fJZ7+hNXVyj/ATM/oKnorhk3vrQ8qLVZEfVVn++kvzwrzmtfziHlRTJU6Em5AnohXqagpqUzr9e+8/lXIfOFK8zds/hhmP09b7ySbMt976fkx9FsJ4DPsSrP/e7n52tW8XI1+jSw8mp97URftH791f3+qr70sM3zr9s+2yH/vaJcujE/dFSkAf+FUJ+yUvMZ5zYWnZpyl58ub1GS7FU/wC7VZ+M+XRiWUFzN8juVCdqsKjGl/1wLiP5ha6fY9ZV3fRzeXapRp+fr/C57XXG53HlavN0qoHTVa7kTd1VHUP2ol7Py1rfKMoTZp023zHM6S6cfQVzlNqEhDNXOv7okU3/ADV6eZHee2WR2t38pTpy86McUG3VPc3M49mUnZyv1Nc/uJ/zRqtufzaf7nVHp4NOC/if7g15ZdZO7bbgn6ydm/JaP+bJ16Y7HfBLL/oKP3cUI5h74VfKl/qyhddNukdVY4FIQoiYw+oArIpSjCOqSlae7wnDXFdcvc6x9TP5Fy5Mb9uqc/8A415e5teY5jmte6+UnKXnS506W9Pc0YQ7MVnuNWxht7hBw+rpoMa1Sbqftl2YKD/STrYblZynuPkvyGXx04xj59KMsfRYfs/cYVs7vPG9WTGujFnBjeJJSJMbQsnbrlLb8IxDpqB+Ihqx72PV33Pt3Klj+spSj6MvVVe11LeZVq7MorVcX8hi21rNY3vmG94y3YZu/TZ+c5aaXaJ9YcHImin7GAgfcfu6GCts9p9nfb/ClDs6utOPo+H+LAcuvu4tX4cGI3Plvh0x9imbw1eGfbTj3WL3sS7vfrz0EixLZZ8VduVYdv0xVMNhezcocftqtV3sfc19k6GUQlH3OrTl9SFeNXGPlaMOb55eF13V1C5vJVe1+FicJljEMRNQmEC8RuOnExfkHASNkoDPH5kqDY5OqinontOmuDcxAMU2/UOwhqw6x5O9qrPLa9lqpSjKNrpx1T6dpo0xlHR0JxhxS1ao9mTq30NbqoXKeDcxSDyzbR4r7LnpNw8JDOzdfXMuM+uzdtUmmokHcQQTWMBtd/sGmlUWYcle1V/a1Y1rqnUlUp8U5Snq324nR09H8lx6tXT4dOkjWgyUZjGTXK7XHQ56tFs4SuSQZAzK/U68k5YKKzCrdNPYBTKJt3iZz97uF7Q3VV4cmOfYZjTxhXhG3jU1c+qWvDCNxXuIaY6dP63TLi4dPe533fU2ZcOmdMHwcxFYpk+IK0pO8b7ZJXHBxUfL71pNidokCbtMqmhlOamiZfw1HcYe9oJqzvYTZ3Ndnctqwv6salapPXLGOrm6EIc/F39U9GufjS/i6qkoTVVvh9dNzW7myeYyK/X7GygkwttqVwcDlFe5RfLr+PonFBFEv7goFZ063BdKPMqw5JyDknRnMlGuG8Ssm8UAStXLK6XoogADpodVBucezxST+DQftrlGazHdEtMLvFyNUrxUuqN2rm0M0eykAyb+v0e460/jUEn5fsyy7rvPICk9ZCqzl3neIjn0o4IIJvWJoxuoDQpgNqYCKE3mLoGnML6VBGbqQt25sRyN43ffT93djiLhGakAXmqr3HF9Sto6iWomAvsaqihwDxE7k3wjUGxqzoeGgbTjYO3YLzYwaMk0mcaBNvVUwKG1PQBHTaHZ40FZ+kx4isz4E+hEuJbx80jKW/ebh9/caK3MVY267eNDeylNt2OE0z9npeA6hQVuS42OL3MvDafLtl8ST+13sXb+NjO0mNtRrgHL2YdKR0kJgXQNs0VKZYpQ9E5dvhQZvdWZ+May8aZ1zGPFnLvi46yQys2EhV7ViitzlFeEKo8McrcFDLGB24ASa7A5vYHdLoEp5ez5laz774oYK3LhSatcc4Wj7gs1FOPbm83yKrOXOouAiTU4idsj3T6l7vh3jV0Qt7aHQjEQ+fij42pxK9ss2neBHltWjEvIeYhUbXYilGnLZKc0nNqLiXfzDSSqaQo6CjsMXue6r73PbdmPmjp8o8VfFVw5yWDIy6eIR3df7JuMrnnZV/KWrGInRflhUnMcQvJQKBSIufR+HzdD7qSt7ac9c4x80cyL4t+OG5o28MsWveJXkBZ9uGZTcWjbTLlsHI2KnNEnzriXfzhkVE0eVoKOw2mz3VfdzR7HjfxFwOD2GyCHDnbVwZuy64vqWuKPay4yEtDMmYtwct0j9WIRqkmQSlMJtDCG8d3aNcJ29tOOmUI6fJEUcYvRq454tcyEy3P3RYyK7aLQZJpz1i+c1kuUKg6gt15HaHf9Hb2e/VQPvgXo8JfBeT4G9hzzDOmcO5OcsM0tp20BUOUYmwgmk1CE036/SjUFqwcNzG2gsXXw03B6h0/LQfWgphlPD9wrSyl4o+fljyeRZdpJtSsAOVKGB4uKiKIAQBLzeeorzRExvgdlBHUfbV4LGTT+gye3gybOjh5jdB7Gyj10HI9qfuFe5t8Tj6G6gkzCTGRaoN7fc44lEZIt3wEoMutGrEArBZWO2o6mKHYIpKKD29zld8C0FyKBQKBQKBQKCqd4Wld6F13mi9xdKSLAHEiWR0i1lCqNH0kwUBZsJO1VUiSSiocvUSHS7aDD8kY1zXeFpv5qfs2ZWn0YtN4sfzcoJ13IR0MmcO6HeOYAcFEoesqhfc0Geptchwdp5StyYZzaEOhbU6oKLxhy2nWlXrpUh0FRKHN3N1ExHQwh+1HdWGconwDzT6Ct6EhIHBp9iXbf7wd/OF6xTke/RRY+TU+8qDB+jgse0D4vXv8AUgGppok27aEkxS9mKjtSHl6+9WFex0yTKJbLSzTGhHuje1Ia+tp0w7wjW/H0JdNw8QsjKTbNFwJW7SNRcOikUWM3XARAgGEBN/e5fCo6zy4sc1zHbGrVqxjL3OEOeUcMZbqp1f2/kviHZXSaMyL/AGODS4WaT1q9aA1eILE1IqUot0jAIfxKuGadz7QY7E07qOFSnUjolhj8fNKlCXojssMN0rYwHnjGuwpDQb2SKQm3tKQyJyF/B7DVfshThluwW1+T4fqJVv5aJQ//AJiIctNz23jSyp0ie0lxY36krtH0lEHvMDX8HLqK9rKftds/lNz1bqz3X8YV9X4RO8B9mrjf716Xzdepqy/9MuRf+Bj91VEKgmrA4At3IySfYwvyaYrHL47HLUoaf0DVDc8cbDYGzzWP6u6uqX1atKH4cRmbL2PHHDVuDXS6VtS/7cnWZUveDYb6ep/5imJQwZL5SheL+7MWXtk5/PMGcIZ41RcHEEkhVVQOUAKIj6JVNlSfsTe7UWvK9mOS5hfTuKdOlrjhj0cNcqUo97xYz5jBJvFH9jbfHyWe/oTVKXKP8BMz+gqeiuOTe+tDyotVkR9VWf76S/PCvOa1/OIeVFMlToSbkCeiFepqCmpTOv177z+Vch84UrzN2z+GGY/T1vvJJsy33vp+TH0WwngM+xKs/wDe7n52tW8XI1+jSw8mp97URftH791f3+qqN0lM+aX4o3kfu1LFQzNsX7UTFMsP6WtZuX277q5Qp0vk6dOHr+uzbZOnoyeM+1KSceikgeqYluO4jl7X1xAiUffKkgT/AMVDVLvsb7Pd7MXd326unzIRx9dj22lTXf04dmKmmXoP6G8tXRbuzaDK43yBQ+Iq5wD8Vaq7VW2NjtPfW/ydWpHzZyZ5Y1N9Z0p9qMWyPgtm/og4XLKfgbUycMDYe31onMl/yVvnyVXnd3J7l0+zDT5kpQ9VFOf09znNePjJJlfqa5/cT/mjWdXP5tP9y0x6eDTgv4n+4NeWXWTu224J+snZvyWj/mydemOx3wSy/wCgo/dxQjmHvhV8qX+r95lni2riO6Lk37epW+8XKPxlROIfjrt2rvMMu2YvrnH9XSqS/lDEsKe+vqUO1KLUpGsVJF02ikw1OuqmiUPjMIF/8a80balO5uI0o9aSbJS0Q1Ng3SQWml/YnlTap9yDlmChftShqh/WVu1y75bDHk34f1M6f4PWRjsrV/678qMv+KpPBNPjbvFRZ7wx9CuJI7NQP3ZFRMPxiWtZ+SK/7g5RMvqdqWjz4yh6zNtoKe+yer5Pop46di13t6cBy9qRqhgcvL1hythL480FxOX+kUtehiIVMMJ3yObeLC586qjzmt/Z1xm9RIftKdBGUetC9g+kGrY1B+8S7S2bDrFJ328HjjkH2dqW3J8iAbfg6B3eygmrCVxOJzhp4eYxxZUlFhD8Xrloi/fJpFSlii7nVee3EhjCZMBUMkO8CDvSN3dNDUER8Wc1IWXxUPcnsnBkkrT4jrpkZIS/+5KQluMl9fi5bw2tBIfA40wLK5Otu3805I8xTKKeKH9hN0zACktJNrQEvVNRIbuCRwYRLqX7tBPMTZOEpbPkpYrS/Z9q/c3o/GZM6tbaxlnCEuEyRkVfmbeYiAuCAYe05F9dvoloMe4fLNwbY9vQWSml63qe1bJiWyYIyVk8ks45Hzgzai3UA5hOYCSKxBRJrvMVM2od4tBzLHwbw/M7FhLds/LknHvZrH6EK1lpK2ADqBrekhkXCztEyhRIcTiUhkhHwS9Kg/SZYvJtuy0/HcR0igMtkiCfkTc4z5SzaXXbItkXXLUchvarppalL7j7ag4EnhrCMtc8zj20M7XAxStiGVUiyuLQBVuq8jm0cg8WRXExQdCUsY31RASAB+Z2mA3dC0uFM/2tkSMtaDbzrmUk5y0RmSSBorqqa6SapEFTinvPyj8w4ex6m09+grH00LgrdGxTmWKQS2lkYwCY2nhaL4aCsVh2+tYOOuJXHLg5SNYHKGLSRQb/AEWjqZSkEi/c/uwwBQZtma4sDW/jfjHI6vmEa306zdGKyMa4nyg68ztXsEYq4tjKaERKdVbVYCh7wj3S0Gc5v4h8CT2T+LM0Jmu1HgXjw5x4Wj1W4G6nnsyMfPc3qm049Y2ad7l66UEKSmXLhsJ3emK7Zy0aOcXV51UuKx0yIHGShzYwbLN35wMmKxUyuW5SFVIIEEdwDuGg4HF0zxLN8JONpDh1uqJlG2PeG+Ym0zxM514rV+3fwCz5E6u84lOBHLjcQw9wD7dCl7tBlVlZ9HFGPcwYBiUY51L5Cgee8j1nQg7aQaWMG6xZMiQekiLhuVDePc1Np40E/RkhgR50a2LYjC11QkrDRCLdNU8fOA/IzlAhnbhRMyoqHEi5XCm8CCOpB26AHdoP4NoWi4tuyJV1ZlpKvnevW1XCBBScbrriyf3UoJBHeKZzFPqA+kYO8FAuaDxisyCSh2DdaYRlLlUllFEiiCDgDH5Qpjp3T8oE92g/BoMYwtIOo3iBsVePW1ZP5lszkSpn1DnrJs3QnN9uKrdTd696pte2gnTJN2Z/xNxSXReVmQMFPREvCR7dvHTV/N48GqiZTCYxUVDCICYR9LaGtB1LviV4yVL8aXGhYNjIw6Ueoi5t4MlRolcLmOAlXFYe+USh3dgdg0H6k8kcSuaMn4/Zy9p23bkdEXi2fSR4XJTZyo8QADFFEUSGKKod7Xb2/coLX0CgUCgUCgUCgUH4RVTXTBVI5TkMGoGKOoDXCMoyw4RiedI2Rm8MXVDw7JV06d2+8SbNkCbjqqGRMAEKAeIiNYntzbXN/sZmFvQjKVSVCpGOGHhxxlCWHMIQ4Wr8zxaNv29gu4OHKYZxyJVkHNwugVICQHFRTeJBJp4m09KoV5MM826yqxs9m7rJalOjHVHGtLVHTq1z6Oj59PhO+6DhXu/iHwhBNcZOeGWccs3twc5zKLEUS6uRUUyGNt2CGhSl18asXJdm/KBsXYQyeeR1ZU6lXVKrLCcdOE9MceHR8WnV0jAxXwfM8mW1e175esiWaXA5mXysGk4UOgfQxeYQ+wNN2qhh8abMckVHaTLM1zLPbSpTu6lWtjS1aodKPPGWn4+PE5nAx3jHL3JwgnNY2m242zcD8JQy7AwdVRM5TUIdT4JRATaftaosg2W2rww2VhcWNWPctatr54y4IyqwnGUuzh4fNGUyWNMjxWTs6Mo6yZFSNue2FFotym2EU3bkUg9jIPujiZVTu/a1k1zs3tHa7RbWUqNtOVG6oSlCWnvTnp6Me1jxz/kfGxXNuBckXFwl41ZRVhya85CCqg9i0WQiuimqBxExi+JQAUy/zqxnbTYTaPMuSvI4ULScri31RlDTjrwjPnx78fqR/mc3eSBCY/vpDi1sK617TkCRrDHiTR6/M1HlIrgguApmN4FPqYvZWc2Wz+eU+VbJ72dvPdU7OMJz097Ceir3sZft8B32EMMHZHkOCCfs97YkmnNpXiaQj4xRqILqk5iRd5S+I9wVKwyhsNtFccil3l9S0n3RG53sIaePHoR58I+TjL/M+J2EnhbLROGvF1x27ZS61w2NLKPXFvuyiRZRMzgx9u0dB17ifZ46Gq4XGxe1keTrILq1tpSusvqSnKjLvSlhvdXR+rHvdLTIZXw72rmW4+ISb4g8jY7+h1vOQwsUY5RbVVIyQtwKJgEAHQwENoOnufD0ayvk/wAr2yzDlAudqc3su5qdxR0YQ1d+OjdaefrcWnH9nk9Ew/akvij+xtvj5LPf0Jqk7lH+AmZ/QVPRXHJvfWh5UWqyI+qrP99JfnhXnNa/nEPKimSp0JNyBPRCvU1BTUpnX6995/KuQ+cKV5m7Z/DDMfp633kk2Zb730/Jj6LYTwGfYlWf+93Pztat4uRr9Glh5NT72oi/aP37q/v9VRLi/nfoj4nb2kSn1Ak2o1AfiRKCP9XWm/Kjed38oOY1f8SUfM4PVSPkdPc5PQh4vpLrdHHBjEcKsQ4OXaaRfvXOvwgFcxAH+ROttuQq0xtuTmhP5SVSX2tPqo92rqYVM4nh2dKmXGtBDb3FNeTMpdCrShHZf9cimp+U9apcrdljZcouYw7U9XnxjP1mfbPVMK+T0vJW+6Mqb868MpI459RjJ123KHvAYSrB+krZ/wBj/d4XOwEaXydWpH0Z+swfa6nozjX2oxT/ACv1Nc/uJ/zRqZ7n82n+5jMeng04L+J/uDXll1k7ttuCfrJ2b8lo/wCbJ16Y7HfBLL/oKP3cUI5h74VfKl/qwrjvnfMPCpdrhM2h3LVJqX/WrJkH8QjWL8sN73Dyc38u1GMPPnGK4bO0t9nFJr34foH6J862dAGJqVzczIDh9oVYhjfiCtIdiLP2x2xy+hh4JVqfpYc6T80qbnLas/Fk2K8a0MWf4Wb1ZAXcKcQLkofGicqv/JW9HKta4XnJ3mMOzDV5koz9VF2z9TRnNDymtzE9wDaeVLZugD6eb7gZuDD8RFiCP4q0K2Xvccu2ks7r5OrTl5sopWvqe+s6sO1GTY5xc4LuHiBs217WgFWYFjMhwczKlfKmKB2LV0VRchdpTbjiTdtAewR9denCEVQsS9E1xF4UxtAsrPm7Oc3BaDC03sS3fSLkjR/KRU/KyK6KyhUBORE6L9MhVQKI7y9pNO9Qcq1Oi34nLVuKybWLcFluLcLA2slfMsaRdFdNnEVcrueWIxQ5G1Uh1FyoFOoYmhe+Jfc0HdQ/B5x+W7hazsbR9pYwcOcY5hG8LWWVu98Usuio5lVlE3OjIernL15EA2czXab8IcfJPRmcQGXHOQ3t2O7SbKXwS8XCbdvJrnI1dSsHDtWveFABMUjuPUMYdN2wEzeI7ShyccdGvxK2ZlXHkgrclmDbcOexZe6lheORfEkoCHUjDtmyYIgQ6KoK8wFTmIJdumzvUGVEMb9kchf/ANp2T/VJ6D4WTcZ5jgYxqx8xSLPzXkKBbAu9bctN5/6QKfmIDqPMT723d75TUGYZgwdER2c7bx5bD9chrxi73dLrO1QPynT5skBhDQA7gCPYWgwyMb247xnAz6jV6wu9nkOzrdvSGdKgJGi8csCKQkDQB2HIO8B1HXfQdOyNpEwBvguMpfmKUGJ4xzTd3D7jla7oGPbvpbH9gvgTavCGEp0F5iMX00KID2ou1Nvb47aDJcLccWYeImQtyKvuKx42WemTSWbOIRR059meNmq6aaZ19CAKK6gCYew3eD7Uwd7xgZSzm84g7pw/w4yVp2ylZeNC3jdTmWtdB6abOgf2BuO8htoEIQu03pFHwHuhQfCzM6L5i4icfrjZtutojIOCHNyXDHmtpmqdzIAce0yx0hVOQBTL3BNoO0uoUEdWLmbLmTsB4Jtqz2tksL+ydMzbFW8X1jMTkYMmSioCkmgREEygYh9no/C+FuoP3fPEPxRXTwQpcXFo33bEDI2id1bN6MkrOZuBnBI9TbpCmZVI3KTAqm4UfQ9LsoMvulHibsVxjDhJte/7EC8cilmHz68S4/ZJNm8WRumr1IGpE+Ubfs74iXv7S0EbZy47s3R/BpYeYbYGCibrXuCUtS63rW2maqb5s0KfRMCrJnAiJgKUwph2fFpQSFxZcQs7jLiTwhhXDjS34e17rUipach21tMjorHcvU0iqAB0R5R+WQwAcmhqDtcBwPEhxBcQORGzHKFqsLAszLTuLk7Pc2DHq+cWJHJFTp80EQHU5SFKJx1PvKU+7UtBGUFxF8WlsWDKcVUze1pTNkxWWnNvStlOrNZpKrpHdEQMsVdJIo7xIKYaj2jt7d3o0GS5t4rM52Vmi/cmY9RtNhYeKcgxcLJWspbqBnMso6Pqu6Bxs3JKcw5jAICH8bvbglHi9tXJc9lx47sXglsm8CnYIAF1XAZFRVUdnocsyyY6E9ENaCGDcM+ZLkU5l6cMBGSZvSbWbG2+0DT4IKLHUNQSFw9cNtm2JlG3pk/BddqLtvLIqI3DM32xWKwMA/TxRbmIB9vjt2jQXdoFAoFAoFAoFB+FvpJv2o+P/wDeuOPRFU45LHVvA9kGrWEWXOUxjC2zSVon2aj2IMiopF/AStfqMMks9U4Rpyl4uYaPsUYwh9lmkpXVbTHi/wBjq+1PUsbjJ8rMY4gJVfbvdQrRY2wyhg1MiQR0FQROIaj7od3v1NmRVpXOSW1WXWp08et2cMetxedxdpid5HRd1YeNJAvEVKNWnFIwSRuFwhOFZW59DLNOSVT55jy6hXYAkUwFVDq+7dvAeyrup2ELTV0GtF4sxmJRVNK0phWQBq6V5vUyXXo4Eu0ddwNgULuDt08KD55qYXdZ9nvrfhb2WfFLYybi3njKUWUKZqrcaZmYbzDuOIInTJu97s1NQd1aU3aGU8x26vfE2r5qm7mm12LY8ssiRVyZtFnQTDYcu4wCc2hPD0qD8LR16o2RkG9XF2yY9WlFGl/RSci5F0TlzILCqmQB0STGMPtAU9NxKCx2Brdk7VxVEwklcacqVPnHZPknJ1inaHWUO3AFD94+iJky7h+DQczMU7dFrYquS5LIYdamGEI6cRjbZv5ixEjGIG33XaHh66DX/YV52BkiCY31mjpEbvh7gWVFSShE2bwU24lUHQgcsdm0QD1AAerSgm69uNfKvEhcQ4m4GbacKGHslL0kmvLQaJj4mKBwECfdOG8fcE91QRtd2PrIx/dDq2c19JVdbG6WpyjKtmbV+ciShigcAAwGHd3RLQZZgLKmRskcJGZ467rwf3LDQjJ42tm5ZJASLPkRRV11E3abQATN2iIhzdNawvlH+AmZ/QVPRXLJ/fWh5UVQ4j6qs/30l+eFec1r+cQ8qKY6nQk3IE9EK9TUFNSmdfr33n8q5D5wpXmbtn8MMx+nrfeSTZlvvfT8mPothHAacqfCVaCh+wAauhEf9rXreLkc/RpYeTU+9mi7aT38q/V9HBrevaaPcV6TFxKH3C/l3Ljd8Leqc3/NWhmcXWN/m9e6+UnKXnS50r29Pc20YdmKUMdcdfEBiyy4+wLPfQ6cbGocpoReJA59BETDqO4NTajUj5Lyy7Z7P5ZSsLOUN3Tw5o8Cz3WzeW3lzKrV1apeMwHK2VbtzRei+QL4O1NJOEkk1js0OUQwELtL2aj26VhG0202ZbWZrLMb/TvJaejHm6PeXKwsqGX226o9FbTonbhKrad5Wsob+9ZJq6TL8SiZiD+irZf2NV7hVy3MLTszpz86MsPUYTtrT92pVfmxW1lfqa5/cT/mjWydz+bT/cwqPTwacF/E/wBwa8susndttwT9ZOzfktH/ADZOvTHY74JZf9BR+7ihHMPfCr5Uv9UKdKPcARnD4zhCqAB5S426Zg+EQhFFB/GUtRT7Ie9wt9h6dD5SrH7MZY/8GQ7H08Z5rKfZiovj6+rgxlecff1qnQLIRi/NZmXS3plPtEvaXs3dg1p5kWdXez2a0swtebeU5asNXfSLdW9G8tpUa3RklW6ekE4jLytqQtKefQijKSZKtXZCQ4AJklCiQ2g7+w2g1JOYct22+aWFWyuJU93UjKEvc8OjLDmWWjsvlNKrGpDVqj4yEDGFMu5P0idpR+MKh7DpsibfrAmguaw4S4t2vnCJbuNf26RTf+NeoWS3nd2UW138pCMvOjqQZdU93cTh2ZI9ecVQpSb6PheHrJMw3YyThmMlERTNZssoiqZI+w/Wg1DeUwdoAPvhrV0dTk4y4gbsyTl1ex3WGZ62YtC3evA5uhJFB0u454J7E0k1lNUwIOon9/soO44mRyCHDnfZsU3S1gbnC0JIbfm5BymihHvOrKcldRRUBIQhD7TiYwaABe2gpjbHSQcb2RcMKZJxRjrDL2Ex+q1XyLeC2XTuGp2SCXMd9vm5MEhUTDeCxOYUnwT0GQcKPHxmnjI4xLWgo6cx9B2vCWzMO7lt21r/ADSziWE/ViNlxIqwQEhET7u0hv8AH9tBmETZGSZbO69rlxdcKDZlmeTulSedRokYHYjHigmCaoj3zmU8AAKDi2k1yLKcIluYzDB16NpiwZaIlXzZ9BiiEgkjIc1RNoJh9lUBPt00Cg5BceZ4vW4Im51LbuNm7mUr6cRp5IyhVoZN4iQrBJY+og3P2d0mvdoOrtjH2X7lanvaXxTcrJdzdtipO0JJkPWllI4ux68MACYTJ6j9MHxDvUH6YYmy2ebd2etiybTLa6F9uTSqjUOqyISZBBqRsYBEVTm17S6dlB3GGMQy9jcQLm9cg2I5JbK2GI9SVUkIsVGybpFFoVZEwGAQ5gdW3CTx7tBMcNd/CUxXRm4NG02qo+yIuG8UkmoUR5ZtdQIAgPsSX+6J8EtBD1rxERc3Sy5HgJuPSeMZDCjNu7bLE3EXRO5TKYpgH0gEo6DQddftpWvYPSS2XZtlwTWLio3Acqgwj2SQJpN0iuFdCFKHYUAoINxPZGQovo98McWmLosZOVxBcsxKPYcvi7jFXahXYB8ZSE3fc3D7mgmLjUdYQm+ifuK8+Hq3mEbbVxdQlEW8c1KiXnKyCHOE5S9hVAMBgP8AbFGg7fKXti3DT8iZn5lQVAf2ie/uESw7LKTcaRzNd6ZA+3BksYv4woOchdH7MmYMXZOMfeS30MYQm/4KyoqLKh/Kmags50fl/wB2sOLLOeNmmK5J1CSGUpl68vBNUAaslyH2lanLpqY5g7QNrQVnsS6b4yrYP9g1C43VQb3vniQeNb2ePwTa6NXRF3KCae3UyhEyFHx914UFjrstW0eHvjjn7Dz5ZrCbxjn+UaPYp3KNSqoMrgb9gIK7uwu4w7ij9sn8E9BlHFfiIl25sezQ8O+P7h3smxQk7gyEvHuVNpNNgoEOUCgHgA6dtBDrzH1ussgM8aLcH2M/OT6OVfonLlJ4KHKIcpTbleZoU+o9geugz/DWEghMt21MF4XcZRgtZlBTzlHZQcunDXQ30xNEyggqcPUQfGguxQKBQKBQKBQKD8LfST/tDVxx6IobeczLXU8dsY5a6lCKH0O5nrtXM3JobXupmbHNp2eGnhWpWaXVzf1pQpb3i61WtPT9WO6lL7KS7enCjDXPT9WMfxLs2HvGxocBTQA3mtvqDYolS+ll9EBABAvvdnhW0uUe9VDo/k49Ho9H4vmRzdfnM/KQlnq1rumuIIreDsaWeBIs7cK0mGsaJmzM7WXO4XFRfwS0S/Cbwq5Opi1tWnm603MxIW1YMy2eW1HPWih1I0pySBF7h64oRqB9Qcbme7wD0jbfSoODEYlv9JtGIEx1MosDMEQZs1mBt7Voa603CTcwduwxGvfEnuCftaD94Ssu8sJXnAuroxpcbxlGXRczRNWPhFXIlSUFkm2X0AO6mYiRtD/a0HcIMeIdtdt1XwSz5kJNiwSZzTgsWlsm0U5o6hAbp6bXAhGiYm7TXvbPGgmHhatyZtTBsNBzkQ6jlElXhm0c8JtVatju1ToJGL27RKkKYbfV4UGT5Hl7ugrDl5iwbfTlZtrHqqxcaofaV0uUupUxHUNNR+OgqRLyHFfcT9SVnejUsN46VMJ1nLps1OocR8RE4n1MNBkFv5j4/bRjQh7V4FrcjGhA1I1j3aSKZRH3iEWAKDop2X4uLqml7luXo37GkZBwYDLvXyTZVVQSgBQ3GMoIm0ANKDOEbsztcHCzkyLzLgiOsZvHWwsWEZxahRSWIZFUT6FIYwF2iUvvelWF8o/wEzP6Cp6K5ZP760PKioPEfVVn++kvzwrzmtfziHlRTHU6Em4tdwgzbncOViJpJlEyihzaAUADURERr1InOEIapeBBTUdlqaj7kypc9xRK3MaP7heuGypfA6ZlzmKb8IGrzM2muqV9tHeXFKWqNSrUlHyZTlJN9jTnRs6UJ9KMYtguGhc4y4CI+SfCCKrGxnD/AL3ZoJ01Fy/nlrdvZWVTZ7kbp1Z8ONO2qT86Mp4eki/McO7dpJQw61TT6rW03RUWMk3T7Tn0IUPhCPZWhEYznPTFLM1t0eiZu1QgKKZpjimMUBEvmNTs/wCLWzeHsab/AE++Mf8AZy/Ewf8AtrQ+Q+0iPim4TpvheUhQlLwQlyTRXGxVuzMjyhS5eoDqY27XmVGfKNya3PJ3hbb2vhWwraurp5tGn55dpfMnzqGcYy0x06UkdFPNFa5huO3jqaddt0qxCe+KS5A/IrWd+xvvMI7T3ltj16WrzZx/EtO2lPXYUpdmS9Ur9TXP7if80a3Bufzaf7kdR6eDTgv4n+4NeWXWTu224J+snZvyWj/mydemOx3wSy/6Cj93FCOYe+FXypf6qwdLPOEBtZVsgp3jLPnZw+IpUiF/PNWvvslr33LLrT6SfoYf8WY7E0+OvLyVfuGLhrlOJq7ZC1ou6kIoY6O60o5cNRWA2qgEAmgGL7+tQpyebBV+UDMqtpSr4Ut3DXq08/WjHm+Jk2cZtHJ6MZzjq1STf/amLs/+uqO/+wlP/NqW/wD4aL//ALxj/s8fxse/tvR+Q+0qndEC5tW5pK13x960a/WaLCUum46ZzEEdPwVrfmVlUy3Mq9pLpU5Sh5uPMzOjU31GNbtRbOeDW4RubhfsqROfcYsKRscfjQMKP9XXoPyW3nd3J/l9X/D0+Zzw9VEWf08KOcV4eN/qpllm1X6mQbut2Wgpa2mCt3vnaUADqXcoLj1w6yb7ROabplFY+1wBSIk2Cb7XdUgLSmLgCj5lXMdwT8vAykkBbaTbpXfJP5ARJq43CxBJ3IPPHuq7yiT3tKCc+LyXx7b3Cpkmcy1bLiZtZrYkstccS1V2KvWRWigrIENqG0xk9xQHXs1oNT0jxEtLLsOEJkXitm5Oyp4rWIbWdYPFjCzEmwRXS2oou2z6KRQ5BQAqap1FtCevcFBY3o67rs/J/FzCXTJ3mrc8nF21JNrfcXlxLQlySsWgqCIrg2i4lACgB+UmB1DqjsAvZQcF7l3IiPB9f9uFvOX85Hygn1F351W5xGp01VhAp924pP7jU7AHSgsJhzEEJm3L2RJK+bpugwxTiMaMkmN0O2ySaa0O3E/cTOAa6nMOvv0GD4RjHtvwOLLlZXZcKzqczG8ZSQvp5wuRVBqEgkkTacwhpsAuvviXUaDHVLlva5cSRDV1ka42vmDF91XKxWj5tZFQ8k3l1E0FFTAOqoEKGgEHsoMglblutXMshl8t5ziMiwu+xWqTZGWWKyOhItEAdJmbgOwQNuN6uygyjCbPLFxZDnslEmpmVj3Uld8VfLB1MgZu1MgsAR6KTdU5QSNy+wBJoG03eNQdIhdE4ViTq91SiR9gARFjNyCa5R+AQxy8spw9RhHZr49lB0uesjxGDOO7LF6XTeqVtrSnDuIWtIO3IJGcPCHMBARN7pYDk7ADtoMWtPJDyys3YPytxH3r1JWX4b3qbueuN1sFy7MYVdplDekoJFCm2+PeoOn4cMk3LhTC/Cqpc97L27ZE9L3OS6iu3XJYO0TnUM3K53d0xB3GMXWg4EWzO16EW+RbEOEetezg8OY2uwzXzugUgk19xqBqCcuIq5LdxrxucN+TL/nmkNAI2rMNlph+uCTdJUzINCGObsLrvLprQQXw6xxnFg8PDly23MpniEn12pzF0Bw2USVJvD7UdDUGH8NdkyNt4gZyEhu3o8VVsQiZjeO1kVcuz8HNoLUcBGVMY2bnLPFmXZkCGjJiZzi/JExT6RSScPRMbYUEkzCBj6m7A0DxoK+WCqNm4osDM3op23xdySDs3wUXRwTU/ESg5nF7lKYuhLN2HMi344fT8bmaBUx1AyDsRXbNzn8WaY9uzYp26fC/a0E68V6GO7y4k5CyDYhxeM40t9o8kLkybMrNE3pDakImgCZi79gB2jrQZXH4M6OUbaRCSisVFlDMiGcpo3Gn1brOzt01W12bvD16UEZYsisa45zrYrKdw1hmSczM8RvGPcbXA4cu4twUonK4ORQxg5YCHaagvXQKBQKBQKBQKD5rJ85MyRuzeUQ1D464yjriIrjOGhaLSbtWuW5kUmrUEEiLQ0UpuKGmgmEzMROfuh3x7fH36wCjsNO3pxhC+qaYx5vydvj/AD56HFj42PfXmeca/wBVHi8af4mF8UN0ZWsqZCKtbKjqEj22N5N00Fs1bcx6+bIKq+tI2xTRNE5Q0AhkyOgANfRzu2huqUY9LTh/Xg7yzyx1T1I5NxC5ut+7pqHY5NmHjOKnVWap5Zq215pJDlgQgkSJvTFsCeo/5Qymg/B7nx2U3knO1swcHc6+d5R6tIW01kDIERackBcOUQ2HAqADvKCxi9g+HL/jB1GIs48Q9/3IeOQyTOrbEJdVAqzVomkMi3SWMikYwpB/cXL6uYREfphjF3+kFBIdzcR9+4zwHbd9J3SnOHf2hNLdefR4EWWfIEA7UipCgUAUKAKEUIABqchqDr7s4m80yEncbmyrljGUcybC5iDqQwOBOmVyybGARFQuvfcKDr9rQcqS4nMrRV1Ftg01FuTtpxyxdnKwADmKnLJtAOJQMOwRSMY1BzcNcSuXcrYJuy849m1c3BEWY1csGjVloPnEzdYVA26ju1UTKIE+PbQVesG7sOX7Asb0zrx2X9G3OdYVJSKTQdGTQMU46EASAJdBAC+GnvaUE43dxkZj4pZ8+KuCC2XaDbftlb5lEOUm1IPrJuAQS+6IGUH3JPdUEa3njrDmN7seWpnDpBr4QuxmcoyxGTV6JCKGICgaG7+7unL260GY8PuR8j3/AMImZ2tz3bK3HARLJ23tW4ZdIQWeI8hTcAibUR0AEzaCI7eZpWF8o/wEzP6Cp6K5ZP760PKip6UxgOUxT7TB2lMWvN2KZneS2TsmTrE8XOZFnnjZTsVbOpldRM4e8JTGEDVfLjaPaC7pSpV7yrKMvixqSlH/ADkpo2dnCeuNKPmsn4auH25OIbIzW1o1oqWKSVIpOSJSextUAHUS6+G8xe6Uv/hWScn+xGYbbZ7TtaccdzHHDeT7MPxY+DD5/mUmbZpRyu0lOXS6sV8uNd+zs3hJutBikRFPzWkxbJl7AKVRVNICh9wDVuRyrXFHKeTW+hDvR0Rhh9aUYc38ka7Pxnc53S19rna7MQQf0TZate3dm7r1xsUDBp6jLkAfxVovspaY3209jb/KVacfOnHBKd9U3NnVn2Yybdq9NkJKo9K7Ai7xZa9yJh/eVwGREfggq3OP5UgrXH2SFlvNnLS67NXT58ef1GY7F1Oa8qw7UUBdHhcHmHitgUTH2kkmrtmb7bciKgfjTLULcht73Hyj20PlI1IfYlL/AFiybainryeXi6WyGV+prn9xP+aNb3XP5tP9yKY9PBpwX8T/AHBryy6yd223BP1k7N+S0f8ANk69Mdjvgll/0FH7uKEcw98KvlS/1Uq6UufGRz1FwRD92OtpIRD7dRZQw/0QLWqHsirzfbZULfD9XSj9qUv/AESBsbT0ZbOfaky3ol4TdIXtcpi+gmxaEH7oqnH8hayf2NNnzyzG6+jj6eP/AAUW21TDRQh5S6lbWsCarOLiE+h3ibveO2aAadVcFD4lgBb+srzm5T7PuDlBzGl/iyl5/H6yY8jnvcnoSx7K5vRnTYSvDIgxE+poybeNgD3gE4Kh+kravkBvO6OT2FL5OpUj/pP12B7W09Gb6u1GKqWflFMb5lu3rFgM2DB9dD52VZvfNtSayqii5zGUFBxHLvEtw97kiJ9noB2FqbmMJx6NpjbUrfE/fcfCPyPF4RJp1x3FrMg5RVhPywIWIYtz9ptd4GUP9wKC0eSYm6J7H01DWStEkmncS4SilJ5kZyxK4MmYExcJFMUVEt+3cQBDUutBQG9OEPpj05Q7ha7cLSEWf0meO7cjod3p7xTykY8KUf41A4C7FzxhHjoRtvi4tjIjKVudnJLY0Ukr0hHcf1Bu2a9cTcIxyaPNXBVTcU4JFKUiqYaa0GOvIF8sj1EiOrF5YNxTqnvc5mpMNSj+DnloLY8I1nwTjP8Ak6/Vmhxk2ysSwRXBc4EBA8UzUMXZrtEd5C94Q3dlBE9u2hBX9hfEVmXQ3MvHSWbZlJ4im4OkJy82RHQDEEpi+HqGgxi2W6bXEoN0y6JJcPt5Jp7jeosyoHiPxUGRSSBlJCfR9Exr5xgGnx9Ub0GXW3kN27zzJXhYUR5lQv8AhLoZz0SZcVUzSEOpyUn4bQLtOcg7TBp/OGg4VqtYGcWSlYs7dy/UapJLKI9d5hgLqIBoMiA9gnN6qDv+lCnm1lWPjeSg+HSwsg3VcmS4u1Leb3+mYrVoq9KsIKCoRM5yl3JF1DQQ+KgrvlbjxyvxIsbHwyhwR4tuW8UJC9Gd123eUyqdhGP7bO3I4KxckQNuIqmsUxd5S/BH0aD75W6Uiz8rY+tYYfg0ti4sTxtj2dcuRWVxSJU3EIjNveotEI9uVEU1TtzgYxjak1J3S7aDK5/jhjrjytKcK83wl2gphNK85vH8CotIezKz8LGmkzFUYlSBMjQRSMQpgPv3ABhoOkW4xuIDNnA3Z2X+IDg4xHOp5RuC24fCtsFnHCzcX0kZUgKPzLIatSJpk/xW8w94KDqshdJy1QwJinIOPOCuzX8xatq3NeM5BPpzqzW12VvvPNz8IxQiA71zqCbk6lIGzxoL02Th/h+vHH0POw2KYhOLlZdC8WbYzIpdsmqQFSvBAOzn9/0qDAbzsXgvsfKlx5FluHyNNdFrPYqcfzreISFdR1IPFCIrkOJgEygKpmOYR00+Ogx1xkjg+fWchjW3eGJ/NxsxcbaRLb8fCtNppddZ4JFDAouQpV//AEessI6+hy/haUHf3zk7hICbj+I29MLJuZ5mSaTjJxzAt1Hqa0SuKJ0SnE30wxgNye3wKPaSg6/jCzHDW/cnmG6+BqUyCizapqNpxzEFVakE4bhTKqCKgl2j6QUFfGmcMXXE9Fsbh4wVZOnubyi3p1CfdBNsQKDNOD+bd3ZnN99DuR8R20hBTLdvybVtFoircaJw3GI2WUEFikH0B07aC9FAoFAoFAoFAoFAoMByVw745ytcn0U3U3fC68wuokervDEIZFdNVMREvhvKRdYCm9XNN8VB1T/hDxBJTZp50jJmWPKdeXIWREE1j89VcSHAA7SCor2l/wBGn8Gg+I8HGIgtb6EedNgjyBSK586Dzyh1hNcBBTTxAU0yB9oXbQfJrwX4djn4vItzNNE1U3SDho3kvYnCDjm81EwCUR2CCpg7B10KXt7tB12XeGpN5YlgY8sho6dsYC9WriSUduQOqdkcVRdKHMbTeJhU3Dp7/hQRrbPDnmGFxi0t91aC6r4LNcNnQ9YS1M5NOpOAJru8erk3fxffoOXcvDtkpbIL25onHW0z65nrly8TOiUy6QzJFkTmHcAm9hDUNfAOyg77h9wpmvF9p5GZW00SiZeXjo1S13L4SHRI7COICoGAN/YRyKgDqH86gwiVW4wrUejJ5k4GbBvwN2rmWh2rbrKwesw67x1/iUGR2h0k2AbPBKzr6xXPWEsj6Uf5pTMgh+BEQH+hQfqZ4z+jfuSWUuC4U4Z++WMArPXlkKKqqCAAAanMgIjoAaUEm4pzBw7cUtnTdlY3dFkoZq1KzlWBGCrVMiS5TgBAASk7ogQ3o1RZjY2ea2NS0uoaqdSPNLD9uGLnRrVKNaNWGPFFWkkXiaTgpeStrozrleLRcisVMTSL4Gq7IinLIuRZMiguFFB7SpNCOAAnadQgVH//AEOcmv8A3fHzqv414/tJnnyvo/hSrbWC+B1PDsJm3JWJ4ezWcmwbOHDe458xSMVVSgIIKKCvyjHAe7+CuUOR/k4jLV7XR86p+N8ltFnfyvos3tHiY4JbNi0bZsvOuOIxoQ+iLRjcDNFPcPZ4FOAaj79Z3l+WZflFtG3sqUadOPVhHmwWmtWq3NTXVlqkrP0y3SXWlwYq2diq8OG1vkaJvRg5kTgrdCkeVAzZVECactE4n15m7xD0ap85yHKtorCVlmVPeUZdXiw8Hk8znbXNzZ1t7Rnpko9bnTtYAs64GV2W10Z0e2kI5Yq7JwXJbkRSVKOpTaGbCHYPvhWL2HJbsFld3TurSxwjUhLnwlqnwyj9ZXVs9zivRlSnV4ZeS3OcM2aGnEhw9WXntjFAwSvC2GcsDAF+b1UV0SnMlv0Lv2iIl3aB4VIC1PlxMQWNpTCs/M5UtZKYiLfi3EysyWXOkBhbIqKa7iCAh2AarFnmzuT7S2PcmZUt5T5+fm4vD9XmVNreXNhW3tvPTJpqsrp6cDWVPx98Wl0abFhJsjAszcJ5LcmFI4hp4GbCBuwfWFY/lnJhsLkt9TvbK0wp1KfRlqn60lbcZ5mtzSlSq1dUZeSup0ZnTavekY4hnuAHvDglaabe1XUsMkW6Be7+Uqgly9nV0/Hn666+5rO5QwlDTNaXWdKxkfhX6NO1LNuVtwbMLy+iyUdszIqXa6Y9V5KRVN+uim/Xdp6qjT/od5NsP/t8fOq/jXn+0md/K+i+HRidNyTjX4hIvhUjOF9C0GKVsunLWQJdpnnITalTKREEzNkxNqBvS3eqpEs7S2sLOnb28dNOnGMY4eLhw4LRUqTrSlKfSky/pk894L4K7atnOl7cLTbIcndU35oW6xcriPFEqbc6pT6kKcDehppoFYjnPJ1sZtFfSvMytI1Kkutqn8Xk4rja5xmVnR3VKrpj9VULCnlGWO8RuywFh8ATSAjpWRQGTWRyCoqJQEQIKuijQd20g66ahV22e2S2e2WpSpZVQ3ManFLilL0pSU95f3l/KM7ierS3TJLJrplWROByHKAlMXwEBrIVI1VdKt0keCOE/jJlsT3dwMsb4kTQcfIObiWvdwxMuKpBKBBRIicC7QTKGuvbWDZvybbEZ7mMr3MLTCpWqdKWqcejHm6suyultnWa2lHdUaumMfJWs6IDiBx/xQ8KS+Yse4OQsBs5ul6zXhEJxSQKZRAEy87mqFKPeAS9mnuavGQbL5Dstbyt8qobunLHnxw1Sl3/AK0pKW7vry+nruJ6pKU8efSccLfCpxl37hp50ZtoXLJQ8smd9dCk2VqtIrOEEnKihig1OJR1V7e8OvjWQqVcbofM9Yl4ucFy/Edj/hui8cvAuNzAuGUfIi7MsmgmgsBxUFMniK3hp7mggPpKunRLwwcQd9cGUtwwuLgj2cag0czsff60W5VTeMk1TCkKLcx0DlBfaByKbgEuoaUESdGrn7hi6QPiPPw7yOLsv2aoe3HUmykg4m7kfc86BkgFHYKqe3Uihj66+58KDYtjTo/OHXAOR22f7aVvaVuKAinqEY5uvIsrLEbIrkLziJkeOFCk3AmXUQD3NBq4R6f3EANyQBejpag380voQC/snONSsnq4quU9era95QTG3eIeAGLQbfYLhiwqzyI3zWwtRwhcAlSUBynLOdmpW4IF1S5nLNomG3tLQQ9xkcQHAf0c2NbbnMz85JWNuBxLWXbESuq5kXj84qCsqkkZQNxA559x1BBMm739oUGua8Onj4V51rE2en0brh/b0A4cjFFksjHSclIusKqpTAmgcDEMcdwpnMclBb3gQ6QTo2+kDzwhOt7Ef2jlkx0nTOBuh8flPFEEthTtBTVFuudNMoaAJCKF9ICd0xqC5ELw4YhtO9JrJVnWW3YXFOILEdSQLLDoKo7jiUoKACe4wFMbl7BHTxoMBR4GYl1cZLonMiOFnJTgY5fNaTsNfiGSF2Yv4BoI16YeKveVsHB0PjC52sJcTjiOtlKBmH8d1pFk6FN2CSx0NS80hR7RJqGtBUjjVxVm7o8b1sCfxddkJe9+EsbKt63tOXFHKNG8is7IzXkFEGzcw8sSp7QRS3bPYu8NBhmT8YQWE8TZmxLbE0aTj7fwfhNq0klC7ReF8+AcVtvbt3CcxgL7mgtvwsOMPI2XxEo5HPbxZxTiYyCFilmOT1o0h1Eon6lzO9zuTzNeX27N3qoI7wLi3KGW+hDw3G3HkWzLUviHlIGYwA9LIGSTfSTTarGM3IL6Ad0uJXCJiJ6l2nKYPRNQcXNGaMLXPgbEHSO4jx1bEeNuWvOhlbBLhBqU8narl6RvcQEaaACotXxOcJxJtU72/tNtoNmNmvbck7PipGzypFiHMcgrFlbp7EytzJlFPaUNNpdm3QKCtXElMRDXIOWYp1LNUnbmCsg7Zoo4KCqpSSrrcJSiOpgD16UETYRftICJt21pm7EoaRWzW1uFKbWMl3oxdrJoJE9l7uhVGjhv8W7cHfNQZ84hrOv7EVnRjiSbrKx/Ea6B23buimOmRacfgKSoAIiUpyeofEKDOuJRt0hyORnL7h0k4Q1r9VR6s0cFadYBUC+y6iuUPEfDvUEJ3dxAcXdqJi1zxdqsWQvYoKdoQUkn/IDoo/ioPngS+cN5HzVarwc2W66lUptAzVkbCKDJwuqBtQIVy3EwJGEfd69lBfugUCgUCgUCgUCgUCgUGM5Xk52JxxMvbVRXUkysTlYlapCdTmm7pRAoeOgjrWMbWXN9Z7N3NWxjKVbRwae/jqx72DlhhxIbh57N0uZ8s/XuJI6Z1FGROSskQxRMJk9dC97sEpRCoYs77be83sqsq8ebVKHTjw6uePV+fTJ28DuMcO8pzCb8k48nhMe1Xe8AMrvB2KpwKBAVApSKATaJe2ss2BuNpLnNY+2EqmndS1a9enXvfGjGMeDT0eq4VNCs+PMB8XGRprq89LZGtRk2asUkBkHr1YTc560IftFcg6JoKGWEB1EOVsE3sZ90xOtmfCdi3iMb8QLKeyuyvc0UxdF6upNSDsUjiVs8BVRUDKbDezimJe7oPN18Nm0Lc5JgrouTH8zbtl3L5nl3scqjGyuzXqaxi6FU0D3h7aCvjHo21LqcA+z1xM3vdhx+mtiPzt0TD72hzKDp9zSgkaw+BrhWx0Yi0HhuLcrk/wDaZYpnh9ff9mEwB+AKDMf2DcJ//U/a/wD932//AEUGKcPuT8M3tdt52XifHpYNxaksVhOHTikGqbpUDKlAScoRE4ByzemAelQUTnMAwUdkZ46gc3WRAINJd5yWc8hMzJmpFFhMomkDVtHChu07SEVEPjN40FhsujYMNwgYclXNsOm0DGyjJRJOJkS2w7ZE83OyFUbEeuw5R9xyhyVFjn2HN6Ql1oIkuPLWGpOCuCLkCZIM3WaqIxQPM8Q4pPQMhoIOC+cS8ovMExBKQT6k73j3aCp3lHLfqpeHJr1NBDlY4dkBBs65ySWnUg2FPqbeUPUfUd1BrOoPR70Fd7EvbotsXiZberEtH0Ut8XV37hMof7sC0Gb9K3fZ8cdHFma50Ftin0BvWaRvt3RerF/GtQeYspSkKUpfVQbCvJn/AGw+V+9jI/O2VBZHyqP602GvlTKfNE6Cp/k5ftnEX8hpn8iFBcbypf7GvFv3wFv1evQaS3KfOROj6O8ghr92g9UHAblUubuC3FmVBW5ikzYkYq6OPbucA3IRb/iFNQaSfKLfbO5n5FQ35itBsS8mv9rbL98GY/qaDVd02ntpuXv4UYfqxpQbPvJk/a+Jv76Mn81ZUGtfp5vbVsnfuUN+qWlBjXQ4ZNPijpM8STwLbEpS4DQjn3jFfIKNgAf9Yomag9KN0f4MyP7wW/MGg8jTb6pE/fRf0lB654tQqcM2UUOBSg1IIiPgAbQoPMH0jvFlPcZ3GNema5SVVWivOisdaaCh+4zim6gpoEKHgXcAGWN751TUEz4O6AbpAc8YVjs2wcdaUM1mo4r+Fh7im1UXzpucm5I4lIgcqW8BKIAcwDp47aCqF2WvlzhnzM6tm4Gz+1b3sieDeBT6OI58goB01CmKIgbQQKcpwHQQ7fA1B6dOBTiPT4t+ESweIYxCEdXJbySsqkmGhUnyeqLkgAHgALpqafFpQS0ooRMplFD7SgHaJvCghPjG4e7v4jRxSrY8xGIFsXM8JdksZ+ucOazZgvzU0thTblh5hdoG0L8dBiHGVwS3vxN56te/I2chm0DG4wvS1pdu+VVBdZSZZot0TplKmYokLyzCfUQH3gNQV9ujooOKa5Iy37WdZbsJtHXLjmxbZzIdcHazohrbdlcEXizAUhT88A2G54E08a4SqQh1nLmZSx6ODMsrxRztyxWVrIe43YZQuS/I1qkk589JXBLwwsjMXAhqgVukK3OA4eyCBihpXTQura4wlhSnGWmWmXzS8PN9qJKEod6fWdLZPAxx0w3CVjvhZyFfWF2N0YhuS3bgw6dm/kVU5pxEmUM4SkCqJkU2CmoXvty93XtCqlxYReXRrXpJYEg7KxNxZYkWuOIsG7rTzC+lHyh2TJncUl1506bAkYTpKIKgommC+wpy+O0aDYrZlw4ux2wgMIJ5Ihxk2EO1aMIxxJoleOUk0QIU4I7txtQJr2BQcSamuGmZXTyFcUrYzo/UDnTnXa7NQerJrAmcQWMI+xlVMUg9ugHNp40HE69woXu6jbZK9x9MLP0N8RH72LgzhIDqG1ST7d5QU5g90PS3fHQZVH43x7Drru4qw4Zqq5eEeOVUIxIhlXBRESqmEChuOGptDj2hQQnxH8AKXERkpzkB7nGbiUV2yKQQ7dAFG5OWXbqACcA7fX2UGNW30YKFoKAvA5tSRUL4LLWDGLH/AJypDDQSNYHDXmOyLij5M/FPIuo5q6TUdxCdoRzZN2mUe1ITJEASgPvhQTTQKBQKBQKBQKBQKBQKBQKBQKCqlo5huNqyfxa/E3NmdNZZ01YMEbYZPHUiqLpUAQbomMd0fZppuVTIAB2+hQZli+97zzPa162RCZkly3ASJTKydSEMxRGLUVBUqaoGYqqFOO4naQxtxdnh3qDDv7ELjr/z7nn/AHBT/qoOpm8AcWVslE1ydI+1jwDxF8YEtv8AOUCgwW4pq/rVOJJbpZIsxi+JWKR3Q/yIiegk/o12NoN5LIcxbmbiXw7kn7NxLyBYZdoJVjdYHURW7TiYRMPYFBTXIVyWfZeQpdjILQjxstcD3c4vSRiLfWLucKCOiz1vILuNBHsMcNRoLk5jJBNeBCw0IvMjCzoorWPInLPMoCyIqiDRQASLJKMVTOjD4hoimJ9u7u7dtBVZnF43jlE5q15hlertZ0k0bSTd6vcJ13KhtiSJV3FsqFMc5xKBQA3aNBDnlMQuhubAXXmSrdwFjv8AnoLJAUyZuYz1IIAUgAID7naT7gejQav6DfF5Mteyc9wDTdmituVtzIz9Lb8FNdBu4L/SUUoM28oavQtp9GFdUXztD3BcEPGED4WrxNcQ/mIGoPPPQbCvJn/bD5X72Mj87ZUFkfKo/rTYa+VMp80ToKn+Tl+2cRfyGmfyIUFxvKl/sa8W/fAW/V69BpOoPQn5PBlE+Q+jPt631lgOtZ1wykIcPWBQX6ylr/q3JaDWn5Rb7Z3M/IqG/MVoNiXk1/tbZfvgzH9TQarum09tNy9/CjD9WNKDZ95Mn7XxN/fRk/mrKg1r9PN7atk79yhv1S0oKt41vh9i/JFu5MjVjkXtyeZSiJy+JTN1yLB+ZQesN3MMbjsBS4IpbmNX8OZw2UL7pM6W4o/yDQeSdt9Uifvov6Sg9W2drhdWjwx3ndjM+1aMsOQdoj7xk2Shw/GFB5O+8aH3Kd4xmvab+JQet7EaabfFFsJJFACEt5kAAXwAAQJQee7p70EUOlTyOCKRSb2UKc+0um4Rim2pqDZz5NxPO5Xo2EI90sY5Yq+5hs3A3uSCdNbQPwqmoJ541LQuO/bvx/asVCRdwNTuJFd3Z0pcp44JY5UCcswCTUT8nUx9KCKluGjiEiLuaPcZ4Nb2SxUZqpS0Pa+WlmxpTUSiQ5lBTMJdmhvAO3d40GeYBsCSx9naLRv3EbOImH8c9MylJDKrqXfKpkKTmctBUAKYO0u43qoMX4q3VqFzXJsy/Q+d+cqAuQdyh+sh7CXTRAzMCG7P9OP8X0a1y2/llmO01WPuW84efVKWvox6m40//t83os9yKNf2tj0tPk8Pna/VS7wSNHDXC49dbmSWVmFzrE6kREoCIEDubBHeXQC98e0fwVInJdTlDZjj6W8l1cI/s8Gnw+UsG0kteZfVfXMJS/2XmGjD/wC53L80b1JKwq1Sx4SW6PS97QtW0ztZ+4L7d2+tJKQ3JF+dedVOXYtoHWCFTMYN2pto7i+5oOI7uSHyJmG32LW2lXdzXXG43fW/Kpx4HKx5BlnbvVyP0kRQTU7oDqpsN8Ggi6z5hNPDbm15lmZwSEhHq/ViocwTtHdxQbxMAT7d2vMULt9Y0E6ZmiLRJxAOrgtuz0IsGxMbrQ6JokrdaOBeccbyFJtAUDiB9pyBp7w0F3qBQKBQKBQKBQKBQKBQKBQKBQKBQKBQVNsu+8nOIrzpAXmqiv55db5UcPSMg7cJJvFPYlXaShiKkECbNxO3Z2d0aDOLBgcj3vB3tHwl+Ghn8jb6bSIFnYD6DbMHIiuPWwBcw81QROXUSDqAJloIFyJ0f3HTNFFV7ntK5S/5JxdD1MTfxVCiX8dBhsfwZ5lsFwC99cESV37e06rW9VdT/gSW1/FQdNnGDZpt7eJCcCM9YQxUuVxMLdXcOyP24CGqO5RP0ew3iOlBdnhFzlhHM0dMo4Zxi4tfzSduWTaLQyDPUTgps05IiB9NhvGgjx10UWHVryf36zv6ZaScg9VcqvG7BkCoCdQT6Apyd2ga+/QZBxXnnsOYLsjH1uXIguRSbbRLyQnHEaVy5QTZuFB2HkSGalWMKRdRUL4btO3Sgq5MWe/uJ0/j5+zMdebQcFUjZRu+s5Ka02AIiq4RXRQKcqm7YYiOoF26jrQVx8pdbg1uLALVM5zlTsV+Qp1F01jDodmGonT1KcftidhvVQa5i2rzMKnvwqP0m8iRxz/EdmdYA/4ZqDa/5KxeBBgs04+Wc95KQhpNBH4lEnKRzf8ACToM28qPvZSL4Wcb4+TPoE1kEztQvvlaslw/K4LQabrbtXr2I7tvQyO4sZJQ7QivwRcGdm0/CDegvD5M/wC2Hyv3sZH52yoLI+VR/Wmw18qZT5onQVP8nL9s4i/kNM/kQoLjeVL/AGNeLfvgLfq9eg0qIsXThmu+RRMKLblguf1E3iIF/l0oNwnksOTUlrVy/hhw69laSkZONEftFklG6o/gFun/ADqCrnlFvtncz8iob8xWg2JeTX+1tl++DMf1NBqu6bT203L38KMP1Y0oNn3kyftfE399GT+asqDWv083tq2Tv3KG/VLSgqI/j3CKKZXiJiEdocxExvdpiIl1D8IGLQenDo7spjmfo1sY5DUU3LOMbtmzo3/xDZAWqv8AxETUHmRbfVIn76L+koPVHxW/YY5J+9hMfq5ag8p//ZH+y/8ALQeuDE/1qra+TzP9ASg8+HT4t3SnSp5EMm2VMXqEL3ipCIfUxv7wUGyfyaIiifR1PiKpGIP7JUr3TFEB+ktPfoLB8ZDvHaGUcbFv7JEvZwn88dSumLmUWQMtEEt4HFVM+7f3SBoJfS9dBGsypwsmyZCKPuP28ncqVg7BhcKd1szJMEx5fMRMtyu4Knd0D17KCRcJW3w/yOaIy7Lf4v5S/rij412lGxslcrV2KaKgE5wlKmmU3uC+ug+mcbFxxe15yA3ozyOoqjJtUTNWrWTdRircSJCdVFNEpkShoYxR9YHKY20ah3azK8lzXM6vdsbvVGpTw0xjXnSlDmhz4wjCMoeV42rvMoyy5vLa2hut10ZdjCXPxdLVxJC4e4KzLYs11b9iW5MRka1lDkQLMsDtVFhFNMRUKQ5CG2aiJe0viU1ZnsdaZdY5dO3y+lOnSjOWnXHRq70eKMZRjjp6vR6uK05rVua1xGdacZS09Xvuh4grZy0GY8c5UxljpO5U7bCWSlGZplFkJCOkkEynAyuoG02GHQKy9bURx3D5xRXDZFt4TXtIlps4LJ7ufG820yzeHM3Ou/cJnI2MA9oHXRLtPr7/ALmg4OIOEbiEsw0I+mreamc25LWmDNQsmjqs0YOJFFyfsHQo9VdJjp6/RCgxxxwK8QcS3CUhrQZuXKuL4yOcM/PKJQNJtZpu4FMDCOmgtkC9/wANeygkK8MMcR2V86I3hKYjawcZPfQurMOFrlQXGJNEyTh2omBUw1XMoUUylMGgBu7aC1tAoFAoFAoFAoFAoFAoFAoFAoFAoFAoPwRNNMvLTIUoe8UNKDo8nR76Wx7NRcZeQ244XjlU0Z8u3/0eYSjov3hKHd8fGgp5dj0LLUOlOdLm6McninHxoOz/AMiCx6DBnGX8myzsWGK+LHMl5LeBPM9hiVMw/dMvr/RoOfA2r0p93vNLfmL8atvcrXBIt2Y/hKY2v4qC0HB3jbidx/HTS/ErkNKdcvzt/NiZX4uDNClBTeAmEhA7RMXw19GgmygxjJFhYyvWNZusq2/GP2MI96+3CYKU7dusCSiXMED90e4qoXvfCoOGOC+H03d/Ycs0d3q+h5p/0UGo3ypVm1YZVwwzaNiIoo2xLlRRTKBSkKVdoAAAB2FAAoKQ2LZ6c50auS7uKTcrb2ZLWU3fBTcR8ogb8Yp0FsfJhL2LB8al7WKsttLPY5MsmT4SjV6gIf0V1KDOvKoL6F1kfDmMSrd1jDS8qqT41lW6JB/4ClBR2zbFM36LnIWTlEf7+znbUQif4QIRcouYP5XBaCxnkz/th8r97GR+dsqCyPlUf1psNfKmU+aJ0FT/ACcv2ziL+Q0z+RCguN5Uv9jXi374C36vXoNUWD7F+jLh9zfLJo71LbteDlSG+CATjZuYf5jigtf5Nhk0tmdIc7sZY+id42G/ZkD4S7dRJ0T/AIaa1B0flFvtncz8iob8xWg2JeTX+1tl++DMf1NBqu6bT203L38KMP1Y0oNn3kyftfE399GT+asqDWv083tq2Tv3KG/VLSghbPFh+YcF4Qv5NHaS5LLlSHP8JRpPP0x/oKJ0G5Pyd7JgXp0Y8hZaz3evZ90TEfy93amkqUjwn4P7oNQaHG31SJ++i/pKD1R8Vv2GOSfvYTH6uWoPKf8A9kf7L/y0HqD4is33dw68DjHMFjotVX8Szt0piPUBUTM3Wds0XHYBi9vJUU0HXsHSgrCv0qmXxtlW4XNsW4soDBST5gxIjualvMI0pPpnpeafZf2/f8O7QWI4EOIPNedJi4mGSY2JQYwUNDuG7iNjjIFeqyLfryZy6mMG0jZRuQft9w0GU8U45Cirrs68Lex+xuWAjRkAuKLkZBi1TPzEkyoCKrzsLofcbu/BoI2fZiupS6mL5hwkWClDJt1iyTBS74Ey6yg7OUcigKABAL3tQEB1+1oJJwXfcjdt5lBtwtw9uNUm6nOn4u44t4KI6diYla6n71BH/ENkC5bS4miMW82/Tjx8yv1EE1zAmBGijgypdAHTafnJ7vf2Vr9trnF9lu3W5jUlGn/d59KX6qU9X89ceftMzym1o1sn16eL3SPnafwo1b5IyE5tCNuCDud45kYyEYpqyKMuqoD1RF2RIUwTARA46iVbX17dKwiOeZ3PLaVxb15SqU6dOOreS45Qqxhp09bt6utp0rtKztt9KEo8MpS6vR1R/qLP5+Bj2VsupmNdvzGQuCaQj5Pz4uczpBCIVOicdD6dhyFEPjJurLb61o0bCVWlKXDVuIwnvJ9+ELaUoS6Xa4vtLbRqTnWhCeno0+HTHrT4nW4JvWZl8gtIi87knVE4udEjYWzs5vZDvW4oGUATAApim75JvHsV8Ko9kM2uLnO4Ur2rV006nDplLpSqw0auLoaauiXS4ZO3MraEbOUqUI8UfVlq9HUuPWy7AygUCgUCgUCgUCgUCgUCgUCgUCgUCgUCgUCg6DJdixOTcfTOPbicLIMZqNVZu1W5wBQiahRKIlEwCGug+sKCp870enA7ae4tycRL2OMTxI8uWPSEv4DJANBis1j3o8rLRM3/ALNS9TlJ/wCzw82ZYPwcluJaDCJa6OBNnuLB5dzhLH8CA1fpJgcfuqgUfxUFlOjmJBg1u11bdqZDj2iqzPlrX+95wuNAV+kaJEAoB7rtH3NBZygwriFLHK4SuhOWbkWbDDLAskobaUQ09Y7FOz3+4b7lBVmPi30XPFlJq9sacmNetjuI632Ea5cKgZQNATUNHlE5/wBzDUPtaCnPlUX14MOfJqY+ctKCvfBXYqd9dEJxel5O9aHf2rLofai3XUUMP+75lBxegIvJG0elJsNFwtsJNxsvGG+2E7JRUofz0C0Gb+UpXopcnSKtrZ5upLdx5Gtik+CdVZy4H8ShaDHLgs9W2/J6IC4Fktg3JxJqvSH+GmmycNQ/G3NQZb5M/wC2Hyv3sZH52yoLI+VR/Wmw18qZT5onQVP8nL9s4i/kNM/kQoLjeVL/AGNeLfvgLfq9egoX0VOL1syY/wCKPHrYmrh1w8PXDQhfdLN3iDlIPwnSLQR10W2Ti4q6Q3Dd9GedXbmvdoydK+oqL3VobX4tF6Cb/KLfbO5n5FQ35itBsS8mv9rbL98GY/qaDVd02ntpuXv4UYfqxpQbPvJk/a+Jv76Mn81ZUGtfp5vbVsnfuUN+qWlB+uJzG6r3oeuGLMTdr9Tbqu2DdLfE4fqOEgH8LZSgtD5MPkxNFrnPDC6/fWiWE40T3fBK4brCAfhb0GqNt9Uifvov6Sg9UfFb9hjkn72Ex+rlqDyn/wDZH+y/8tB6qLtwlB8RPCnFYkuOTXaMpOEijOFmxSibRLkq7dDdnbs0oIUZ9Dth9s7SdGyzdChEjES6obl8gzIveFuKWm3UVO/zdN/q8KCd+G/hwhOHGAPAwtzvZMh4mHj+Y9IUptsfHIMCH7vrORApx+M1B1/FDw9TWbhtyXgH8Ide23rhcIe6o0zuNfgqly/ZkymKOpPSKPqoI2U4QMqol3LY04eCF+EayHAf89BkmB+FS6LFy63yzcStjRXUoldiSKx9BqM0nnNEg73AnOO/bs7oaUEtXHinG14PVZS57Lj3jhZIElFnDcDGMQNNC6+92BVjvtnskzGtKrd0I1JS73FFVUb68oQ00p4xfMuHMVEfjJlsGLBwZ71syxWoAPP1A3M+7qUo1w/svs9vt73NDVq19Hrdp99sb3Rp3sv2PhHYMxFEt1mkbj+ORRXOIqolR7phMiZAezXTtSOYn3BrrobJ7O20JQpW0Yxl+HR6MscHKeZX8+lVl/XffdHDGKmr1CSb4+iyOGzkjlusVqG4ipA2lOA++AeFcqey+z9KrGrC2hhKOOrDh62HgxfJ5heVIaMamPMyushUZQKBQKBQKBQKBQKBQKBQKBQKBQKBQKBQKBQdDkmxY7JtgTGPJp6ug1mo5Vm4WamAqpCHKJREoiAhr2+9QVLnuh1tU5hWtPN79uPiUklCJLfyiQyf5KD8RnAJxQ409kx/duL5cpPQLNWWgChv4xkDj/SoMezRgfj8vxlAoXJhq0nKVsy5ZBoe1VW7YVzhp3TlE5dQ7PUAUFn+HfM+Z8iMJ1bOWDXFkqQ/KFA6i5lU3pTAoJzE7vudhfATelQfonGbw6qgkdK/TGKsomQhgjnOg7yAcp/pfYQQMXQ/h3qDiXZxCYtynjG84/HV1meuIuEVUd8ldRiJCGTAQMVc5QAuoG7De/QQ2NzW5LdTjYyNvk8lFvWhIoj6eaNlU094DyzNktDt0/dc0iYnU+Hp3aCkXlUX14MOfJqY+ctKDH+g+sb9kzo+uMSwyobzydqpoIk267lRjJASf0wLQUx6NG9jWPx+YVu7nbCEyJFpLD4exuFgbm/oKmoM96bK9FL46UbLT8x9xY+UZRqX2oN2LdMQ/ngags1xr2SFieTkcPkTyth3V1sJNT1ai7Sk3Ov8itBhPkz/ALYfK/exkfnbKgsj5VH9abDXyplPmidBU/ycv2ziL+Q0z+RCguN5Uv8AY14t++At+r16CuvkxkWznOK7J8HII70HmKhQcEN7ohnyBRD+QaDX1ecLOYJzBL2/3kZKybrXQJ6hIsydiUPxpUFrOnpu5nkLj7Sv6N2ihN4ytyQbmDw2rNzqBp+A9Bsr8mv9rbL98GY/qaDVd02ntpuXv4UYfqxpQbPvJk/a+Jv76Mn81ZUGtfp5vbVsnfuUN+qWlBYaXxotf/kv8RNt0d6lp3irNh3e0pSzjhucfwJuDUELeT95GWsnpCkbXI52I3hYc1FKkN4HMRAHhA+7q2NQUpbfVIn76L+koPVHxW/YY5J+9hMfq5ag8p//AGR/sv8Ay0Hpf4uOkDsLo6eFKw8u5EsObuFpLnj4hFpBmRBUih2R1t484xQ00SMHjQVe/wDpS/DB/mx5E/7xH/8An0F1OAXjesrpAcCfs/WBZktAsPPbqM6hNGSFbmIbNT+xGMXaO8NO2gm6grfx2KQyc9aHny0ZKcSK2kzEjolVMyxTALT2UUlW6xDJlDsE+3cQTl0HvDQdBwQKWzLZbVnbLtxVo2NaCgP3SL9FZqqqddsZMqQtmiCR9ABTvn1Pp4AXcegtfQKBQKBQKBQKBQKBQKBQKBQKBQKBQKBQKBQKBQKBQKBQKBQKDjSrIZKMcxvN2CugZPft127gENdKCubbo6YAiyQr5PeHKnCpRYk82FATIItlG6A67/TKUU+96+V+Gg720uCyKxrBXLH2RdKSq05a/mdNGUjiqNyaKKHKocupt+nM26aeAFoPzYXC7cdmuTi+tWxpQov01UXj5uqLtFMoE7nNIkUD6CBjF1Ds3aUGtjyqL68GHPk1MfOWlBl3ktMe0mcc52iXxN6LuShklie+Qzd4UQ/kGg1aWW3cYd4podm57h7SyW2SV+16pJkKP6OgyTpF7i+i7jvzZPsz83rOTZwiBvHcUjtRNP8AEQtBtK6duxS4w6HbD2Nyo8vzDP23HmIXs2ijEOUx/GWgrD5M/wC2Hyv3sZH52yoLI+VR/Wmw18qZT5onQVP8nL9s4i/kNM/kQoLjeVL/AGNeLfvgLfq9egr95Ln9mJkX72gfrFvQVn6ZXGZsX9Jnl2BM25aMpcCcygBfAxXrdJwYQ/1iilBinHHfn7JM7iu6hPvV/YHtZm4H/SNUVWptfwoUG4zya/2tsv3wZj+poNV3Tae2m5e/hRh+rGlBs+8mT9r4m/voyfzVlQa1+nm9tWyd+5Q36paUGw/o5cYBmjyeOYxeVvzlZm1LuQaJ7ddy4Onhkv8AiAWg1MdG7kL9jXjqxLfB1uWkS72zdwbw2puSnbG1/AvQQ+mUyUoRM3iV4AD/ALyg9UXFb9hjkn72Ex+rlqDyn/8AZH+y/wDLQegvpcOC3iA45OBXGeMeHa32EjLxczGSbxGSlCNClbFjV0hEDH7BNuUL2UGjLiJ4ecocKuY5jA2ZY1qzuSD6v5ybMX5XCROciRdPRQnYPsahaDeF5Nb7W9/8wpj+ooNgFBXXjng4255yy4p4SGVKQ75wu3lJtFgooiXq5TAkovoQvacu43fMHqTP3toY/wAF9qx1n5vkkIy4bSkGsla4uY1xbssDkRSBVuIgAFERFMOYUN6gJCI+gTTdtC1VAoFAoFAoFAoFAoFAoFAoFAoFAoFAoFAoFAoFAoFAoFAoFAoFBit35lx3Yk2a3bquHqzwrIrrldXUOPJMKhQP3SiHimag6R1xTYOZCsVxe3fQci3OmVguY3MBBVxtAAJqPsaKhv4unjQfpxxPYaQbg7WuB6VsZVNMznzI75ZFDpGW2GNytCmKmQxzgPoB6e2g1Q+VRfXgw58mpj5y0oM18lT/AMDM2/wzBfoHlBrk6SKzTYt6Q7MNtt0eSVrkZ+8aE+Cmut1on4lS0GFY5Zy2fuKa3mb5Hmvr1yMzByTx3KPJAgn/AEhqDdD5TiUpeAO2wDsAMpR+gf7E+oKWeTP+2Hyv3sZH52yoLI+VR/Wmw18qZT5onQVP8nL9s4i/kNM/kQoLjeVL/Y14t++At+r16Cv3kuf2YmRfvaB+sW9BwPKc8Zo2vxrWjkxq22EuqwCprqbew67N0oQf+GujQa8biuZ5cjWHavP+x4gsegb/AEZVlVQ/SmoN83k1/tbZfvgzH9TQarum09tNy9/CjD9WNKDZ95Mn7XxN/fRk/mrKg1r9PN7atk79yhv1S0oNsnk/6KbnorrGRWJvIeRmwMQ3gIDJueyg0OZhtmS4c+Kq6bTaonTc2NkR6g2Ibs29UfH5f4iFoMIKt1iWK42beY8A+37qmtB6oOK37DHJP3sJj9XLUHlP/wCyP9l/5aD1wYn+tVbXyeZ/oCUHng6dn21PKP7eJ/VLWg2f+TW+1vf/ADCmP6ig2AUEa57wU9zUrEFb30eMRjBXFRqdmoqm4Ofl7TDy1kjAJNhtO9p7J4eFB1+D+G6Sw5eLm5hyIZ+g7jjNjxyLBVNMT8whwWEVXCxtwABihptDv9uvZQS1QKBQKBQKBQKBQKBQKBQKBQKBQKBQKBQKBQKBQKBQKBQKBQKBQVw4sMXZBuzMUXdloWs9fIIwQsnh26QiBiGTfqafdBQiIf60vwqCMJfAuVn1wLXalYU2RuowcLFTKzHnFVM2OUg7e3vgmuoXb8Lu0HfOsbZJdWgNvJ2hdpl/ohbSLhupHCQrhl5tVSVKJ9unOWAxk1CAOoCfsAlBR7yqL68GHPk1MfOWlBmvkqf+Bmbf4Zgv0DygqN5QPZoWj0ot4vkW/LSnoOHkwH4Qi0IgY38rc1BHnRA2GbInSZYcgyo7yNbq86Kl+Jmgq61/lSLQbTvKc/sA7d++nHfM39BSvyZ/2w+V+9jI/O2VBZHyqP602GvlTKfNE6Cp/k5ftnEX8hpn8iFBcbypf7GvFv3wFv1evQV+8lz+zEyL97QP1i3oJ58qUxn50wHi/MCLfU0HeDqKXU2/4t41FQNR/bsy0Glag38+TX+1tl++DMf1NBqu6bT203L38KMP1Y0oNn3kyftfE399GT+asqDWv083tq2Tv3KG/VLSg2z+T7+1Z2H/AApN/rNzQakOnPxkji/pP8kItEtje4DMJ1Hu6bhcNE+aP+9TUoKmsv79Q/fCf54UHqr4mI9xL8ImQIpoTcq6xvLJJAX1mMwVAPy0HlHIbdD6/wDwv/LQeuHE/wBaq2vk8z/QEoPPB07PtqeUf28T+qWtBs/8mt9re/8AmFMf1FBsAoFAoFAoFAoFAoFAoFAoFAoFAoFAoFAoFAoFAoFAoFAoFAoFAoFAoFAoFAoNL3lUX14MOfJqY+ctKDNfJU/8DM2/wzBfoHlBFPlRNi+aeK/HWRE2+hJuwVWah/hKNHhzfkdFoI88nFsNS7OknaXLydSWxY0q/Mb4JlOU0D5wagvX5Tn9gHbv30475m/oKV+TP+2Hyv3sZH52yoLI+VR/Wmw18qZT5onQVP8AJy/bOIv5DTP5EKC43lS/2NeLfvgLfq9egr95Ln9mJkX72gfrFvQbAunpxenkzowMgLlR3uLYOwnmvxdXdJ80f9ydag85tBv58mv9rbL98GY/qaDVd02ntpuXv4UYfqxpQbPvJk/a+Jv76Mn81ZUGtfp5vbVsnfuUN+qWlBtn8n39qzsP+FJv9ZuaCjPlReMSwfEvjbLzdtsJcNmuYxdQpPTVZOuYGv8AEef0aDWIy/v1D98J/nhQeuIsY0mbVCGkEd7d1H8lcnwiGT2iH8g0HlH4isLXFw+ZvvHAl2tzIvbVuB3FqD4b0yKCCSgfEdIUzh8RqDbXw5eUu8P1p8O8JbmbsPXke9YSDRZOU4FBsqyklUUikBYqqixDJb9u4SiUdvq3UGq7i94lLi4vOJa8OJG7IpKPc3VKAunGoq8wrRAiZEUENwgG8xUk0wE2gaj20G7Dya32t7/5hTH9RQbAKBQKBQKBQKBQKBQKBQKBQKBQKBQKBQKBQKBQKBQKBQKBQKBQKBQKBQKBQKDV55QRwGcWvGLkjGU7w2YcdXQ1goOTQlVm8k0b9XUVWbmIAguqQTagQ3hQZR5PjwXcT/BxbWVI7iWxS4tdW4JOJVhyLv2y/WCopOSqCHIVPt0E5fHSg/nlBXAjxFcZdt4uluGvF6tzydtSMklKt0H7duKTZwkgYp9V1CAYN6GnZ8Kgw7yf3o7eKfhDzFkXI3Evh9xa/nK2mUdBncSTVwLjVwdVcA5Cp9NOWj46UE5dPFwu564uOD2Expw7Y+XuWca3+ykF2CLxBAxGxGrshlNy5yF7DKJhprr3qCrXQVdG7xtcJ3GlI5P4hcFurbgVrDfME5FaXZrAZydy0OVPaisc3aCZh8NO7QTd5QRwa8TXGNj3GUJw2YrXul1BXBIOJZNu/bIchJRumQgiK6pAHUweqgr10JnRnccvCzx3sMtZ7wE8t63UbUk2ikktLslgKsqCXLJtRXObt0N6qCzHT/cIHEhxhYMsC0+G7GS9zyMPeSrySbN37ZuKKBmaqYHEV1CAPfEodlBDnQE9Hrxj8IPEvet88SGE3VsRUpYwMWDxeVZrgq464kpy9EFjiXuEMbtDSg2S8T2LAzjw337hvqxVD3RaEjGIlPoAc1duomQe33jiUaDz2o9CJ0qXJJzuEmR37Q3/APrDGeP/AHmg3D9Btw15v4UuB8MUcQdhK25PheUk882rOkVh5CvL2H3InOXt2m9dBr86VHopukE4gOkAyRmHD/Dm8mrcm5FmpFSic0wSBcpGDdIwgVVcpi6GIYO0KC+nQRcL+eOEjgzlcY8Q+PlbanXF/P5BGPVdoLiZso3aEKpuQOcvaKZuzXXu0FG+l26LPj54j+kIvzMmFeHh5OW1LljAjpVGZYJAvyo5ukp3VVyGLooQwdoUGxbobsCZc4Z+j+tHD2cbMUgLkjX8oo+i1nSSxkiqv11Ux3pGOUdSHKPYNBFPT9cDubOM7A1jjw9WArclzWtdqhzxyLxBA3UXDY5VjgZY5C9iibfs11oNWDfoRulLSdInNwmSOhVSCY30QxngAh/8TQekKNRURjUEliAByIEKIfGAUFC+lz6FiJ49ZZPOuFbkYWzkpsyI1eeciHBlPIkDRIi5kwEySxA7pVgA/c7ghoBRKGr+S6CHpT42aGGLwzFdd/aV6zu2NFA3x7jOCjp90AoL+9F30AcTg9CYyXxxt4a5J6bgXEUztFmcXDKKbOCCmuodUQDmuDEHYUxOxMu7aYxjalC13Ri8F03wEYMn+H57NEko1DIEpIW3Ib9VVo1flGQ5wepYoAYhvfEm4Ow1BZG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H/9k=">
            <a:extLst>
              <a:ext uri="{FF2B5EF4-FFF2-40B4-BE49-F238E27FC236}">
                <a16:creationId xmlns:a16="http://schemas.microsoft.com/office/drawing/2014/main" id="{432CE9C9-B492-4C35-8AFA-C3DE142679FC}"/>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4" name="标题 1">
            <a:extLst>
              <a:ext uri="{FF2B5EF4-FFF2-40B4-BE49-F238E27FC236}">
                <a16:creationId xmlns:a16="http://schemas.microsoft.com/office/drawing/2014/main" id="{3E27EC6D-9079-4F82-A667-3CDB28174948}"/>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1</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基于分布式多智能体系统（</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MAS</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）和差分隐私的大数据安全及应用研究</a:t>
            </a:r>
          </a:p>
        </p:txBody>
      </p:sp>
      <p:sp>
        <p:nvSpPr>
          <p:cNvPr id="59" name="文本框 58">
            <a:extLst>
              <a:ext uri="{FF2B5EF4-FFF2-40B4-BE49-F238E27FC236}">
                <a16:creationId xmlns:a16="http://schemas.microsoft.com/office/drawing/2014/main" id="{AE1E188E-4BA8-4050-95AB-B6568B8C5220}"/>
              </a:ext>
            </a:extLst>
          </p:cNvPr>
          <p:cNvSpPr txBox="1"/>
          <p:nvPr/>
        </p:nvSpPr>
        <p:spPr>
          <a:xfrm>
            <a:off x="3093688" y="1834268"/>
            <a:ext cx="5182299" cy="4598054"/>
          </a:xfrm>
          <a:prstGeom prst="rect">
            <a:avLst/>
          </a:prstGeom>
          <a:noFill/>
        </p:spPr>
        <p:txBody>
          <a:bodyPr wrap="square">
            <a:spAutoFit/>
          </a:bodyPr>
          <a:lstStyle/>
          <a:p>
            <a:pPr algn="ctr">
              <a:lnSpc>
                <a:spcPct val="150000"/>
              </a:lnSpc>
              <a:spcBef>
                <a:spcPct val="0"/>
              </a:spcBef>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当今时代，随着定位技术、无线网络技术的发展，分布式的移动边缘设备能够精准地获取每个用户每时每刻的信息，为用户提供个性化服务的同时，也增加了个人隐私泄露的风险。</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作为入选</a:t>
            </a:r>
            <a:r>
              <a:rPr lang="en-US" altLang="zh-CN" sz="1600" dirty="0">
                <a:effectLst/>
                <a:latin typeface="Times New Roman" panose="02020603050405020304" pitchFamily="18" charset="0"/>
                <a:ea typeface="宋体" panose="02010600030101010101" pitchFamily="2" charset="-122"/>
              </a:rPr>
              <a:t>MIT2020</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全球十大突破性技术之一的</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差分隐私</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rPr>
              <a:t>DP</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rPr>
              <a:t>Differential Privacy</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，该技术能够保证不损害用户个人隐私的前提下，最大限度利用数据资源。</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同时，</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多智能体系统</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rPr>
              <a:t>MAS</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rPr>
              <a:t>Multi-agent Systems</a:t>
            </a:r>
            <a:r>
              <a:rPr lang="zh-CN"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作为分布式人工智能领域中的一大分支，近几年备受学术界和工程界关注。本研究课题旨在通过差分隐私保护多智能体系统中分布式一致性演化过程的隐私，确保具有最大化背景知识的攻击者无法获取多智能体系统的初始状态分布。</a:t>
            </a:r>
            <a:endParaRPr lang="zh-CN" altLang="en-US" sz="1600" dirty="0"/>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a:extLst>
              <a:ext uri="{FF2B5EF4-FFF2-40B4-BE49-F238E27FC236}">
                <a16:creationId xmlns:a16="http://schemas.microsoft.com/office/drawing/2014/main" id="{73D5B348-E753-47E6-AF1B-CE2A698CFA29}"/>
              </a:ext>
            </a:extLst>
          </p:cNvPr>
          <p:cNvSpPr>
            <a:spLocks noChangeArrowheads="1"/>
          </p:cNvSpPr>
          <p:nvPr/>
        </p:nvSpPr>
        <p:spPr bwMode="auto">
          <a:xfrm>
            <a:off x="360479" y="1133475"/>
            <a:ext cx="5436314" cy="544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研究目标与研究内容</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本研究面向大数据场景，</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解决具有分布式智能的多智能体系统的隐私安全问题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，本研究从固定拓扑出发，进而拓展到复杂的切换拓扑场景，具体而言，研究内容有以下几点：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spcBef>
                <a:spcPts val="0"/>
              </a:spcBef>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固定拓扑下满足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的平均一致性的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MAS</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动力学模型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的设计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spcBef>
                <a:spcPts val="0"/>
              </a:spcBef>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固定拓扑下满足平均一致性的</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DP</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噪声机制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的设计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spcBef>
                <a:spcPts val="0"/>
              </a:spcBef>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固定拓扑下满足</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平均一致性的动力学模型的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准确率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spcBef>
                <a:spcPts val="0"/>
              </a:spcBef>
              <a:buFont typeface="+mj-lt"/>
              <a:buAutoNum type="arabicPeriod"/>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切换拓扑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下满足平均一致性的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网络拓扑条件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ct val="150000"/>
              </a:lnSpc>
              <a:spcBef>
                <a:spcPts val="0"/>
              </a:spcBef>
              <a:buFont typeface="+mj-lt"/>
              <a:buAutoNum type="arabicPeriod"/>
            </a:pP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切换拓扑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下满足平均一致性的噪声机制与动力学模型的研究</a:t>
            </a:r>
            <a:endPar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52" name="AutoShape 6" descr="data:image/jpeg;base64,/9j/4AAQSkZJRgABAQEASABIAAD/2wBDAAIBAQEBAQIBAQECAgICAgQDAgICAgUEBAMEBgUGBgYFBgYGBwkIBgcJBwYGCAsICQoKCgoKBggLDAsKDAkKCgr/2wBDAQICAgICAgUDAwUKBwYHCgoKCgoKCgoKCgoKCgoKCgoKCgoKCgoKCgoKCgoKCgoKCgoKCgoKCgoKCgoKCgoKCgr/wAARCAFYAfQDAREAAhEBAxEB/8QAHgABAAICAwEBAQAAAAAAAAAAAAcIBgkEBQoDAgH/xABzEAAABQMCAgUECA4KDwQGBQ0BAgMEBQAGBxESCBMJFCEiMQoVMkEjOUJRUmF2tBYzNTc4YnF3gaGxsrO1F3JzdHWCkZKiwxgZJDQ2Q1NYY4OEk6PC0kWUwdMlJkRUZIcaV5WWpFZlZmdol6bR1eHi5fD/xAAdAQEAAQQDAQAAAAAAAAAAAAAABwQFBggCAwkB/8QAWREBAAECAwMFCA0JBQQIBwEAAAIDBAEFEgYTIgcRMkJSFCExYnKSssIIFSM1NkFTYXOCorPSMzQ3Q1FxgZHwFiRjobGTwdHiFyVUVXS04fEYJkRFg6PD0//aAAwDAQACEQMRAD8A3+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iXjeuK9LP4WLwu7H97PremYyOK5YysakgdVI5VSdmi6ahBAQ7B1LQUeztxd8XthwaiON883e4nHaF7gxJLW8wFprGvnrcqgm6oTQibZsVVI2vsypVPTDuFCz3Rg8SeTeKTHl85AyLN9cSQvwWcATq6aYN2RI1hqQNhS7tXAuD6jqPf8Ae20FnaBQKBQKBQKCOOKDKlzYZxOpf9qJQp3LaZj0lguB/wBVaAgq7STWMdYfpWiZzd/Q+nwDeFBEn9sElt23r+Ed3wf2bP8A/X0FgcY3irkDH0ReiykWJ5JmRcRg5TrzQdf8kvsJzS/bbQoMhoFAoFAoFAoFAoFAoFAoFAoFAoFAoFAoFAoFAoFAoFAoFAoFAoFAoFAoFAoFAoFAoFAoIFbcXspLtJB3E2hHkNEsZRw8SeSpiCfqZjlFMmiQ7jG0Kf4i1DVPlQuLmjVnRoU/cY1pS56nyMtPNHh63S8lkMsjhTnDVKXFp6vadqnxC3aW8xsZ1a0KVwL8iKbsJk/JMBW5lVdNUwHUduhPh7u3bVzjt3mvtt7XzoUtWrTq3ktP5PGcup9WHa+Z0e1dHGhvdUvN8b+tTMsL5HfZSs0tyScOixcFcCkqg3cCqT0SnAQMJSiPdOX1eNZRspn9faPKsLupT3ctWnmwlqw+KXh5sPikoswtYWdzu4y1MzrKlEpt0hHHDxMcOeV2GP8AAtq21Kg4hEnjkk2VAeriZVYm8+kikuBB5fZ7BtHabQ5u8BQ7nhEyTkzjvwnfFhcUUjbJ+aogzXZ2WyMxO2SOUTiBhO+dHMYRIXQ4kRD0tAP7kMtnejjwTdB3P0QXDdrsiz9+5bJqTBABkDxyu5XQR2pAJUxUcLdhtw6KabqCQuHrhsxhwxWw+s/FTN03YSEiL5ZJ055u1UUyJjt7A2htTLQSDQKD4vTik2UUDs2pmEB/BXTWlopSk+4eFU7HOfcpvUWJ5q63KnIlYZm8MoYvfKUjkHZ/D3QmR1/a1qxs/t7tRWhT39zKWmpawl5OEau+l9aWMPNZZcZfZw1aYdWXq6XJtTPGTpGCiEpO63Ir+bn7WVMJg3dZK3aFSOHZ46puDh9srVTle3W0txYWu9uZatFaFTta9FKMJeVqhVlH55ONbLraM56Y9aPN50v+V97zyxe1qQw3TCZFmJAhZ1WPI6W9jRcJDEewiCZg1KcHCqYm1AO/XbnG1Wc5Xad3UL6rUw3sqWqXDDGPcvBwdXHCrOMp6us40bOjXnonCMeHV9v8L8xuTMltmFqPHt6zRyzc8aNk1FFg0EB6kQh0tA7naoYBH3zGr5Q2l2jjRy+U7mr7tVlSnxfQRjjDs8U8Y+VJ9la2+urwx4Y6vSZZkSRu4eC0spHvJaTlFkmx1HRJpVu6KAuicxQFEjJnU2E3DySGKKgE2B6VTlsLUuK2y1rVuKkqkpR1SlOWqXSWG/jCF5PCHCrjNrRCLuMmLOnsipTi8cLe652Q8+mBfljubpoJEdgblgZRYR5ig6bvtqy5RrW41yujjTAlhvsnx0k3fyrVu1XTK6NInQVFMTmOqtuMJiAAGMJhEwh9tQdlI8V2Hopwmg4knhgVWeJCdNicSpnbOlGygGHwLqoitt98EjDQf2P4nbJmHrVKJtm4nLd5KN49u/Tiw5Jll0gVJ2iYB05Rin108DUEl0CgUCgUCgUCgUCgUCgUCgUCgUCgUCgUCgUCgUCgUCgUCgUCgUCgUCgUCgUCgUEe5D4oME4pu9axciX8lESSEEeaXTdM1+WmxKqCQriqCYp6AoYpdN27UxezvUHWOeNfhaZTzu15DM8W3kGNwnhHbRwVVM6b4gqFMTvEDuAZNQnN+l7y7N+7u0EG4bisZ5euS47ewxlaKm3czbS75wg/t5+36s0fJERI6TMsiUpgOdI2nb3w5nwTVCNPkuzK1ldY0qtOXdEamHFGXDvYRjqj5v2pMlnnlGpo1xlw6fspEnMdu7ZyGS67vviz2DsXAvmsU6McpARK2MmuYu7QfY9dxNA9z218vsl9rc97qzC5tqctWuMJc+GGnRKM8cOfsdKHe6rhTvIVrXdUYz/Zq+twsowbO2HjOzEbam8p2+6eOXKagHZvQBIeaQpESl3Dr3gT1+7urINjsyyHZ7Ko2lxmFKVSUo9GXe44xwh4f24RUeYRr3lzvIUpaWaO8u4vZrlbOcgRBFDHSICYv09RFTXlhpr7rQdKyyptbszRnoneU9XD1o9bo+d8Shws7mfghJrd6aDIjG1+LKChYe9Sxc05sxsJm7iQtxuiul1hzt3daMV+fQd3oaph7jvb6yNTp16GdZ89x5eT2aTYKP1JNmLl0wSR2K+xKbfZCBuU0+3EdPVQZc7ytmFxMybL9kt0wQinTlg8dGSSHldVctyqrgUS98QBYomAO0UyqadtB/XWecms3QsjXgufVaTMopsL7GUrJUqOnZ4dYOiYP2tBkOT7+yDHL3FJQF4yKTqNayRmzUipeToEezIgG0S+n1p4UQHX3JqDq5/I1/dZO+h8hyqSMwdMSkBVIQbEOzjF/YtUx295yt469hqDKuF7KF5ZGua6IS85dRyDAqZkSGKBQKmsquJRDQA9Rdn8SuMo4ShpGTrcLWF3BQKva5zgQnse50ceWf1Kl7exQPUfxqP5cmGxs48Vv9qX8/K8bwrh7aXnbf0/DFho7pR6NsH55zAJF+tn5iQgmKY7Da6k1Ae3TxHQa+48muyGE5TxocUutqlqw4dPDj1dXW5vDjzHtpedt+/7GjFJkRaOGD5Ztz01ytl5RY6ZVSlKXmAAmHviBC6j66548nOy2jROE5R1RlplUnjhqjpw1dLwy04av2ntnd+F9GXDvjNlykisnyiaLtN02RXkVTlQVTVRVASAI93U7dMR9/trso8n+zlCEIaJaYyjOOGNSXDKMqc+99alDncZZjczx5/6/rvsU4tbKhIjhVlLQikbgTaN+qkQJbtsJTr0ujgghtauAMVXt8RN6Id71VleW5fbZVZUrW34YU/ApKlSVWeqSjELZWTDSAJt8UTMix3d5xdGKkodbT9q0j3gf0ar3BcO4cd3ZcXD3jSPsuz3jhWNXRVOyamBuCAchQA5pVUWg8neJQMQUSah7igwVTh84hHtnO7FXx91QkuzfkfvWz9I48t4CSypBExijvK4HeXQOw/ODdobvBI1iWFkosqgSdsGRZroXfDPHKhHCXUuQ2jCNDHRKBx2+yJmES7S9wyfwaCwVAoFAoFAoFAoFAoFAoFAoFAoFAoFAoFAoFAoFAoFAoFAoFAoFAoFAoFB/BMUpdTdgUDeX36BvL79B/aCmXSi48yDkQklatj48n5887j8sWRGFb6iY5p6OXMQFDiVIhuUgoPfMHZQV+h7ZzopcL3KEphm4Zp9cjp8k2jpqzXaqKTF7IquAb7UyEEihFQfOgWVHuDydfcFMFveBltOKO2Eq+LNKtwwpZzA0hMwyrFRV03WlyLpmTUTT2nIIlAQ2h2GKb3QGMGScR9mq3TPvjmXdlTj7HeOkkkEAMVdwQ/sRTDoI9gjrtAQ1qF+UbJ6ma31WXFpp2lSfDHpTjLg83w6cOkvOW1tzCOHaqI9TWXb20/g3zldWQdXAVRZl5tOBzOVY9ykdQNA9A7g+wpfVUex1wy2rbzlLeSr6tG7l050KsJSj4sqstMY9Vcf10Z9XT60fVZBjZNNBFKIWth0SSSueNcnenamAAamWaABNRD1mTMP+qNV/wBnKeiEbedCW+jXt569MuhKVDvfxxjKX1VPddrCXDpl6yBOk/xxk/OfFRD4jsyQuV+itZqTkLbgLmQFNwYF3HMOuyOsiKIbQLoqcxwW7xQ28o27YtjrM+hus5vj+1ci2a1t5CNCOuFsiu2By0I5KqVNQDgq2QE5kNB7AOdQ/M723TZ2hZq4OHLFVxncmk4Vxq7euHS5kXqiYiquokdUe6IelySl+5uD10HBfcKWFJNZwu7t5wdVZZRQipnygnbic4GMCQiPcL2aaB6hEKCvXHtmvD3BZMW2nd2M7jvH6LEFhekNdHKTWK1M3ECuCnKYFQEeX/NoIUt/pW+FyQBtbl0cN13xcWUpU+uxtzkXWalBNukAlLomPYRsiHYb86gvxgFlhW4Lab5mwo8I7jLnjkhQfIrGEiiJVVlCl2m7SCU6yhRAe0PRH0aCH+OXpNLb4JshRWPJDE725HMlCecjKNZZNsCJBVOmUggYhtREUzUE4Gy8wHAQ59aRRlGo2h5/TYlWDcdPqvWAT3aaa6d3XSgpMn0/tnqJgoXhhlu8QDf4TI+v/U0HKi+nmtKUOukXhnliC3ZrOB3XKiO4EyibT6V69KDj/wBv4s7/ADX5f/7zI/8Ak0Eg8NXS723xH3fM2kxwZJRBoW0pCdOutOJKgqVqUhhRAATDQTb/AB9VBHifT+2eoiCv9jBLhqUDf4So+v8A1NBNfC10lcLxPY3yNkVhiZ7Dkx5DhILNV5ZNYz4BRcK7CiUgbP73EO3X0qCFE+n8s8xSm/sYJfvf/pMj/wCTQWH4NukZwjxlPnNq2y0kIG5WbbrKsDMCmJ1kQEAMoioQRKqUoiUB8DBr4aUEccVHS+21wvZ1nMIyeC5GYPBcgykk3m0kiqgqgmt2EMmIhoCmnjQT1xH8S8Rw/cNz/iQLbis4xaNWbhJg3dAidcjhVJMogcQMBdOaA+FBx+DvinjeLnCCeamdoK28geRdNDMnLwqwk5JtBOJwKUNo/coK7ZR6czBNl305texMXzl1RzNwKKk43eotklhKOgnQKfUTk94w7NaCz/DTxKYx4q8Ytsq4sfrKMlFTt3bJ4mBHLJwTQTIqlARADABim7BEBAxRAaCRKBQKBQKBQKBQKBQKBQKBQKBQKBQKBQKBQKBQKBQKBQKBQKCP+JVoV7iF4xUYtXRHEpFkO2eG2orAaRbAJFB0HuCA6D2D2UFfOIaauS1eKBg+eETaMG3ml8siydmOiVFgu4MnrqUm0TA5LqXTb3fE1B0eG5csxFqMZa8OWVvjGTYLyZuYYExTLs5glDvG0DvCUO2gtVw9rxi+F7dVh266LbzcBU0HC4KiiICICmBwANxCiAlKPwQLQZrQVW6Qi4Msuso4wxdi3OatgrS7Wfkk5Q0mDRqq/ZJsxaJuziQ29sJ11CmR09k3F96gpYw4nuIi6Gszblo8TuQVI59PSaV2SJZdUFoaZbDdjxuxaLqp6oImbR0ac6SYmIJC6d3mH3B3t3cV+eZp4itdmdL8bRclMqBMJWm/cA7K2PNWYmqRmm3AT8wEXrwiZEw1/ukwEDvUE38F1w8Y0zxY2xC52y7cEaRtjxF6jZ11GFE05DnK5SByKIJ6Gk0XIMxcmOJFCEXKAl79BL2auP5/iDIFz2algl/Js7blGrLz0WZKiiuqaP8AOLohgFI3KOm076RNR547g9iAu+ggzKPGFw0ZpkHl25e4OYebmIxqukm8C4yKHVaIqJmRRMqREo7w6wY5kR15I+sd+tBlGM+Ku08ERD2Vw7wSMLft2QmJIjuS+iLkryCUfy0ucUOrHFUSmOomKYn9jMQwa96gy2S6TN7HW82fq8PrpvIydoXJc0KxfXACST2Pi27N0VQqwIG+nouzeBRAirZQmpw79BzobpC7wG+7ZtW6sBtGbW4ryewBnzK8esnanbPmUedUUjNU9wC5ep6F3B7GUx/HuUFeun+Ntl8YmD/3OY/K0oM5zlwZ8My/RmjlCOw9CRtysMZMpdCejWIIOTOitUlDHOYmm/eO7cBtfS9+g+nQQXrJy+Arvsd24MZvCXWCrIhv8WRwgQxih8W8hjfdMNBVrpkbqNcvHTMxgL7yQkDHMCh8ERSFcQ/lXoNi3R8ykblTgIx8nPNknrZxanmt83cEA5VU0RO1OmYB8QEE9BCgpx01OAMJYQt/HS2IMVwNsnkX0kV+aFjU24rlIm3EoG2AG7TU2lBaLg84OuFa5+F3H92XFw+Wk8k5SymKkk/cQiRlXB1GxOYJzCGoibXtoKVdNBhzFWFcxWjDYjx9EW20e2qsu6bw7IiBFVQcCUDmAoBuHTsoL6p8NXD9i7h7nb7x1hu24SZXxu8TWlI6LTSWORRkJjgJihroIgURoKN9CjhLEOarwvlhlzG8NciLCEj1GSUwwIuCJzqKgYSgYB26gBdaC/WS8EYXwpw2ZP8A2IsXQlt+crIkwfhDxqaHWNjNfZu2gG7TebT9tQUU6FPBWGM2u8hIZexjB3ISOaxYsAmGBF+r7+s79u4B267C6/taDoJCz7c4W+mThbNxIyNFw6F6RiDZkmqIgki+bJAsiAiIjs9nNoUfVQYN0shSm4+r+Kb0TebgH/7Pb0Fus3X6bJfQbsbrVV3LGtmGaLm/0reQbtza/wAZKgx3hKu+UsToVL9uaFWMk6RJOpIql8SGVMCWofGG+gwLovOFnBWbOGHK115NsBlLSLM6jOMeuiCKjAhGPNA6IgPcPvPu1D4JaDv+gFvCRJdGRbFUWMLVxFx0kUnqKqU6qRhD7oCX+bQXjyNxl8KuH7rVsXKHEHacHMt0yqOYuRmkk10SmLuKJya6k1DtDX1UH3xdxa8MucLjNZ+Is7WvcMqm3Fc8bFy6Sq/KKIAJwIA6iUBENRDwoJHoFAoFAoFAoFAoFAoFAoFAoFAoFAoFAoFAoFAoFAoFAoNZGRukB4mrszLenD24nobzdG3DcUeoo8thq6KREs6zSjBFJUolOJGxXRO+A7xNvHtKWg/Tvi7zvdjiYGZu2LIX6F7hnY1FGwWLoqYMUJAW8aoYyB9rQosCn5p9D7+5zO8QtBaXBxp6++KG/wCAyTC2qvFR0dFvoCMXttBN4UjlmTV+RUE9V011OuJHER1Idts2gBu8E0zl9YuxR5lte4LiiYBOQODSDYrGKgRUxdhQTSL2AGm8oafbUHzRzRiVWUShi5Ih+trtnLlFsL9MDmRQOciymgj6JDJqAI/6M3wRoKx9IRjG0OL2JseQx/m7HzdJaNm2QfRM7MokuxcEQFd22BMDCdw3OzKJSDtDXd3yiWghq5OCy5oNj9C1ucRmNCTz90m8ZRkk/d8lw5XC5ExOYU0txQ83XC1OUQDtUQ0HQhinoOfbPB1Fur7Neds8TuP39sQT9hKwrgr1YHaqKMtbbqQM5KBRIlsCKTKlsEd5nhd+z0jBY2R4XMoyvSDR3EnIZPi3FoxLM6rCDXcrmfsnarDqKrdIg+wkbKBy3BhAQMKiZe57qujuijr0ao6hifElwUZyzZmW5r/g8hWqjGSZWTSLZulVk1Bbg0cs1ueCSQgZRAXbpREdTipzzJnFIpS1ywrUe0MSz7wGMo/GVmQ1wX1je3XcLFzDQslOOgZkWfvXKagrJKGIAmOZIhiHN6Y/bBXaOTe/CnetoRc6GZOIPH8WtcU9KuY1STluopKkXbMkSqbTkIALGBruVKQBDXv6nOoc1B01wcB3EO5t5ped35/sQkLBWRIW5CDofqoRjyNeMiqi55YCTUyrdwJdDgYVDE36IkMeivsxsMqs53V3VjTpx6UpcMYvsYuwgOHKduDMVtTUFkHGoxEdk2Qn3L+Lm11X0gi5k4x+kApA2AnOAY8rbtVENhin17uyrJZ7b7J5lOMLS+hUlLsy1OW7kwDygH6rYx/ecx+VpWUOCfOIK67ct3olFBmpps2M8xGxaNCLLAArrqMkiETKA9phER8AoI06BOAftcOX9cqyJgbPbqQQbnMXsMKLYom0+5zS0FN+MpN1mDjQzPcDVbeSEeP3OpfdJMhSa/ydlBsG6FK5xneCZvEGW1PDXRItBD3gMcq4fpqCKen+/wAHMW/wjLfom1Bbzge+w7xj8hYz5uSgoL0+f19LI+Rrj50NBsIvj7E2Y+94v8wNQUM6AH/D3Iv8Axn6Veg2AcTv2NeQ/kNLfM1aCiHk/wB9U8nfvSH/ACu6DCeJRus86bmLbtibzjfNsjoH2qDQw/yAFBgfSa2+e6ekavmDR3b1WrZQm3x1SiE1f6ugkDFd8kuboQ8hWodfctbt2JNwT09FJZ+zcF/GopQSFwo2jLXv0J9+25Ao810qWcVSSL4n5SgKiAfGIEoON0G93W3c+O8n4EXkuRJSHLkEB8RUbKodWUOUPXsOBdf3QtBYTgT6NuC4ILunbtiMsvrjGbikWJ0HUSRuCQJqCfeAlObXXWgrLxwSF1WXxU3wbDNgZVkn8tItV5f6DbfupJgq5Bi3TA6rllJpNzn5ZEy7k0ezboPaWg7fo6IrLVzcVcDducIJ0zdxsNJBCITi98OnKHNSIVXapLh1EgiAF3ABhOPqoNj9AoFAoFAoFAoFAoFAoFAoFAoFAoFAoFAoFAoFBxZNdVvHLuEVCEOmiYxTKa7AEA11HTt0oKpSHF1l5hHxTppdka5SkuaRV55tSKVJRMEBDQoGESgYBWDv+lt3E7KDLuHXiPyHkjKRrNvKUapJgK3V0G8eBesABROHe11LtAP/APuygzC5uLqwbWyk7xXJQEp1tnc8XBrOylS5IKvmK71NTUT68sqbcwG7NdfADUFOpSD4N8jLTGWLRsnL6lzXpdDZBnHxvm1J84F/1iTZvm4L6o8g5EFgLzB107pya96gniA6M7FzuIcSzK/b5gzzsS/ZvI1Vdgc7SNkEVQXjR1bnDQhnCxgU1Mpv/wAYYndoJOwtwp2phjI8zllO+Lgnp2ei27N+7mjtwL7EmmQyhE26CQFMpykhN7nUndAu42oYfx0/VKC+S0/+VhQQ5cCdoMoWYdSC3XHMhblxJkSROYqkW/SNPi3ObwA6a7dR4Xb6joF+FQZPkCDsWQzQSFs9bmN3riFTmNxzjsfKzhyuCd70e0fRDsoOn4XnFxS8/D3h1RBQZGCuBhIHXVMQ5G7BlEMtxAAB3H5qGm0dA03dtBxcYWTJ3jAWXdsyDVq6eX3BQMkxbnMoVSOShma4FEwgAmMoDZucQ00Dw7aCZs+PYyCv53LIIpIuTSNvLHcJN9VFCt1Xi5gESgI7fYCgJh7oev0a145RK1vl20lW4jDTU12M9Wnv6aUrirj4O/8AqsPF6PP4Fbb8UPOdPh88ETM0I3YnOeNT60UVw9Fw874t1DAPoCZIVNwf5erHsb3B/bizhR/Ix3nF8U6vFupS7PPDn1R+W1OdXn3KDOlqsu2sh8T9iQ1g2vJT2S2NjP3KUc+ZW05hm8MLxAp1zEuL2AjoXAJlIdH2TZu17lbRregd3+wnlVObjZzHWV7rz3GXCRtft1XhZdq3lyEwQ5ibBqq9cEiGbUwKoqlBttOHon3d6gvTwq2Cwwt0ckBj6Gjp63Uo2OcJIoTsxHOXqBlX6ph3KsTGaEAxlO6mkOxEhip+4rEtua252WuZ73d8MeLhw8OMcPj4XOn03V42spePyIwlVkUBULKIbHS0yzWUVIIkER0BXUptdxdoBrWumzWSTtdo6FzPTq10+LGtQqSlxR8dVVJcCBun7MBJvGBjD4M5b85pW3CiR5inoWuIrKltwF6S2WLUjoSZjW0ggfmunThBFZIqgFBISELvApv8pp8dBsq4dcC2HwtYajMRWKKwR8SkdRw9daAq6WMO9VdQQ0DUw/yBoHqoNTfCbba+abw4hLuOUywnxVcr4ph7RMou4IqX8w1BaDoCroM6x3kWzjrd1nOMXqZP3dA5BH/8PQcTp/v8HMW/wjLfom1Bbzge+w7xj8hYz5uSgoL0+f19LI+Rrj50NBsIvj7E2Y+94v8AMDUGmng/yRxkY3dzTrg5jZty/csG5JssLbhZI5UiicUtxTJKbO0Tae/QbgMiv7mk+Buekb2KqSZXxS6UliuEOUoDo0YYVdxAANg7xNqXTsoNPvC3mzi0wdC3Pc/DK5lGzMGSCt2v2MCk9SaopgoKR1jKJHBAoaqdvZQWX6I/BNz8SfEPL8Z2Xbt86q23JG2i6V3OXkqqj2KnAAACpppH7v223TsJQcLO8Cxunpuy2vKk3NpOWZM3Af6NWGAg/iGgh/BM6ta/B/xG4Ul+45bpQTsEzf5RvLEbLfnp0F+ehcQQd8C7Zs4RKdJS5pQpyKF1AwCqACAgNBTTiRxZkzoseNGPyti1sc1uunqr22DGMPJcNDD/AHRGLCHwQPp+15Z/EtBtTwTmiy+IbFMJmGwXZlI2Zagqmmp9MQUAdqiJw9RyGAxB+5QUw4irSvxLijyXakfY+fGNvXadNVRDG8u4AlzPVI1q35iCoMBaMEdqZUFDrvEzkFAx9NDFoO04S7Pzuvxlwpc4WhkiSPakTKFaSszdTt/HQKiySRBROuvEs0HqihB2Ao2VUABSN6u2gs1K8TMXDS7yMc2XJGKhKKsWjkhi7HaiauxTb8YbFj6e8l9tUXXfKVa2d3VoztanDUlSjjw8coS0y0+bOXN+yHjD5x/ETMychHMG2K3RDyJW5kOsSaRO1U65A9Q7g0bqGAQ8Q2/CrhQ5RLy5rUKUMvlqrbvTz1I4dOU8P5e5Slz9bDT+1953aYez9DZjkVY+Ig3DUUodu+UFZUo7easuly+z1hyNf41XPZDbyz2vrypW9KUealGrxePOpDm+xz/xPCkOpBfCgUCgUCgUCgUCgUCgUCgUCgUCgUCgUCgiXLnFVbGGs9Wfh68UGDCOumLfu1rkkpcjZFkLcCiVMQOGht4joHeCg4N6cXvCDY8lCRjq/wC135p+WTYJLRTto4I1NsESrODFP7EkABpvHwoOFnjjUwDhrFsnkqxrrtC6JSP5QNoSLuNqDhzzFk0zAUSbzdgH3j2e5oITyouzfcXsovJDsbrZfswXO43opGtqR3dv3N1BhVmOgj4/HeN8Wjbz25LYylbzaBvBduqDW47fPDyKsS5W5eh9SthWREoe7Lr4GoLP8R3Gi64f8jrWO1wnMXK2jbQ+iafkouRQTNHR5VzoqKcpUQFXbsE2gDQIHjOf3Nlm4bPgcMSLi1LV5ak9fBZdAG7VE8eV8VQUDaKm1IcoaBrQRVkLi8xdl6xXeT8j8Pl0NXtoRsbNW/CLTxG5pqKlXaaCKoiiYS7DHTT3IqUHJtG/MDT17wFu3Tw7zMRc7673lnTkFKT3MCOUcs3L7nqcswpOCmScuCkOHeIC5gCg723G9k/2U5MM2Rw1T0qlj+RajL3ord/saSjtPrpFnKSp+a7EqgmMXXftP2htoJhS4Y8VMjRQxLSRYBDuJBVqRhMrogfrq4LuSKbTBzSGUKXuG7KDkwXDxiy3CsyRUK4SBhJs5BuUz9UwFXaswZIn7R7dEClKPv8AiPbQZe4iYtyqK7qPQOcxdhjnTAREughpqIeGgj/LVJO0s6s9U6cZS8n+v2uXPi/KUDDIjuSimpB5m4BKgUO9uE2vh46jr92uEcvsYdGlHzcP3/69851LOOyy5DIPHJbsA44J7AzvHoYoXcfQpPv4ZrIsFvOZCg9Io/IKhkNB5QkKOzer79VzijW1OHS4Hk9cDa4vJ9cNvmjaTInDNYi6bbK4YICgmYUngn3AZYVBMcBIBA5Zk+7r3jBY7htxxkzEnR3sbDy9jm37SuBkZ+ovbcGDJBlGpKSqyzdNPqm1ARKidH0NN5/HtMNYZygY/wDyhdeDox6UtPXw/wA+zHrS4XOHTcWx7gugL4jG0k5eotvO7YhHjrQnNAyhA0MUxwKTUR2hoJ9fe17tQHkOYZr7fWsKsqkae9p8UuHVxR4ZRlPTHi4elLV2dXCq5R4Ff/KAfqtjH95zH5WlbXqFfDhi+xrx58hon5mlQOJW7gsHh4vq9DLAQYu0pFwQ/vHK3UEv49KDX/0HWM0LstbMLt0TcD6EZQZRN7oFUnJlA/GWg6voIbgXt/iEvfHbpTYLy1U1RTN7pVq5Ag/yAuagz3p/v8HMW/wjLfom1Bbzge+w7xj8hYz5uSgoL0+f19LI+Rrj50NBsIvj7E2Y+94v8wNQUM6AH/D3Iv8AAMZ+lXoNgHE79jXkP5DS3zNWg1ydDxaZb8xJn+yDE3+d7NbMyl+NRB6QPxjQZX0A17GTlsjY4cH76zWOlEi+8JRVRV/KnQdFlL29+M+VMX+qU6CC+LaNNhXiwzlj8ScltNmc8lLwAybh40kEgD+Sguj0aWY4fh86LuUzPcEQ6fsrem5R04ZsdvNVLzyF0LvEA17fWNB2WQ8oY06V3ghyC7tOxJOJfWeqdzDGlwSFQr5Bv1gpiCkY3YcgmSH9vQRv0COVJh19HuGnCx1I9ErWbYAY3YgopqisAB9tsRH+LQbHqBQROjiTIC93SE86dxmwbnPIxm3vAn/cbpAqwk2gAKeytyGD18gw696oqjsntDPOKt1OUNO/3sPF9wrwwnp09PjpRl2tEpc/EOmicIZBjyQjx/Exjs8WqyOaPLIGBMgIuXqoJkMJPRIVwjt7PcaVZbTYfP7bG0q1aUKm53fBr4cNFW5nzRlp8EI1YaOHq83xBinE92cP7G5b1kzMFzKRhRQSTXMIFMQuu0e6GhNxjD2Vx2W2Wzfk+t77Mq+NOWqEebil0o/V8HPzuWGD9u+Ja6m0knEkgow6qrFw9SWTFY6ZkkjOCjpoGo68kvf8PZK+1uU7N4XMbfcU9UqdSfPx4x0w3v8AP8l0uj33bu2YYjy64yS9fsl4xNuZiUm8SHEdwmIUde3wDUTVmOyG19XaatXpSp4R3en7WGDrlHSz6s/cCgUCgUCgUCgUCgUCgUCgUCgUCgUCggfi7vLhotmdhW2eeHmUvZys1WNGrMLHGWBqmBibyCYAHZqO0dvroIhNljo7E+6bgMuMuv8A+pswf8tBh2d8n8KDvFko14e+CKRZXgfk+aHMphsBbk9mTFXdvTMH0rmadnjQWek+DqzLuzgyzvJ3TMpFHqjyRtYnJBi8ft2irVByb2PmlMRFwoTYBgIPd7O7QYbEdGzb1sWu1irOztdbCVjLhYSELcKiDNZwwbsWjhozZEIZHlmTTScKd45RMYfGgw/iSxjmrI3FS8wvjSahHLydwGWIuOcubmEErRSQOmq6SIgXQy4j27O6Sg+OPkLjtC7OJ3HMTa/Pt5hbpElLgUkClOk4QgEEkkORpuNuTAx94DoG3bQQ3kbrBcSrGZkIK39jtjzklU7CGN55T266erXxoJimcQ5Jx9nXHF/5jdwxrmvrNvnF+zt06pmbNNGDXbpJkMqAGOOhNxjCHuqCQ8Fyl0o8f+bYRnaZXEK5JBKSE15wIQWi5I4oJIgiIblN4CoO8B0Ly/tqDk8TnE9d2K8jv7JiZxnFR7a0mMgpLOI4znqqykqm3V1KAhvAG4mNt/DQYw34juIJO9oK1bgvJgx8+zyTNYPocATMNxY84pAG8d5tzsyW4fDbrQfxHivz+nj9zktypCKMhSdNGzdNgIKlfowi7woel3iKLcn7m3Z7rdQTXw4ZPm8sWm/uWbBHVN+im3Kilt2kMxariA9o6iCiylBVbpD7Utlxxm25d+Q8BZwmIEmMHDNO8cHuZhN2g7GRIcGDgWC6ZOSJAMr3+3eUtBBdhWrwxRN1Xa+Pwi8dFvBIzKaqctFz1yKL3CANUidbclI4IJFiiHJApxUHYgUd2ndKF8sLwkC+4OGMHZ0dkOGYKMnBWzfKTB49nkgF0pqV0k5FVwcRHXbrqYEzJiHgFY1tZazvNnbm3jLTqj0t3vfsRjLGX8I8PS+JyhjxMYSiIyFvGCe9eZtVWz9gik0a2q6SUWEFwAVDC5TKXeYB7x9Q026gGtQNCztrHOLOrqhTlGdGOiNrVjKXHHix30I4apauKWqOnTqhhqVOHRVt8oB+q2Mf3nMflaVs8pF8OGL7GvHnyGifmaVBGnSl3US0+A7ILgFgId9HIx6f2wuHKSQh/NMag1e8NeHePq5bLc3Zwrxt6JQTt+dJ25tue6kku4TAAHcALJiYSgO3dpQSB0WRroxZ0j0fZN9sl2MuslLRUu0dHAVCOQROqYhhARAw70vfoJ26f7/BzFv8Iy36JtQW84HvsO8Y/IWM+bkoKC9Pn9fSyPka4+dDQbCL4+xNmPveL/MDUFC+gC7b8yKP/wCYYv8ASr0GwHid+xryH8hpb5mrQUO6AIhVZDJ6Zy6gLOHAwfhd0GG9FY4Uw70lVz4lcdwHKE7D7DfCbOgVL/QQNQdtlL29+M+VMX+qU6DD+m1sU1tcZCN2EL7FctpNHGv+kRMogb+gROglLhxjnkp0HGQmrFLecPPKu0vwCLkOb8RDUHP6G2QYNuEDMXWHiROrvV1VxMcA5aYxod8fgh3TfzaDDOgZbPmd9ZJudFuIos7TZEMI+HMFVU5C/wAiZqCxuOOkAy7dly2m7lsfW6S3Zdta6U0Zu6cA8QdzSbgUhRAQFM6ZDt+9vEptDUH0tfjnzqztLEuQMm2fZ6EVlW8msWzCJcOhVZNVSKBvV5mheZzAT8BEu3dQcaP43eJqVbMbib2PYicU6xfKXkcp3L3rJUmXsZ0AAO7vMqYunb6G7t1oOxHjN4ilrau/KzKxrONatluItKSRM4decFOe2YOVzlAPY9hE3aghqP8Ai6CZ8IZEe56tC5Je4oRmWIC7ZWIhwR3GK+YNlxbc4+71mUTW8OzTbVLd2lG7tpW9eOqMsOaUR3f7DWL9UxGy2YGS38vsHUgG7TFDt8B17Q8Kx3+xWy/NH+6R4fW8P8PF8HzOe8k5sBjqyLVkDSdtW02YuFUxTVVbEEnMAR3d7TsHt9+q3LdnMjyi4lXsqEacpeHT8fx998lKTv6v7iUCgUCgUCgUCgUCgUCgUCgUHHfPmMY0UfSLxJugkXVRZZUCkIHxiPYFBwy3daaj9SLLc0eZyn9MbleEFQneAnaXXUveEpfujQGt5We9DVldMcv7MCQCi+TP7IYdAL2D6Qj6qDlMJONlUusRr5BwTs76CoGDtDUO0PfAaCr/AB/XVkRrk2xrNL+yWlYjpm/c3StjBmsZ+qsQCFbpiqkHsZNw7hDUNaCLMcZtmcGZxgprHFtcR01Y67B4ld0Telvu36nOEoC2UbAcO6O/0u0O7QT3/bErH/zc8z//ALuV/wDqoO44hsm3jZl0xLS3pddo1kIRwJiFIXUq4GIcg9oD27CKBUF8qO1WfbPZ3bW9nVxp06lKp2enHGMo/ZwmuljbUa1GWvtOsbZQvaOynF42JOyB0HarQd8gVMVygsDVfYcQDx5aTwtWijtbtBa7X22S7+co1MafT06/dNxV0y4exC4i59z0Z20qun+uL/lZMnjO8i8bKuYzRxPofPjAsKV51gu/roSIr8vZru05fbu00rYtaEbIYzzxA5pzDCPcXtfoKyeuJhvQ9yt0/NaQRINt5mo6nP7IX3w9+uFSpCjDVOWmMX2OGpDpeHfNdzYqm465o+1mEuzsq07ThGDO8WywSKUZJEcLvhUESAkBiB3Ux7aoPbrJ/wDtVPzouzuW57Ek98XSN4XbcmM71wjEQ91v7Pu88m6hzXO2ZCqkZmsiAAooIh6ShfABr7TzfKa0tEa8JfWiY0K0OpJxMPw/FBaPE9dN/TnDy2Sg8h+ZVZN+W72xjQh2zDlKk5YAJnOig6ahs3eNXF1MwyhweWjlXI6+SZq7phFy5Kiks0RVAW5myYF9h2D2dpyb9/perwoPqx4TYBneMJeat6SSzmFf9cKBkk9Fz8lokO7s17eqFHs+EagwiS4OcNIphAymcnqCSK7YTswkW6JibEeUsXUuhymVDb266k9zVvqZvlVGemVeEZeVF2xoVp9CMkkcOuIIzD0HIRFrZIcT8Q7dEUaJLlSOLUxEiJCHNJ2qakTT9L4P21VFC4trmGujKMo/N33XKE4dJDXSDcAlz8V1+25k6OvSzXDG24R2xcWdkyDeSEIIqqpqdfKm1ethI6KCfL3mE4bDequydSFGGuUtMYmEdavP9qdch2+YuDgPtvoAmv8A+uVQe3WUf9pp+dF2dzXPYkuLwuYisrA/CxbvDbfObWV4+aGCrd3Ku5Llc8qi6iwJEKK6hyJJgcqSZRUMJU0iBrVDmF1s1m1pO2uq9OUJdLDeR/3Sco291z9CXmu4isS8N9vzbOftyeZMXLBzz0DJ3ACgbtNB1BU5uwQHSsJstiuTjLL6ld2VWNOdOWqPu2r05Sdm7vcepLzVfOld4Q848Y61iy3D/DRku3iGsiV64VmEUSlFUUNm0TD3/pZvCpRoVqNxDVSlhKPzKWUZx4ZLVYchnmNcF2lbd5LN2bqEtaPZSQncF5aSyTdNM4bx7BDcGmtKtejRhrqy0x+d8wjKXDFB3SdWBeHEzw5IYlwXKQMjKO7laLu0HE+3bhyEgUN2Cc3eHmcvu1RQzjJ5z0xr0/Oi7e57jsSZf0cuALz4aeFKExfkWOQaTyb166lEG7oqxCHVcHMXQ5ew3sfLq5upXK4+AfiZi+lBT4obLtWOWs816tpNd2aZRTV5B0CJuR5Qju1ARU7PdUGe9LZwi504sYaxWWD7eZyCkE9kFJIHkmk2AgKpoATTmCG7XYbwoLDcL1lz+M+HKx8d3g3SbysJa7FhIoorgcpF00SkMAGL2G7Q9VceeAqd0sPAxxIcVuUrYujCdqsX7OMtxZm8O8mEWwlVMuJwAAOICPZ665C3t0WhPymAZGwWbYhpNxaC0ekiZQAKLgzQUwDd4abh8aDVhZvRY9Jhj8p1LJjSwii6RCOTw9+JthVAvgUwpHLuANezWgtNwYcLPGnYWEsyWXxDSTqRkrqtoWdqpSF2jIBzTNnaZg3GOYEiidRPX/8AxoOH0VHDTk7gsn7yjuI1xb8C5uVCMLCthuRsqq5MmZwU2hQNr4qFKHv0HSsuAriftTpQh4n7XtVgazlr0UkFnvnlEqvVXCAkXHkiO7UDKKdlB299cEPEZOdKux4p4212B7LQnGTlR+aWSBUSJR5ETjyRHd2KBpQd50tPBLmXiwWsidwhbrN+/hOvN5MjyRTbaIq8oxBATiGuh0zfzqDPOj04X75w3wdL4Bz9bjVJzIP5MsiwbvCLpnauR27dxOztKJqCmN+dDfxn2Bdcpa+EboZSlrSZhSB0S4zsDuGuoiVN4j2AcQDx03gP9GgulwH8FROCzAUxb05Lt5K5Z0TvLgesyiCJRKkYqSCW4AESEDXvCAaicw0FZcJf4PWf+/8AEv5JGg5kzY8054H8Icu4nsm6SCXnohN0QgdTO0jHTtJulsKXuFFv2b9Td70qDtbBfElMQ2/KJk2ld8JN2rgX4jukDf8AjQZ9wxWN9E+Os5BMXK9UipGMax6sDsS6sQw21HiLgB27+YIG2els2kL3daCcOBWHbwvBxjVo3Oc/OtBk7WVV7THWXTBZU4/GKihhoJaoOukrqteIcdTlrkYtVhKA8py8ImbQfXoYQGg/jS7rVfuCNI+5o9dVTsTTRepmMb7gANBDUT0hnD5PNpBeMVmFF28gLOJjUmZFn84sB1CGKzZpKHcG2imbcKiae0NBHQKDLMA8T+PeIxeZaWYylGbqBMh5xZyREdSAsBxSMB0FVUza8s3d36h6wDsoJLoFAoFAoFAoFAoFAoFAoI84mjQZcXCe6Uymigm44ZUqmmwWwO0uZrr2aae/QVyuZ1AxNjyD63Y1VLnP2yrUxWYqO+rt5qTeAB9oGP2EaF3GHw26j6NB+MkNoVO4+dGsGqaK0lInQBNIoAZYZSX5Omgen6i+v3qCX+A/rKON5iKdE7zCZTQSE3ukupNlEh/mKFoMZ4/8eSN3P4OZY8biWJepM3BRaOJczUkjuMQeZ3HCQm26bfAfSoKkuriva0lurteNI+QzENp1e3b8uVJwf7nJQWS/HQZZYdxZOu5YiamAeKBZLcAC+iclvhRN9sXrLdHs+6NBfe7MU2dkFNq6uZm5OoggQqfs4lOTsN4iHr7xtaxLaDY3Itpq0Kt/HGUo9Hi5v2/id9K4q0eg/jHEFms5xlciyDhw/YcnlPHTkTnMKSS6RDGH3Q7XCn9H3q6qGxWR0cwpXsoylWp6eacpc8uCFWEef6tWf2f2PuNzWxhow6LLqzJTo/4pgA3DbfBR/wDyXe/oTVhfKP8AATM/oKnorjk3vrQ8qLVLyUdv0gn82vN3Ximd+S9X3d3Zu+10r7xifOEHjJvbDN4MbWvG4XMhaT1YiDtu7WMcY/cOgLpCOolKUfSJ4CHx1NnJfyp5pstmlOzzCpjUs6mOmWEu/o8HFH93hlh+z4udjWeZDbX9GVWjHTUj9pseIcpigYptQHwGt6UWP1Qaj86TKd05ru64TEIPXLlenKPxc44B+IK80Ns72d9tZfV8etVqenimzLae5sKUPFiuV0U86R3hiftoR7Y+4xVKX3iqopj+Uhq2n9jle73ZO5oY/q6vP50I/hYFtlSwjmEJ9qKaOKPb/Y2X1u8PoUffoT1KnKR8Bcz+gqejisOTe+tDyotUJeq6dnK/FXm97omd/eUj/kCfzK+a8Q/ub/Rfir7xjZp0f+z+xGtDl6acp54fvxevQPkV/RpY/wD5PvZoi2k9+6v1fRi6jpJZ0sPwtSTIB70rKM2mnvhzSqj+JKrZy8X+Nnyd16fyk6cPta/UVGytPXnEZ9mMmuuLeeZ5RrMNyFKozcprEMUnrIcDB+StGLW5qW1zGrHpRx50qVIa4aG4iMkUJSOQkWwdxwiVUn3DAAh+WvUS3rwuKMasethzoJlHTLSiPiLK0vlgyeWvOxbhGEkFUZZyWbQRKyUNsKCaihjhsOb0NPHU1YBt9kWa55C27ipatMpc/FhHs/H43gXLLbija4y1o+fWDPIQK66aUTGKwrrY+kFLnb8tqrykgIktqpokfTu6evd8HbWBy2K2mnbRhStd3Uj1t5Hsx09bxdP/ACxiuXthZ6+Oer6rhy1oNLafKwM2/gkHB4Rs3ax7qajUVeZomG8SnXAe9tNtOHaO77c1cP7B59CEv7rqjuowj+S6UdOrreLLTPpedJy9srbt9bxll2N3Ws2SdR7q7I7rMO2KeXIL8gmaBs13rdupA0DXU1T/AEY1IUYwn0uZjOPSRVnmJj7+l4i6rZvCPURdNkWsGCM22TTlFTue+QhjHDm7Shu2kHtH4QlKWu98R3J27HuJEE425Lc6jHdYCaRLcbEqaQD1cqRzaL+5UIYmpwDQVdKCTuElhejZnLSNz7HDZ9ylI9+1lEXiBwBRYTEBRI5g1KJ9NKCvHScSjiB4mbIuNgxK5cx8O3dN25iiPNUTeqHKTs7e0Q07KDsf7ZZxL/5tiH/cn3/TQP7ZZxL/AObYh/3J9/00D+2WcS/+bYh/3J9/00D+2WcS/wDm2If9yff9NBNnB1xL5L4hz3CTImNi295o6r1TYguTn8zmbvpoB4bC+HwqCbXDdF03O1XLuIqQSHD3wENBoIut7gx4aLWu6FvqDxiklKW8wbM4dZSQcqEbpN0zpoexHUEhjkIoYpTmAThu8aCKMiWNw6cJ1xxNrWjhMqrdyzev2fWLgeqFRU6m5bqkIVRQ5SgZJQxNodnsuviUtB0ad54XtaGjLbgcERiUUNqyNpxPOnnO1KLOuJFW5x1ESkOKBj7/AE9pOwe9QWTx5iTGlq2w/Z2tbKDNtcyKS0sg3eKrJrD1RJsGhzGHs5KSZAENNduvjQd5aVnW9jyzI6xbOj+qRUNHJs41qVQxuQimQCEJqYRE2gB6xrrqdCQh63skXalZzOVk7xvY6KUcUXciSIi1ECKgUoCXmGAdxtd3aI/dqCct2lziGT0rirc3emMOOe7tcYasNPe1/wC/znbpUv6UBKMyNneMjpG92cG6VsSKePfO1v2e0MuRUy+gJScuqku6EBIbeRv3Ee7/AJSppya5ld5TQuJdKpTjLq9aPzd7zeF1MR6O7GuBcbcYNhjGW9aUjNP5ZwmxlovzJOv0lQZuDicx2Uu4VZJ7CGKK4I7AExSDt5lXEZvcd1Z6g8iy01ieXzSdw5eKg4e3RbLJoQ4cweznxwiucnvalGgtR0ca93jbdxMrsY9UUIq2ODZMj4iIHMVTcJSumyIajoXXZu+P1UFmaBQKBQKBQKBQKBQKCA+Jm/76tK+yNrauiRaIKQzcijVls7wqmebjlAwD7J7CmBR1qDuUbaDOspzvRaV6kY7qnwx5uvKvqlHx+COlf8rtratb8cet+F1d5Tt625M3M0ZZAulUkcylFWgFcpmMmKLWOMTdqUPW5W0+3MWrbnGYZ3YXl9SpXlfTTjcSjxR4dELWUefh/wAWf1tLso0qM4UuCPFp9Kf4WFr5zzASa+hxzdzwyC64O2/WkUjG6iEeoJCKaF03ic7c5vt6xGW3W2FG+7n7pqcUtcejq3W4lp1cPS55Qxn46u9r7DRr0/8Avq/92Z8PWQ73v/KxIC7Jp+umxJIc1FFJIEjmKKIkFXugJiCm4/nmrMdgNp9oc72mja31epKNPfcOGnTw6NGv5tE/O0qHM7W3trPXCMeLT6yw4xccOghHo904CHsQdggIiA/yjrWwDHHFi5m1V5VzAQstHnetNovGTZwmKqPYABvIUdS9nhrQVn6Rl5wMx01bb7i3t+4H74jFyEISE6yG1LenzNwpnITx2+mNBXK1by4ILmW824H4dchve/omV1lcsOQw/cO+1/FQc1ljS78i5dNhKxOGwsPNlgSzO+4M8Sr5IrMVQSA+5ottMfeb0AGgszlCw7qvTNUs3e41RvhhHxTEjKKLfXUPNpxIIqHFIDbu+PgY4e5rXDbHJMzz3bu7wnl+GYUqcKWil3ZuNzzx4pYwjLVx48/fxw6vxr9a1qNGzjjr3cuLq6tTssTKcTOK4d9bKOBhfsDyiriKbur7RMaPbGANrYDnKYxwKIGEBH4VV+yU+VDZWzr2MMl3lHeSlSjK8h7lDHTppapapSwj2vGddz7W3Mozxq6ZeT0klYtyFd15PJWJvOyWcC+izogoyQuBJ8pooUTAJwTAOX2B2bvSqS9ldo84zqtc0Mzs421ajp4I1qdaXHHVxaObR4urpYd9b7q2o0MIyhLVGXi8z4cUf2Nt8fJZ7+hNX3lH+AmZ/QVPRd+Te+tDyotVkUUppRoQxNQM6TAQ/jBXnLbfnEf3pkqdCTbDN4Lw5ccUtCy2LYBVuumJVCeaUSjoPvCUoCUfjCvSm62R2WvbeVGrY0sY4/4cfwoVp5hf0pao1Zec1X5FtpvaGQJ60GqxlEYuZdM0zqeJipqmIAj8egV5zZ7ZQynPrqzh4KVSpDzZSimW1rb62jV7UYtnnCvdbm9eHSz7kfm3uFoNFNc5vEx0w5ZjD90SDXoRyd5jLNdh8vuavSxpRwx+rweqiDOKMLfNKsIdpmdzzaNvW5IT6+gEZMlVzj8RCib/AMKym/uYWNjVuJfq4yl/KPOoaVPe1ow7TT0s6O+WO+WPqdY4qHH4zDqNeXdarOrWlKXSknSMdC3XRMzvJua9LYOfsXYs3ZSfGQ6hDD/xC1s37Gm8xheZja9qNOXmylH1mEbb08NzQn5S6L9gzlWSrCRapOEViCRZFYgGIco9ggID2CFbXVqNG4oypVY6oy+LFgGEpwnqi6CSxVi9OPWMXG8AAgiYQHzKh737WrLcbN7PdzS/udLo/Jw/Cqo3t5r/ACsvOakFPE/3RrzL6ybW03C+McbPcOWm9e4+glllraYHVVViERMoYWyYiIiJe0R9+vRnZPZ7Ia+y1jUqWlKUpUKf6uHYj8yHMwvLyF/V90l0pdb52fRMPFwTAkZDR6DRslqCTdskBCE1HUdClAADtrNLe3trOhureGEYx+LDvYLXjOc5apKt9LBOChji1LaIb+/J5VwYnwgSREv5Va109kleadnrG17VWUvMjp9dmOxdP++1ZeKowYomKJdfGtP0jNnltXvIPeCdG/Yl2dF8ljczhFdM3amumyHvB8YHJXpRsLe+2Wx2X3HapU/56ebFCuaU9zmVWGHak1drcKDjHPRYocT9nt4mPtvIWGbASuxggZXrUrcpbpbOTybgogJTnMivs5u/eI+rSssULIsyQVlTOaL9ZZiimTvGznjqTbX6hKF1ZaOLXTbsTuwD/Eg8UR7w9gDtGgkZHo/7AxnxB8FGJeJTHdnXddqEBccXeE0LDrRJUIyLIePA6ixCnVK37vL3h3BL2UFfbNiYeJsFll5kwSSubJ2IM9myJNl1Fe4OrOFRb9ZMIjzeXsLs19AKDHMX3FJS1scAeIHRCGVx/lp+MmTZ9KH6KGTdH9r2K9lBn5cW8M/9p4ylkiIs+zzXwtlRWOvWXbpIDIdQNexDJIOzB3ypimmUxQP2CQutBc/oqYzGlvZj4k7X4dk4lPFzHJEcFoIW0sRSJSWPDtTPQaiQRT05u3cBOzfQdpxwExUbipx6per65kpMqTHqBIlq3O2N/d47eaKhimL3/HaHo0FvKDhTE7CW+069cEw1ZICYCgs8XKkXcPgGphANaD7MnzOSaJv452m4QWIBklkTgYpyj4CAh2CFB+nS5WzdRyYuoJFExgD4g1oIq4ZeLS0OKBSbStS2ZSN8ydX54yXK7/N5mm3YY3hy/XQY0HFlcr+3ml0QNvRJ2xH015zScLqAczdi7RSKCIhqHMOmuU/b2a1CGPKjfVbGldW1KnKOq6188pdC3nCPB4841Ofv95f8cnpQnolKXV+1GX4XMx/xM3hc12RtszlsRqRZeU2Nlmiyoik1E8gn3wN4K7mWvvaKfa1V5JykZpmWa0LS4oU476p3uaUuGGq5hxePqt/J5pOu4yujSozlGUuHD8P4nVtchsMy3czLe2H4eRjo8qyco9UTOqo0DmSAJH0EBKCWjLQ+4fTWLXdkvKHmuZX0ISto7mOreyjq4OK50S7Oj+780tXWnHmfLjK6VGn0uLq/Z/ExUblhpLHUDfEPhazPNslYz+WXZuiL81JRkAJnRKIDpoIrFKBvH0viq1Y8pW0lbJLbNbehS3dS2rVpRlr1aqPenGPV044yjp/i7vam3hdSpTlLVGUY+cy1/wAWUzaMr5nPaMcjFJzrVizOmufcmz84KsFTHDQAKcBS3l07NvjXO55Vb6zzCUKtCnu97CEcdWPPo39ShOUvG1Q54/Fp8L5DJ4zh0+LT9rTqZDiHP145KuttFurJQTj1YshnjtqooYW7oyBFwE2oaFSMU+wvbrvIar1snt1nG0mYxoztYxpypx55R1cM8YRqd/xJYS0x62qMlPeZdRtqOrXxc/8A6IJkHluoXEecWlYaSkSF1fuWso7XWQXEwAHKEglDTt27lBE/o1r7cVsthmXdc6tKpWj05RqVZyjPxNMo+dPVLoqB1fFLbuUpLN7mWvKSho+1ELNhgh3N18RMnaIdaErjreiDXmlVMHsO5Q5Ux+M/udyMo1e1VDVq1aI+HpeDreMp2OcK9/4/acUtq2lCZHteRk3LpTVnbfEzdFyHMmCKneM2OwBqqTUP8eqQmvr1KWrgOBE4Fh8rQLC7J/Al1IODyh3+yJtexUEzKEVUAAHnlSXOmPrIuXt9YUFnuBzHjGwguUWdgSkH1ozTd5yh7bac7aCvo+ZPT01/xv8AE91QWBoFAoFAoFAoFAoFBG3FLxI2pwpYo/ZZvCMXeM/ogi4rq7UxSn5j16i0KfU2gaE5u8fiJQVwzhxr4Sl8h3pFTOD7xlJu23ScFb6TKYbtiT6pXq7RY6IisANxQW6wXetpqHeJWKZ3sZku0F33Vdxlq06O9LGPa04+VHXLTLxlXb3txbR0wcWX43+Hq4puYLF4vvh+gMGReHkEphBELkeOkIIh44SmVAUjAWTidVFNqevMEDex97outhclvJylVlU1S1avdJceuMIy1dr8lD60XKN/cQ7P9avxPjC8WvCjNIM5l7iC4mQyF321bRgdSye9u7mjqpCQdpxDY3O2UA2gju26kqklya7K7zVupavKl1nP20vO2/kdxo45xNfc5cNycM93W+7gZabiQOhdbRySUdR7RoY6QpkU00OCjMCifQNTaj6JqrbDYfIcrzGOYWmqNTypc0uGMe/h8fQj5rhVv7mtS3U+ikWy+lCx/dmQ47FzjFs3GzbpKKB2zdPG5uquXU+4g10dSGMB+ruW5jCco6HIculZgokASTvB1s5uk7ws28YO25ta6rgaILrZ/wDND4qhnqp3gOEhiDmQIdRDeUi6hw+l8sfRoJjg+JbM9tcNNk383/Y8u6KdpSZZpS6766ss55L5VNIzdy6STI6LyybRUFMu8dolLtNQR5K8cvALkK35F5kjgiM7eMh0cmi7cYP0DG8P79SEoafGNBiFsYfx3xWGBXhowJjGwgW+kSLzKrhSRS+PqTJXuD9qcKCx+Rp227W4gblavMrXbbD3zVGFcLQEcDxN5tRMAagCBxJt+Me3dWsW1GZZZlvKNmOvMbizqShQ59zT3sZ8HZwhLTp+fpau8yK2pzlYUuCMul0nVR1w49iZiQuKM4nskovpY6RpJyW0FNVxTLsJrq207C9nZVotsx2bs76vd0s/vo1K2nXLueXFojpj+q6sXbKnWnCMZUKemPjf8yVOF5GzHUjc9yW9kK4LifSKzXzo8uCJM0UAU0zETAuqRNe771SnyX08lrV8xvLO8q3NStKnvJ1qeMJcMZRhzcMOfhWzMt7hGEZxjHCPZZNxR/Y23x8lnv6E1Zbyj/ATM/oKnouGTe+tDyotVkR9VWf76S/PCvOa1/OIeVFMlToSbkCeiFepqCmpTOv177z+Vch84UrzN2z+GGY/T1vvJJsy33vp+TH0WwngNMY3CVZ+7xBu4D/8UrW8fI1+jTL/ACan3s0XbSYf9d1f6+J33FdcAW3w23tLgbQQt1ykQ326heUH4zhV45Rr7uHYPMav+FKPn4afWU+S0t9m1CGPaaqygJS7a83kyrD9GRPDE8S3mgx9pZW33SOnvmIKaofiTNU7ex9vcbbbzdfKUqkfRn6rFtr6WvKtXZlFsSreJGDiyv1Nc/uJ/wA0aprn82n+59j08GnBfxP9wa8susndswdZtQwVw2WDcrm3fOIPIRohyeuAhoCcUq6NoIlNuOJW5gAnrE3jXplsd8Esu+go/dxQlf8A5/V8qXpOq4bOPmyeJW82tk27ZElHLuYYJEyjpwmYpA3KFFPu+JgFPt/bVkikQp0r8+dxke07YKbsaQi7owfGqsBf6qtQPZKXuM87sbTs05S8+XN6iQ9i6f8Adqs/GVQrWZmrYFw0P3F39HW5iY5A7h0lbU1HlRTDUx1A6wBCgHviBi16Acid3hd8nFnz/q95H7cv9yJtpqejO6njafRa+JLihfXx0WEbwxWq9gZK2rL4eLEuG4pBgsKrqLlQuhugs1cmKcSpARu3MqKZygcNphE2lSwsDOneZbCcyGaLZuU1pTOIc38Uspa903RJugMwSZhayS6S7ZyVUqJVAct0ylUERKBy9neoM24WbxvW/ZHo6rsyNKLvph5Zt3c968+muSlhiETUMI9phFIiZt3r8aCtlszEPJYbt6xY2YauJu0MN8QX0VRCLgpnMRvcKlT6ykA7kNwiXbvANfVQcjG2M5C3+L59IOiF83QeWMPjD+8QZt00kVtPunQoMtauMGJ9DLkmCg1rVNeEnmE693MGqjcZF02Je4JIndkKPMMmCZikKKgabDaB6VBdfonoy38f21mzAdvxrZg2sTiCuRowjWqBUk2zFydJ62IUpdAKQE3G0A94lBj/AEi9l5UkeIO0L1x5jqWmixESiqCrGLWXSKsm8OoBDimHxF7NfCg/H9mxx9/5sP8A/CUj/wBdBhGf8t8ZfEbYpMf3vw3P2zNN+k8BSPtd6CnMIBwAO+Jg07/vUHfY64nuOXGVhxOPoHhoVVZQzBJm0VdWrICoZMgbQE20wBr9wKDt1+NHj5cNzt1OGPunKJDf+qUj6w0+HQdj0a1nZCxnE5CkrysSZi1VGzNRmm+jFUjuBIVyIgQDAG8e0vhVLf1pW1nUqwjqlHCUnOnHVOMXecOmIrhSveChcoYuMm2i0F5FuLpuZZBJyo1jNFNxiFAqnMSUHb7g24vud1a4cn2yd/Tzq2t83sPc6cZVY6o88MJzpWvFqxjhhr1Qn3urLVFlGZXkNzKdvV6XD9qbIrStJvjuwbOuxxYD5u9G/wB07nzMYRVV2oT/ANIppqqFTIJzBoonoOngb46vuV5XDIsiyy8nZyjU7rqTraKcpT0/3qMJTjGOvrR5vKU1av3Tc1YauHRw8XD1GLxSOWLJgbkjYPG8ssrckS7T3mi1hBNEq0uPYIaARTmLNdpR8SKagFY1a0tqsnsL6lb2FSUrqnUj+Tn0YyvfNnqnS0xl0oz1YKupKzrVKU51Y8Mo9b6P/mchOw7/AGGOXdovrFeIKxdu3ezRbNUzrp6LnZqoETPtLv3bjFL2du03waqI5Dntts/VspWkoyo0cyhGOHPPDjlQnCMZc2GrVqlp4eLTL9jh3TazuderpSo+s6+5cS3vds9JW8pZsokmR+s3FyowUBIx1X0g6SOQ2mhyAVREROHYAm0Htq3ZnspneY3le37mnp3ksNWmWnnnXuKsJRl1o6ZQlKUejq09J2072jRjGWqP9RjFlPDVH5IjbxtZKWsuSjASslJvLrqM1U0nCPJTOkVYxu7z03JnBAL6YEMbXsrKuT612gtc4sY1bapTjG2jCctMoxnHRGUNerh3sKsqsY4eGMJS6qkzSdtOjV0z1cfD/XZ06XylOHniNnX5zyUwkqyMYR6rKXOrIdnvanRSEKtV3yecol9c+7VdVPszuJ1vShSY/qgqf0qtwYntDOkRA3tE8Kr6UZWlHAjH5GiZdS6SbeYAcldgH0jUPY9TB3t1bD5bQnZ5bQt5cOmMY+bF1sb6PC/lLv4ybPlowj+BU0MwWLEzy52D1mVJVUGoJvriVWMiCnfAgND6D27S+kWuGRSltKpSp5qPt+yH8157cDLu04pnIQzhEVVAUI3QJBmApw7pSn56mgl7d9Bafo4mEMyJeK8eyi2zo6rHrjaPIxQEnYuJdW7aOZmSKOptplOZv72ghtNQWhoFAoFAoFAoFBxXUpHMVU0Xz9BE6pTGTIqqBRMBQ1EQAfeDxoPwpOwqCfOWl2xCAoCYnMuUA3iOgF8fEaCnfTZPXcrw/WzjWKteXmnkvcrt4jHQaBVXBuoQ8g7IrtMYgbEnBG5zDr2AXs1HsoIAvbiQs+6C5XPEsDQ9vSUpD3GrKlfk32Rcxnm1vOAoZPQiDrlM3XVj9h9ynbouagx27LufXdkybui7o1KEk27pK6btjNophCMnI2Ar1lUpu1JAOQ60OPZo2U/yZqDpeLXPBsxXhcl/W/jSWKDxeNvlpGQpCuTtUYmFe9XfqCPLDq29dFwJwDXYqXQD0GbcUKxJKSu2SjxBZubKV9PeYmQRDkEjYJYynZ7kqYGOI+8WgxSGjXbzi3xply2lCOYuSy1FMzPEe1N1GyN4XI+bLpmDsOmc7BE5TeAgYohQXHyV0UFt5IyW/wAjr59uGPO+mXUgeOaRzbkmFcxx5agCHspS7+7r6y60HQZpQwbwq5Rw3jLOdrwFx2vGWvLEXuOftc7t0goVQh0gTTT3EJuUOUB9jH+LQZXcXSjcJNkngbfxw3NIRj2TI2mOqQjlmlEtBKO5xsFv7LoO0vLJ3qCKeMfiD6OvIuL5OaxnYtvzF8EMj5pOtZr1oc5hWIComVTIiOoJmUENT+IUE85Lm8m2hlVaUt+MmIaMexbEwy1s2USUWkzEKYDJrmMbVLYA6FDT3Va/7aXu02Uba1a1pGrb0akafutvaxuJVtOrhq4ylwaOjFe7ONtWs4xlplLxpadLtLsyLxFXTEub0iYuRsm3WpykbIFtwJKbfmMYC7urCO1Eoa+vvVVZttDyh5vZyzK2p1LC0jjHTHufui7qc/x7nowj+/v/AO7jRt7CjPRP3SXlaY/zZNw4XRli5o2XHIyL9Rm3eJkg5GWhAjnLtMU9VN7coiBQKfsA3uqyjk4zba3NLe69uIzlTjKO6nVo9z1J4aePVS+Lml0ZdZS39O1pyjuf48Wr/N2fFH9jbfHyWe/oTVeuUf4CZn9BU9Fyyb31oeVFqsiPqqz/AH0l+eFec1r+cQ8qKZKnQk3IE9EK9TUFNSmdfr33n8q5D5wpXmbtn8MMx+nrfeSTZlvvfT8mPothPAZ9iVZ/73c/O1q3i5Gv0aWHk1PvaiL9o/fur+/1XT9I9OGhOFmVapG0NJyTNr+DnFUH8SY1beXa8xtOTqvDD9ZKnD7Wr1XdsrT3mcQx7MZNfdm2ya5izAFT3ebYJy//AN2JP/51pNlGXe2XdH+HSlPzeZJ9xW3OnxpaWccFE+FucU1mvRNoVxJnaGD3+ckdIPxnLWWckl77X8omX1O1PR58ZQ9ZbtoKe+yer5Poto9eh6H3Flfqa5/cT/mjVNc/m0/3Pseng04L+J/uDXll1k7tpdn4ztLKXD3ZkBeTRVZsW1mu0iK50hDmxxmynaUQHtSWUD8OtemWx3wRy76Cj93FCV/+f1fKl/q63FPA9w94Sv5DJOM7efxsqiRymZQsw4UIskuO46Z0znEpg398OzsGskUioXSTTwy/FK/YlPuLFwzNsH2oiUVh/S1ony+XvdPKFVpfJ06cPs6/XSpsnT3eTwl2pSQ9cVrGhbWt24TE+rbNyt/u3SiP/JUXZhlmNpltncfLRlLzZyh6q+Ua2utVh2fwrtdFVP8AXsLTttmN3o+5TqAX3iqopj+Upq239jne41dk7m3+Tq+lGP8AwxR7tlSwjmEZ9qKc7dwFgu0GE7EWphm1YxpdCp1LlbR9vt0U5U5wEDC5KUgAvqBjAO/X0h9+thmIuObhs4dz4wLhJTBNnGswqwKFtQ1tNfNwKAbfu6ty+Vu3duu3xoO5VxnjlSUgp1SxIfrlrpKJW07GNT5kSmomCShGw7dUAMmBSCBNNS9lB1hOHvAoS1xz5cKWmD+8Wp2t2vQt5sCs0gcNpk3Z9mrghg7BKpuAaD6DgXB/WzSQ4ftnrAvI92K3mNDfz2BdrFXXbrvbh2JG8U/cbaDAL+4UeFGxbLum77a4Y8dNJB8xFSTchZrEOtmKsVwBl/Yw5u1YhFu/7shTeIVYto766yzIbm7ocMqcZYxd9rThWuYQkwltflx2E3ksg2jHQzCUuSM88zINYRqiaSdEOdAp1DkADrDykilDcIn7vvVDl1txtVbWEbuFWOqVKVXRph0tcsNPa06Y+UvlPL7OdTRp62l3HFTxozGCYK2besy2kJa57kj03KBXJDclEg7SgbYTQVDmUHaUgCFTnl1edzYUqs+lKMZedgx6phprSijL9lPpWnrgi5cemRSUOA8okI0ACgI/bqCP8tVritjk/LdhYYtA95ZIuJCPaJl0KCg6qLqafS0yB2nOPwQoKj3J0g/Enme51rf4XsVqkbIm7qnm4XroSeo6v+KQAfeHX9tQfX9mPpUoBM0vJ43M5QQKKiyasC3MAlDtHsSUA38lBOnBrxVJ8T9lP30nAJxs1DOCJSTZscTInA4CKaie7vAA7TBoPht8aCZ6DjSqiiUc4VRPociBzEH3hAKpbqUo285R7MhVtjm/Ltv4Eueee5AeSUiNlwsrFvXDVEqrV0+VUSMmXYmAGIGwohqAj21rNQ222qsNh765rXkqlTua1rQlKMOeE7ic4SjHTHiw4eHUc7P4m5Lymcw2tJmybJoQ0pY/0QOolJFDkmMmDcok1FMT7Dc0xx7ddfCs7s8zze/2vy+t3dUjb1rTumVLg097dR5ujq5pa8ZY8Xh6Ij23845Xv3EVryiGRXsXIuZSf6++QQQExytmiztAggcgl00BMPDwqPcv252pz7ZPL60LyVOtKpea54Rhz+5Up1oR4o6dPRj5Iy1pxDXw7yayjEld5XOHwmAjgRDlmlTE54erd6Aabdaymlyg55V2mpUo49LLN9o097ujTvP39HvaR1drXNnG44+0IKWytKINrnmUlGVyM0GfOctjxAulEwDYYpQI5KYgal10qhyrM9tsxo5Za176pGF1VjorYRpa5QxtN7OPRlHgrRlHijq/kd9AfSGp3ZI8U8hb0atIXgLSy43qkNApXGR1b6hzuw625GGanSVFwJNSFXMOnVjaEKBu9sZSw0wjDVqMWM8F0rleM4i8dx3EHKTQv3D8WjOTn4GYgUJF2VmuYSIoliGzY6xiJqHBJVX0Sm7TCWuYlJTh+yMzhbqby3DLdDe4X7pY0AW1X/Kg4o4rKDvImWbTFwQ4GKfTlI6G3dwtBlvD3OTXC5ZuULrvDHa514plFvUWL5VBGaflOK6RSLAL52CaHMDakc6pQ+ndwu3UwdxZfSXwuQrwjLItLBlwLPpmWJHRfWJNmmmqsRFFZ7qbmDtK3Ksn2+CvuKDtMtdIVb+KckTeOXWIJyQcRD8yKTlm+alK5SRZJvHioAdQBJyUlU9Cn+mD6PhQdUbpP7FWbPH0Xhu63iLJKQeOFG/VxEjBukmdF2YAUESkWMqmTQe1PXVTaFB2Nw9IcxtC6HFmXJw+3h51ayjCPXRjQQdpi6WadccIpqEU0OdBvofYHeU17gDQY5CdLTjO5iPGdt4euh/JtlQTTimqrYVnIi2Zuu53wAwik6NoXxE6BiB2mLQWtYvE5Fik/RKYhFkiqFKoQSmABDXtAfAaDkUCgrtxsNQe3DBIKIt9hoOSA66iW5VIQM3MTle8JzkKkPxK0GO4tkLddSiLdxIQyhFr+auAJIKpikdEQkNFADXva+4Hw37aC0i7No5ORRw3TOYmvLMcoCJdQ0HTX3woPmMRFck6Hm1DlqFAFScgNDgAaAAhp26B4UGM5ufOIDEd2XNCmK3ft7ddHRdlSKJyiVI4l8QHdoPqGsU21v7zLdkMwu7WWmpTpVJRx/ZKMZc2IxnhempG9uHaEva7FU38s8YOAcvlm6e9UCrKEAB0AA02gUNKx/kxznMs65PLbML2pKpWlGpqlL5pzEOcMkZxQ5vhm2Rwz0RGOaTwovI9zHJnOuUgpmVDUpA9Ig7Kh3kzx5Vdt7OGb+3WMaMaumUMY9KMNMsfi+PUMi4sM03Ji7PeP7StiWBlGnO2VlmqSCW1dIXQJlIOpREoFAFNNPDdWQ8q23ud7Mbd5RZWdeVOlLTKrHtxlV046v4RxMXZ8Yd5ZYYZNx/j7F+QF4BS5F3DdZZMhDE37kgKJgEBHs3G8Kq+V3ONqrfaXJ8qya7xt+6pSjjj8+qGGHP5xj4WNwuWc62K4yThjJV5IS0xbtmrS0LPN25SqEEEym+CG76YUe0OwS+6rH7Pa/bnIZ55s9m9zhWuLW2lWpVo9Lox8Xx4+Ho6celgOls/iJyZOcEt2XqteTg1zws2kglK8pLmlSUVQEPc6eB1A8KtOT8ou1V9yMZhmUrqXdlvVjHX3ufTKVL8U8BncPk2+3PFPY9jOLkWPEydgpPn7Hlp8tZyKKxhUHu666lLWa2e1O0FTlQynLpXMtxWs41Jw6uM9FSXP9mJ32IcLXELk68rayawu29Xb19FQKr2HXW5e5sJSLgO3QoeA8se2sR5MuULabOspz6lfXMqlSjRlOlj3ueOnCfP/noMHLe8QWYA4bMZsbfub/1rvuSOyGceJEMKYAuYm/Tbpr30y66eHx1W3W321cOTrJKNrX/v1/UlDey5u97rjH9njQ6vR+c58eZmPDfkHLsRma5eHvMd1IzzuJjkn7OWSRAgmTNywEg6AG76YXx8NBrL+TrP9q7TbC92Uz+vhcVKMI1YVMOzjp73Rj24/wCZ3+fvs94o/sbb4+Sz39CapA5R/gJmf0FT0Vxyb31oeVFqsiPqqz/fSX54V5zWv5xDyopkqdCTcgT0Qr1NQU1KZ1+vfefyrkPnCleZu2fwwzH6et95JNmW+99PyY+i2E8Bn2JVn/vdz87WreLka/RpYeTU+9qIv2j9+6v7/VRn0r9wC0xjbFrkN/f88o4MX3yooiH5VS1gPsj7/d7OWdph+sq6vMj/AM67bF0td5Vn2Yq78INrBc58klOXXkYtlRJ+2Ny9PyVBvJdlvd+GceLZVv58LKs8rbnuX6WKOcYTxrayNbtypm0Mwm2jjX9osQ1YJs5eY5dtDZ3WH6urTl5so4rneU99Z1YdqMm32vTtCDiyv1Nc/uJ/zRqmufzaf7n2PTwacF/E/wBwa8susndttwT9ZOzfktH/ADZOvTHY74JZf9BR+7ihHMPfCr5Uv9WWVkqlaq+LacC4uJi95Lm7wLOqtyD8SIAkH5lecnKhed37fZjV/wAWUfM4PVTHkdPdZPQh4rus+235o4fcNSu3TrUFIgI/CEXnN/ravO22X9zbE7PVcOtSrfe6vXU+W1teZXkPGj6KYeiauDlzl6Wmc301szeJh+1MoQ355alH2NN9jhdZhZ49aNOfm6sPWwWPbanhooVfKS7xhPo5hLwIyzkpSHYvOVucKp7VCmQEvaksmJNw9zePYG78BpT5S61CjcWu9l1anWlHi1U9PRnDm1eDV8X2ZWPIIznCrp8X1vmcs9xPIjhTipp5OOIdI8o1I8ex7o4KN2p5MpT7VO8b6UJg18ap83zKtYcmlC5nXlRjvaOucJS1RpSuYxnpl35dD4/CoL6MMcylh/XRYtbN+XjLQky+kciToPiIQbdmQrkSh1N25SSFwBdu0qxkz6gfx72ulYJlef53eWFzVq31XfabOEOLT7lWqwhKrp06d7KEun0uLVpU0ow5+8/GRbyy7ZSEswk8hvDP4qJUjznar6JG0jFnQL+iA87eVPv1w2jzzbLIoXVK4vpb6jTlS4ZcP5rUra+jH3XVhHj+q+xhTmQWQ7/XuNk8t7IMq+ZJyKTeEF45EU37Vd+4QKdYDFDeOhNAOOg92vljtHtBPNKc7K+q1KcakYUdcuGrCrcVaUZT548fR0xlLi4XzTDmSrw4uLgmsaA8uq41ZcXa49r4+5duYEkyuG6wCUNDEcA4Lt9RdoVLnJrWzO92X31/X32uXX6cOGOFWlPhjxQrb3vfFHTF1VuGfCztSEh1xIZaMbn5f0vciUdvj4dnxj/LWfSs7OXSpx73iuvXJA3Grwfz+fV4a+sYzqEfclvp8tum5MKaa6YG5hABQoCKRyH7Sjpp3qqYx0OKMxtrpbm39zlniKlJ2AoV5Fju/CYoDXIfC1Oj3z/mi707y4scnK8oh++0Rf8AWnRyetMpgDlNyj9pr9ygsJkbGVz4z4fH1kcJUC1iZlEqJYlJuCJNTc4nNOcy2pTmEm/Ux+2gr+tZ/SzTiCsU+uEiCLgopqqmfxqegG7B0MmUTB+Cgmjgo4VnfDFZkk2uKaQfTc04TVkFGuvJRKmAgRIgm0E2m8wibQNRNQTbQcWb+o7v97KfmjVJefmdTyZCl9szSNyWfBRNrxRp/rLO0Y5wwZuCl567brrlZrzD6FKcCEKYdfCtObC7hmWVW1vZUu6NUctpShGWEdU6XdFWdPVLhjjhhhHn1dEZNbV1uI2w4WdeHFNxFYQnWxwObUSKtnKLfQdPWByaVkeWZnO3yG1upcMqOVXkPrUqsKXpRGFSSFvRMQWwsrW2SFbR8q4XNHSD0h+WopboFQHckOm4yyBTFAvrNpWG3VOxtLTDKs5odzxp1KktE5YdLHL9NPHVDt1YRlH55afCMjhrsvuMyewv9zZi671nItY08ksqXad4FvaCyMkAgfeZY+7sDT1eNZBZZrntttNSzWdtKVTCdOlrlp5t77XfkcYdPVjOWr9nV6Q/tp3PYT1zbkldDxi2s1vkAHjTnLim0ZLqw3WV0EzGENpEnhzaF9Q9ldmU5jkletY1b2UI5fG814c8tNKE52e9nCPZjC4lwx6suEYF0hkq2geIOQvDInD7Yl/W2va0cFvSV5WRILJxShRcCtteNGKpVyHE6ZhSMr3NnYAcytuaVSFaEZR6MhhHR6cQGGbg4hLStaxuFjFSM8YDNJS87Lx5OtjIqA2PzVklVIwG7XeJduh1wDQ+zeb3XMSpfvC9xYEuZ2a3eHGzjRqrg5yPI7JU08daCYR15Tl6zTAfi10oOZh7hWzBcPD/AJax/e2PXUbct1lbMyITiaRWbpmk4WFIpVyu3Zj6pCbeQw6EMfQNQNuoMXu7D9q2dxfv8jWcfH7mMJkWISC3vojLHqtRZsk2yCCZOVtS2n6wbYGhD9WTKI67doczMODsIX3Cz8JjS5MfJSMtkIs9FKjKlKdeMYQ/VEUFVdomMBXxDewmEQ2GMftCgxFziq/7aWuSNgsoY7RWumGk7acI/RGKoiwfpIA0MBQQ7p3J2/K2dgo7ijqb0aCTL24TuMi6rrfXBZsJalrx7o1sdQiizPNVYCxTECuAVKh/fDVTs5gdrhDaiIlIXbQRjG9GBxbWrMHvOz3UMzlQhipt+p3Ko1USepkboorprERMJDEJzD66f4gpPd0GxmFQfNYhq1lXPOcptkyOVv8AKKAUAMb8I0HMoFBx3UfHvFSLO2SShyegZQgCIdoD2a/GAUHCPZtpKHIdS1o4xkyEImJmJO6Uo6lAOzsAB8PeoIeuriqvGImJGCirUjFV0pZ3HR53DhQhBVJIsmaR1dAEdn91mMbT4HZQdLOcbN2wbhujJ47QZKuWbo3VHiqpFUHKcOg/KioAgG3VVUyY9nht9dB3F25buzIGNclRkraKbeIRt2W80SLc6ht3IVXaqJrCJQKCgmT5gFKPoGrDOUT4B5p9BW9CQ7ng0+xLtv8AeDv5wvWKcj36KLHyan3lQYH0cGQbMRxwvjdWfQLOqTDt4SN7eYKGxIN/hpp2e/WEex0z/KIbNSynGvh3TKrUno+PTphxf5CL+OvrE/xAXHLtTn/9Urejj931CZdP/wA+oy5cMJ3+395cR/8Ao6NH/OcP/wDUSVxWXnBs8xYVv+ZfEax5VzvXDlTXYkkItziI6a+oakTlUzmxpbXbK5rXlpo6teOP7MNVKQxeauSEyjmHMuTLGddeg0cYrNfOCaRgTOqKKQAUNwB/k1P5tY1mF9a7TbX7UZvlst5bxsZQ1/Fq0U/wS/kIusp+pA8P2SLLc6FCSg4WXbAb3QdaTIYQ/wB4WozySpOw2BzrL5/rKdrWj/tYRl6YnaA+zVxv969L5uvU2Zf+mXIv/Ax+6qiF+HZ04ti6JZxu0Que0rjZBr4CdFIVdP6Bah3k+lUyrMrqfVura8h/GEJT9WIzBn9bThp+Uzj58nWYR+DuxH09T/zEBauLwzaERl6Rzc0O888ykaVk6KdcBRFIvL00Lp2D7GXt1raa12Oyi12urbRQxl3RWp6JcXBp4Or9SPxvrhcUf2Nt8fJZ7+hNXVyj/ATM/oKnorhk3vrQ8qLVZEfVVn++kvzwrzmtfziHlRTJU6Em5AnohXqagpqUzr9e+8/lXIfOFK8zds/hhmP09b7ySbMt976fkx9FsJ4DPsSrP/e7n52tW8XI1+jSw8mp97URftH791f3+qr70sM3zr9s+2yH/vaJcujE/dFSkAf+FUJ+yUvMZ5zYWnZpyl58ub1GS7FU/wC7VZ+M+XRiWUFzN8juVCdqsKjGl/1wLiP5ha6fY9ZV3fRzeXapRp+fr/C57XXG53HlavN0qoHTVa7kTd1VHUP2ol7Py1rfKMoTZp023zHM6S6cfQVzlNqEhDNXOv7okU3/ADV6eZHee2WR2t38pTpy86McUG3VPc3M49mUnZyv1Nc/uJ/zRqtufzaf7nVHp4NOC/if7g15ZdZO7bbgn6ydm/JaP+bJ16Y7HfBLL/oKP3cUI5h74VfKl/qyhddNukdVY4FIQoiYw+oArIpSjCOqSlae7wnDXFdcvc6x9TP5Fy5Mb9uqc/8A415e5teY5jmte6+UnKXnS506W9Pc0YQ7MVnuNWxht7hBw+rpoMa1Sbqftl2YKD/STrYblZynuPkvyGXx04xj59KMsfRYfs/cYVs7vPG9WTGujFnBjeJJSJMbQsnbrlLb8IxDpqB+Ihqx72PV33Pt3Klj+spSj6MvVVe11LeZVq7MorVcX8hi21rNY3vmG94y3YZu/TZ+c5aaXaJ9YcHImin7GAgfcfu6GCts9p9nfb/ClDs6utOPo+H+LAcuvu4tX4cGI3Plvh0x9imbw1eGfbTj3WL3sS7vfrz0EixLZZ8VduVYdv0xVMNhezcocftqtV3sfc19k6GUQlH3OrTl9SFeNXGPlaMOb55eF13V1C5vJVe1+FicJljEMRNQmEC8RuOnExfkHASNkoDPH5kqDY5OqinontOmuDcxAMU2/UOwhqw6x5O9qrPLa9lqpSjKNrpx1T6dpo0xlHR0JxhxS1ao9mTq30NbqoXKeDcxSDyzbR4r7LnpNw8JDOzdfXMuM+uzdtUmmokHcQQTWMBtd/sGmlUWYcle1V/a1Y1rqnUlUp8U5Snq324nR09H8lx6tXT4dOkjWgyUZjGTXK7XHQ56tFs4SuSQZAzK/U68k5YKKzCrdNPYBTKJt3iZz97uF7Q3VV4cmOfYZjTxhXhG3jU1c+qWvDCNxXuIaY6dP63TLi4dPe533fU2ZcOmdMHwcxFYpk+IK0pO8b7ZJXHBxUfL71pNidokCbtMqmhlOamiZfw1HcYe9oJqzvYTZ3Ndnctqwv6salapPXLGOrm6EIc/F39U9GufjS/i6qkoTVVvh9dNzW7myeYyK/X7GygkwttqVwcDlFe5RfLr+PonFBFEv7goFZ063BdKPMqw5JyDknRnMlGuG8Ssm8UAStXLK6XoogADpodVBucezxST+DQftrlGazHdEtMLvFyNUrxUuqN2rm0M0eykAyb+v0e460/jUEn5fsyy7rvPICk9ZCqzl3neIjn0o4IIJvWJoxuoDQpgNqYCKE3mLoGnML6VBGbqQt25sRyN43ffT93djiLhGakAXmqr3HF9Sto6iWomAvsaqihwDxE7k3wjUGxqzoeGgbTjYO3YLzYwaMk0mcaBNvVUwKG1PQBHTaHZ40FZ+kx4isz4E+hEuJbx80jKW/ebh9/caK3MVY267eNDeylNt2OE0z9npeA6hQVuS42OL3MvDafLtl8ST+13sXb+NjO0mNtRrgHL2YdKR0kJgXQNs0VKZYpQ9E5dvhQZvdWZ+May8aZ1zGPFnLvi46yQys2EhV7ViitzlFeEKo8McrcFDLGB24ASa7A5vYHdLoEp5ez5laz774oYK3LhSatcc4Wj7gs1FOPbm83yKrOXOouAiTU4idsj3T6l7vh3jV0Qt7aHQjEQ+fij42pxK9ss2neBHltWjEvIeYhUbXYilGnLZKc0nNqLiXfzDSSqaQo6CjsMXue6r73PbdmPmjp8o8VfFVw5yWDIy6eIR3df7JuMrnnZV/KWrGInRflhUnMcQvJQKBSIufR+HzdD7qSt7ac9c4x80cyL4t+OG5o28MsWveJXkBZ9uGZTcWjbTLlsHI2KnNEnzriXfzhkVE0eVoKOw2mz3VfdzR7HjfxFwOD2GyCHDnbVwZuy64vqWuKPay4yEtDMmYtwct0j9WIRqkmQSlMJtDCG8d3aNcJ29tOOmUI6fJEUcYvRq454tcyEy3P3RYyK7aLQZJpz1i+c1kuUKg6gt15HaHf9Hb2e/VQPvgXo8JfBeT4G9hzzDOmcO5OcsM0tp20BUOUYmwgmk1CE036/SjUFqwcNzG2gsXXw03B6h0/LQfWgphlPD9wrSyl4o+fljyeRZdpJtSsAOVKGB4uKiKIAQBLzeeorzRExvgdlBHUfbV4LGTT+gye3gybOjh5jdB7Gyj10HI9qfuFe5t8Tj6G6gkzCTGRaoN7fc44lEZIt3wEoMutGrEArBZWO2o6mKHYIpKKD29zld8C0FyKBQKBQKBQKCqd4Wld6F13mi9xdKSLAHEiWR0i1lCqNH0kwUBZsJO1VUiSSiocvUSHS7aDD8kY1zXeFpv5qfs2ZWn0YtN4sfzcoJ13IR0MmcO6HeOYAcFEoesqhfc0Geptchwdp5StyYZzaEOhbU6oKLxhy2nWlXrpUh0FRKHN3N1ExHQwh+1HdWGconwDzT6Ct6EhIHBp9iXbf7wd/OF6xTke/RRY+TU+8qDB+jgse0D4vXv8AUgGppok27aEkxS9mKjtSHl6+9WFex0yTKJbLSzTGhHuje1Ia+tp0w7wjW/H0JdNw8QsjKTbNFwJW7SNRcOikUWM3XARAgGEBN/e5fCo6zy4sc1zHbGrVqxjL3OEOeUcMZbqp1f2/kviHZXSaMyL/AGODS4WaT1q9aA1eILE1IqUot0jAIfxKuGadz7QY7E07qOFSnUjolhj8fNKlCXojssMN0rYwHnjGuwpDQb2SKQm3tKQyJyF/B7DVfshThluwW1+T4fqJVv5aJQ//AJiIctNz23jSyp0ie0lxY36krtH0lEHvMDX8HLqK9rKftds/lNz1bqz3X8YV9X4RO8B9mrjf716Xzdepqy/9MuRf+Bj91VEKgmrA4At3IySfYwvyaYrHL47HLUoaf0DVDc8cbDYGzzWP6u6uqX1atKH4cRmbL2PHHDVuDXS6VtS/7cnWZUveDYb6ep/5imJQwZL5SheL+7MWXtk5/PMGcIZ41RcHEEkhVVQOUAKIj6JVNlSfsTe7UWvK9mOS5hfTuKdOlrjhj0cNcqUo97xYz5jBJvFH9jbfHyWe/oTVKXKP8BMz+gqeiuOTe+tDyotVkR9VWf76S/PCvOa1/OIeVFMlToSbkCeiFepqCmpTOv177z+Vch84UrzN2z+GGY/T1vvJJsy33vp+TH0WwngM+xKs/wDe7n52tW8XI1+jSw8mp97URftH791f3+qqN0lM+aX4o3kfu1LFQzNsX7UTFMsP6WtZuX277q5Qp0vk6dOHr+uzbZOnoyeM+1KSceikgeqYluO4jl7X1xAiUffKkgT/AMVDVLvsb7Pd7MXd326unzIRx9dj22lTXf04dmKmmXoP6G8tXRbuzaDK43yBQ+Iq5wD8Vaq7VW2NjtPfW/ydWpHzZyZ5Y1N9Z0p9qMWyPgtm/og4XLKfgbUycMDYe31onMl/yVvnyVXnd3J7l0+zDT5kpQ9VFOf09znNePjJJlfqa5/cT/mjWdXP5tP9y0x6eDTgv4n+4NeWXWTu224J+snZvyWj/mydemOx3wSy/wCgo/dxQjmHvhV8qX+r95lni2riO6Lk37epW+8XKPxlROIfjrt2rvMMu2YvrnH9XSqS/lDEsKe+vqUO1KLUpGsVJF02ikw1OuqmiUPjMIF/8a80balO5uI0o9aSbJS0Q1Ng3SQWml/YnlTap9yDlmChftShqh/WVu1y75bDHk34f1M6f4PWRjsrV/678qMv+KpPBNPjbvFRZ7wx9CuJI7NQP3ZFRMPxiWtZ+SK/7g5RMvqdqWjz4yh6zNtoKe+yer5Pop46di13t6cBy9qRqhgcvL1hythL480FxOX+kUtehiIVMMJ3yObeLC586qjzmt/Z1xm9RIftKdBGUetC9g+kGrY1B+8S7S2bDrFJ328HjjkH2dqW3J8iAbfg6B3eygmrCVxOJzhp4eYxxZUlFhD8Xrloi/fJpFSlii7nVee3EhjCZMBUMkO8CDvSN3dNDUER8Wc1IWXxUPcnsnBkkrT4jrpkZIS/+5KQluMl9fi5bw2tBIfA40wLK5Otu3805I8xTKKeKH9hN0zACktJNrQEvVNRIbuCRwYRLqX7tBPMTZOEpbPkpYrS/Z9q/c3o/GZM6tbaxlnCEuEyRkVfmbeYiAuCAYe05F9dvoloMe4fLNwbY9vQWSml63qe1bJiWyYIyVk8ks45Hzgzai3UA5hOYCSKxBRJrvMVM2od4tBzLHwbw/M7FhLds/LknHvZrH6EK1lpK2ADqBrekhkXCztEyhRIcTiUhkhHwS9Kg/SZYvJtuy0/HcR0igMtkiCfkTc4z5SzaXXbItkXXLUchvarppalL7j7ag4EnhrCMtc8zj20M7XAxStiGVUiyuLQBVuq8jm0cg8WRXExQdCUsY31RASAB+Z2mA3dC0uFM/2tkSMtaDbzrmUk5y0RmSSBorqqa6SapEFTinvPyj8w4ex6m09+grH00LgrdGxTmWKQS2lkYwCY2nhaL4aCsVh2+tYOOuJXHLg5SNYHKGLSRQb/AEWjqZSkEi/c/uwwBQZtma4sDW/jfjHI6vmEa306zdGKyMa4nyg68ztXsEYq4tjKaERKdVbVYCh7wj3S0Gc5v4h8CT2T+LM0Jmu1HgXjw5x4Wj1W4G6nnsyMfPc3qm049Y2ad7l66UEKSmXLhsJ3emK7Zy0aOcXV51UuKx0yIHGShzYwbLN35wMmKxUyuW5SFVIIEEdwDuGg4HF0zxLN8JONpDh1uqJlG2PeG+Ym0zxM514rV+3fwCz5E6u84lOBHLjcQw9wD7dCl7tBlVlZ9HFGPcwYBiUY51L5Cgee8j1nQg7aQaWMG6xZMiQekiLhuVDePc1Np40E/RkhgR50a2LYjC11QkrDRCLdNU8fOA/IzlAhnbhRMyoqHEi5XCm8CCOpB26AHdoP4NoWi4tuyJV1ZlpKvnevW1XCBBScbrriyf3UoJBHeKZzFPqA+kYO8FAuaDxisyCSh2DdaYRlLlUllFEiiCDgDH5Qpjp3T8oE92g/BoMYwtIOo3iBsVePW1ZP5lszkSpn1DnrJs3QnN9uKrdTd696pte2gnTJN2Z/xNxSXReVmQMFPREvCR7dvHTV/N48GqiZTCYxUVDCICYR9LaGtB1LviV4yVL8aXGhYNjIw6Ueoi5t4MlRolcLmOAlXFYe+USh3dgdg0H6k8kcSuaMn4/Zy9p23bkdEXi2fSR4XJTZyo8QADFFEUSGKKod7Xb2/coLX0CgUCgUCgUCgUH4RVTXTBVI5TkMGoGKOoDXCMoyw4RiedI2Rm8MXVDw7JV06d2+8SbNkCbjqqGRMAEKAeIiNYntzbXN/sZmFvQjKVSVCpGOGHhxxlCWHMIQ4Wr8zxaNv29gu4OHKYZxyJVkHNwugVICQHFRTeJBJp4m09KoV5MM826yqxs9m7rJalOjHVHGtLVHTq1z6Oj59PhO+6DhXu/iHwhBNcZOeGWccs3twc5zKLEUS6uRUUyGNt2CGhSl18asXJdm/KBsXYQyeeR1ZU6lXVKrLCcdOE9MceHR8WnV0jAxXwfM8mW1e175esiWaXA5mXysGk4UOgfQxeYQ+wNN2qhh8abMckVHaTLM1zLPbSpTu6lWtjS1aodKPPGWn4+PE5nAx3jHL3JwgnNY2m242zcD8JQy7AwdVRM5TUIdT4JRATaftaosg2W2rww2VhcWNWPctatr54y4IyqwnGUuzh4fNGUyWNMjxWTs6Mo6yZFSNue2FFotym2EU3bkUg9jIPujiZVTu/a1k1zs3tHa7RbWUqNtOVG6oSlCWnvTnp6Me1jxz/kfGxXNuBckXFwl41ZRVhya85CCqg9i0WQiuimqBxExi+JQAUy/zqxnbTYTaPMuSvI4ULScri31RlDTjrwjPnx78fqR/mc3eSBCY/vpDi1sK617TkCRrDHiTR6/M1HlIrgguApmN4FPqYvZWc2Wz+eU+VbJ72dvPdU7OMJz097Ceir3sZft8B32EMMHZHkOCCfs97YkmnNpXiaQj4xRqILqk5iRd5S+I9wVKwyhsNtFccil3l9S0n3RG53sIaePHoR58I+TjL/M+J2EnhbLROGvF1x27ZS61w2NLKPXFvuyiRZRMzgx9u0dB17ifZ46Gq4XGxe1keTrILq1tpSusvqSnKjLvSlhvdXR+rHvdLTIZXw72rmW4+ISb4g8jY7+h1vOQwsUY5RbVVIyQtwKJgEAHQwENoOnufD0ayvk/wAr2yzDlAudqc3su5qdxR0YQ1d+OjdaefrcWnH9nk9Ew/akvij+xtvj5LPf0Jqk7lH+AmZ/QVPRXHJvfWh5UWqyI+qrP99JfnhXnNa/nEPKimSp0JNyBPRCvU1BTUpnX6995/KuQ+cKV5m7Z/DDMfp633kk2Zb730/Jj6LYTwGfYlWf+93Pztat4uRr9Glh5NT72oi/aP37q/v9VRLi/nfoj4nb2kSn1Ak2o1AfiRKCP9XWm/Kjed38oOY1f8SUfM4PVSPkdPc5PQh4vpLrdHHBjEcKsQ4OXaaRfvXOvwgFcxAH+ROttuQq0xtuTmhP5SVSX2tPqo92rqYVM4nh2dKmXGtBDb3FNeTMpdCrShHZf9cimp+U9apcrdljZcouYw7U9XnxjP1mfbPVMK+T0vJW+6Mqb868MpI459RjJ123KHvAYSrB+krZ/wBj/d4XOwEaXydWpH0Z+swfa6nozjX2oxT/ACv1Nc/uJ/zRqZ7n82n+5jMeng04L+J/uDXll1k7ttuCfrJ2b8lo/wCbJ16Y7HfBLL/oKP3cUI5h74VfKl/qwrjvnfMPCpdrhM2h3LVJqX/WrJkH8QjWL8sN73Dyc38u1GMPPnGK4bO0t9nFJr34foH6J862dAGJqVzczIDh9oVYhjfiCtIdiLP2x2xy+hh4JVqfpYc6T80qbnLas/Fk2K8a0MWf4Wb1ZAXcKcQLkofGicqv/JW9HKta4XnJ3mMOzDV5koz9VF2z9TRnNDymtzE9wDaeVLZugD6eb7gZuDD8RFiCP4q0K2Xvccu2ks7r5OrTl5sopWvqe+s6sO1GTY5xc4LuHiBs217WgFWYFjMhwczKlfKmKB2LV0VRchdpTbjiTdtAewR9denCEVQsS9E1xF4UxtAsrPm7Oc3BaDC03sS3fSLkjR/KRU/KyK6KyhUBORE6L9MhVQKI7y9pNO9Qcq1Oi34nLVuKybWLcFluLcLA2slfMsaRdFdNnEVcrueWIxQ5G1Uh1FyoFOoYmhe+Jfc0HdQ/B5x+W7hazsbR9pYwcOcY5hG8LWWVu98Usuio5lVlE3OjIernL15EA2czXab8IcfJPRmcQGXHOQ3t2O7SbKXwS8XCbdvJrnI1dSsHDtWveFABMUjuPUMYdN2wEzeI7ShyccdGvxK2ZlXHkgrclmDbcOexZe6lheORfEkoCHUjDtmyYIgQ6KoK8wFTmIJdumzvUGVEMb9kchf/ANp2T/VJ6D4WTcZ5jgYxqx8xSLPzXkKBbAu9bctN5/6QKfmIDqPMT723d75TUGYZgwdER2c7bx5bD9chrxi73dLrO1QPynT5skBhDQA7gCPYWgwyMb247xnAz6jV6wu9nkOzrdvSGdKgJGi8csCKQkDQB2HIO8B1HXfQdOyNpEwBvguMpfmKUGJ4xzTd3D7jla7oGPbvpbH9gvgTavCGEp0F5iMX00KID2ou1Nvb47aDJcLccWYeImQtyKvuKx42WemTSWbOIRR059meNmq6aaZ19CAKK6gCYew3eD7Uwd7xgZSzm84g7pw/w4yVp2ylZeNC3jdTmWtdB6abOgf2BuO8htoEIQu03pFHwHuhQfCzM6L5i4icfrjZtutojIOCHNyXDHmtpmqdzIAce0yx0hVOQBTL3BNoO0uoUEdWLmbLmTsB4Jtqz2tksL+ydMzbFW8X1jMTkYMmSioCkmgREEygYh9no/C+FuoP3fPEPxRXTwQpcXFo33bEDI2id1bN6MkrOZuBnBI9TbpCmZVI3KTAqm4UfQ9LsoMvulHibsVxjDhJte/7EC8cilmHz68S4/ZJNm8WRumr1IGpE+Ubfs74iXv7S0EbZy47s3R/BpYeYbYGCibrXuCUtS63rW2maqb5s0KfRMCrJnAiJgKUwph2fFpQSFxZcQs7jLiTwhhXDjS34e17rUipach21tMjorHcvU0iqAB0R5R+WQwAcmhqDtcBwPEhxBcQORGzHKFqsLAszLTuLk7Pc2DHq+cWJHJFTp80EQHU5SFKJx1PvKU+7UtBGUFxF8WlsWDKcVUze1pTNkxWWnNvStlOrNZpKrpHdEQMsVdJIo7xIKYaj2jt7d3o0GS5t4rM52Vmi/cmY9RtNhYeKcgxcLJWspbqBnMso6Pqu6Bxs3JKcw5jAICH8bvbglHi9tXJc9lx47sXglsm8CnYIAF1XAZFRVUdnocsyyY6E9ENaCGDcM+ZLkU5l6cMBGSZvSbWbG2+0DT4IKLHUNQSFw9cNtm2JlG3pk/BddqLtvLIqI3DM32xWKwMA/TxRbmIB9vjt2jQXdoFAoFAoFAoFB+FvpJv2o+P/wDeuOPRFU45LHVvA9kGrWEWXOUxjC2zSVon2aj2IMiopF/AStfqMMks9U4Rpyl4uYaPsUYwh9lmkpXVbTHi/wBjq+1PUsbjJ8rMY4gJVfbvdQrRY2wyhg1MiQR0FQROIaj7od3v1NmRVpXOSW1WXWp08et2cMetxedxdpid5HRd1YeNJAvEVKNWnFIwSRuFwhOFZW59DLNOSVT55jy6hXYAkUwFVDq+7dvAeyrup2ELTV0GtF4sxmJRVNK0phWQBq6V5vUyXXo4Eu0ddwNgULuDt08KD55qYXdZ9nvrfhb2WfFLYybi3njKUWUKZqrcaZmYbzDuOIInTJu97s1NQd1aU3aGU8x26vfE2r5qm7mm12LY8ssiRVyZtFnQTDYcu4wCc2hPD0qD8LR16o2RkG9XF2yY9WlFGl/RSci5F0TlzILCqmQB0STGMPtAU9NxKCx2Brdk7VxVEwklcacqVPnHZPknJ1inaHWUO3AFD94+iJky7h+DQczMU7dFrYquS5LIYdamGEI6cRjbZv5ixEjGIG33XaHh66DX/YV52BkiCY31mjpEbvh7gWVFSShE2bwU24lUHQgcsdm0QD1AAerSgm69uNfKvEhcQ4m4GbacKGHslL0kmvLQaJj4mKBwECfdOG8fcE91QRtd2PrIx/dDq2c19JVdbG6WpyjKtmbV+ciShigcAAwGHd3RLQZZgLKmRskcJGZ467rwf3LDQjJ42tm5ZJASLPkRRV11E3abQATN2iIhzdNawvlH+AmZ/QVPRXLJ/fWh5UVQ4j6qs/30l+eFec1r+cQ8qKY6nQk3IE9EK9TUFNSmdfr33n8q5D5wpXmbtn8MMx+nrfeSTZlvvfT8mPothHAacqfCVaCh+wAauhEf9rXreLkc/RpYeTU+9mi7aT38q/V9HBrevaaPcV6TFxKH3C/l3Ljd8Leqc3/NWhmcXWN/m9e6+UnKXnS50r29Pc20YdmKUMdcdfEBiyy4+wLPfQ6cbGocpoReJA59BETDqO4NTajUj5Lyy7Z7P5ZSsLOUN3Tw5o8Cz3WzeW3lzKrV1apeMwHK2VbtzRei+QL4O1NJOEkk1js0OUQwELtL2aj26VhG0202ZbWZrLMb/TvJaejHm6PeXKwsqGX226o9FbTonbhKrad5Wsob+9ZJq6TL8SiZiD+irZf2NV7hVy3MLTszpz86MsPUYTtrT92pVfmxW1lfqa5/cT/mjWydz+bT/cwqPTwacF/E/wBwa8susndttwT9ZOzfktH/ADZOvTHY74JZf9BR+7ihHMPfCr5Uv9UKdKPcARnD4zhCqAB5S426Zg+EQhFFB/GUtRT7Ie9wt9h6dD5SrH7MZY/8GQ7H08Z5rKfZiovj6+rgxlecff1qnQLIRi/NZmXS3plPtEvaXs3dg1p5kWdXez2a0swtebeU5asNXfSLdW9G8tpUa3RklW6ekE4jLytqQtKefQijKSZKtXZCQ4AJklCiQ2g7+w2g1JOYct22+aWFWyuJU93UjKEvc8OjLDmWWjsvlNKrGpDVqj4yEDGFMu5P0idpR+MKh7DpsibfrAmguaw4S4t2vnCJbuNf26RTf+NeoWS3nd2UW138pCMvOjqQZdU93cTh2ZI9ecVQpSb6PheHrJMw3YyThmMlERTNZssoiqZI+w/Wg1DeUwdoAPvhrV0dTk4y4gbsyTl1ex3WGZ62YtC3evA5uhJFB0u454J7E0k1lNUwIOon9/soO44mRyCHDnfZsU3S1gbnC0JIbfm5BymihHvOrKcldRRUBIQhD7TiYwaABe2gpjbHSQcb2RcMKZJxRjrDL2Ex+q1XyLeC2XTuGp2SCXMd9vm5MEhUTDeCxOYUnwT0GQcKPHxmnjI4xLWgo6cx9B2vCWzMO7lt21r/ADSziWE/ViNlxIqwQEhET7u0hv8AH9tBmETZGSZbO69rlxdcKDZlmeTulSedRokYHYjHigmCaoj3zmU8AAKDi2k1yLKcIluYzDB16NpiwZaIlXzZ9BiiEgkjIc1RNoJh9lUBPt00Cg5BceZ4vW4Im51LbuNm7mUr6cRp5IyhVoZN4iQrBJY+og3P2d0mvdoOrtjH2X7lanvaXxTcrJdzdtipO0JJkPWllI4ux68MACYTJ6j9MHxDvUH6YYmy2ebd2etiybTLa6F9uTSqjUOqyISZBBqRsYBEVTm17S6dlB3GGMQy9jcQLm9cg2I5JbK2GI9SVUkIsVGybpFFoVZEwGAQ5gdW3CTx7tBMcNd/CUxXRm4NG02qo+yIuG8UkmoUR5ZtdQIAgPsSX+6J8EtBD1rxERc3Sy5HgJuPSeMZDCjNu7bLE3EXRO5TKYpgH0gEo6DQddftpWvYPSS2XZtlwTWLio3Acqgwj2SQJpN0iuFdCFKHYUAoINxPZGQovo98McWmLosZOVxBcsxKPYcvi7jFXahXYB8ZSE3fc3D7mgmLjUdYQm+ifuK8+Hq3mEbbVxdQlEW8c1KiXnKyCHOE5S9hVAMBgP8AbFGg7fKXti3DT8iZn5lQVAf2ie/uESw7LKTcaRzNd6ZA+3BksYv4woOchdH7MmYMXZOMfeS30MYQm/4KyoqLKh/Kmags50fl/wB2sOLLOeNmmK5J1CSGUpl68vBNUAaslyH2lanLpqY5g7QNrQVnsS6b4yrYP9g1C43VQb3vniQeNb2ePwTa6NXRF3KCae3UyhEyFHx914UFjrstW0eHvjjn7Dz5ZrCbxjn+UaPYp3KNSqoMrgb9gIK7uwu4w7ij9sn8E9BlHFfiIl25sezQ8O+P7h3smxQk7gyEvHuVNpNNgoEOUCgHgA6dtBDrzH1ussgM8aLcH2M/OT6OVfonLlJ4KHKIcpTbleZoU+o9geugz/DWEghMt21MF4XcZRgtZlBTzlHZQcunDXQ30xNEyggqcPUQfGguxQKBQKBQKBQKD8LfST/tDVxx6IobeczLXU8dsY5a6lCKH0O5nrtXM3JobXupmbHNp2eGnhWpWaXVzf1pQpb3i61WtPT9WO6lL7KS7enCjDXPT9WMfxLs2HvGxocBTQA3mtvqDYolS+ll9EBABAvvdnhW0uUe9VDo/k49Ho9H4vmRzdfnM/KQlnq1rumuIIreDsaWeBIs7cK0mGsaJmzM7WXO4XFRfwS0S/Cbwq5Opi1tWnm603MxIW1YMy2eW1HPWih1I0pySBF7h64oRqB9Qcbme7wD0jbfSoODEYlv9JtGIEx1MosDMEQZs1mBt7Voa603CTcwduwxGvfEnuCftaD94Ssu8sJXnAuroxpcbxlGXRczRNWPhFXIlSUFkm2X0AO6mYiRtD/a0HcIMeIdtdt1XwSz5kJNiwSZzTgsWlsm0U5o6hAbp6bXAhGiYm7TXvbPGgmHhatyZtTBsNBzkQ6jlElXhm0c8JtVatju1ToJGL27RKkKYbfV4UGT5Hl7ugrDl5iwbfTlZtrHqqxcaofaV0uUupUxHUNNR+OgqRLyHFfcT9SVnejUsN46VMJ1nLps1OocR8RE4n1MNBkFv5j4/bRjQh7V4FrcjGhA1I1j3aSKZRH3iEWAKDop2X4uLqml7luXo37GkZBwYDLvXyTZVVQSgBQ3GMoIm0ANKDOEbsztcHCzkyLzLgiOsZvHWwsWEZxahRSWIZFUT6FIYwF2iUvvelWF8o/wEzP6Cp6K5ZP760PKioPEfVVn++kvzwrzmtfziHlRTHU6Em4tdwgzbncOViJpJlEyihzaAUADURERr1InOEIapeBBTUdlqaj7kypc9xRK3MaP7heuGypfA6ZlzmKb8IGrzM2muqV9tHeXFKWqNSrUlHyZTlJN9jTnRs6UJ9KMYtguGhc4y4CI+SfCCKrGxnD/AL3ZoJ01Fy/nlrdvZWVTZ7kbp1Z8ONO2qT86Mp4eki/McO7dpJQw61TT6rW03RUWMk3T7Tn0IUPhCPZWhEYznPTFLM1t0eiZu1QgKKZpjimMUBEvmNTs/wCLWzeHsab/AE++Mf8AZy/Ewf8AtrQ+Q+0iPim4TpvheUhQlLwQlyTRXGxVuzMjyhS5eoDqY27XmVGfKNya3PJ3hbb2vhWwraurp5tGn55dpfMnzqGcYy0x06UkdFPNFa5huO3jqaddt0qxCe+KS5A/IrWd+xvvMI7T3ltj16WrzZx/EtO2lPXYUpdmS9Ur9TXP7if80a3Bufzaf7kdR6eDTgv4n+4NeWXWTu224J+snZvyWj/mydemOx3wSy/6Cj93FCOYe+FXypf6qwdLPOEBtZVsgp3jLPnZw+IpUiF/PNWvvslr33LLrT6SfoYf8WY7E0+OvLyVfuGLhrlOJq7ZC1ou6kIoY6O60o5cNRWA2qgEAmgGL7+tQpyebBV+UDMqtpSr4Ut3DXq08/WjHm+Jk2cZtHJ6MZzjq1STf/amLs/+uqO/+wlP/NqW/wD4aL//ALxj/s8fxse/tvR+Q+0qndEC5tW5pK13x960a/WaLCUum46ZzEEdPwVrfmVlUy3Mq9pLpU5Sh5uPMzOjU31GNbtRbOeDW4RubhfsqROfcYsKRscfjQMKP9XXoPyW3nd3J/l9X/D0+Zzw9VEWf08KOcV4eN/qpllm1X6mQbut2Wgpa2mCt3vnaUADqXcoLj1w6yb7ROabplFY+1wBSIk2Cb7XdUgLSmLgCj5lXMdwT8vAykkBbaTbpXfJP5ARJq43CxBJ3IPPHuq7yiT3tKCc+LyXx7b3Cpkmcy1bLiZtZrYkstccS1V2KvWRWigrIENqG0xk9xQHXs1oNT0jxEtLLsOEJkXitm5Oyp4rWIbWdYPFjCzEmwRXS2oou2z6KRQ5BQAqap1FtCevcFBY3o67rs/J/FzCXTJ3mrc8nF21JNrfcXlxLQlySsWgqCIrg2i4lACgB+UmB1DqjsAvZQcF7l3IiPB9f9uFvOX85Hygn1F351W5xGp01VhAp924pP7jU7AHSgsJhzEEJm3L2RJK+bpugwxTiMaMkmN0O2ySaa0O3E/cTOAa6nMOvv0GD4RjHtvwOLLlZXZcKzqczG8ZSQvp5wuRVBqEgkkTacwhpsAuvviXUaDHVLlva5cSRDV1ka42vmDF91XKxWj5tZFQ8k3l1E0FFTAOqoEKGgEHsoMglblutXMshl8t5ziMiwu+xWqTZGWWKyOhItEAdJmbgOwQNuN6uygyjCbPLFxZDnslEmpmVj3Uld8VfLB1MgZu1MgsAR6KTdU5QSNy+wBJoG03eNQdIhdE4ViTq91SiR9gARFjNyCa5R+AQxy8spw9RhHZr49lB0uesjxGDOO7LF6XTeqVtrSnDuIWtIO3IJGcPCHMBARN7pYDk7ADtoMWtPJDyys3YPytxH3r1JWX4b3qbueuN1sFy7MYVdplDekoJFCm2+PeoOn4cMk3LhTC/Cqpc97L27ZE9L3OS6iu3XJYO0TnUM3K53d0xB3GMXWg4EWzO16EW+RbEOEetezg8OY2uwzXzugUgk19xqBqCcuIq5LdxrxucN+TL/nmkNAI2rMNlph+uCTdJUzINCGObsLrvLprQQXw6xxnFg8PDly23MpniEn12pzF0Bw2USVJvD7UdDUGH8NdkyNt4gZyEhu3o8VVsQiZjeO1kVcuz8HNoLUcBGVMY2bnLPFmXZkCGjJiZzi/JExT6RSScPRMbYUEkzCBj6m7A0DxoK+WCqNm4osDM3op23xdySDs3wUXRwTU/ESg5nF7lKYuhLN2HMi344fT8bmaBUx1AyDsRXbNzn8WaY9uzYp26fC/a0E68V6GO7y4k5CyDYhxeM40t9o8kLkybMrNE3pDakImgCZi79gB2jrQZXH4M6OUbaRCSisVFlDMiGcpo3Gn1brOzt01W12bvD16UEZYsisa45zrYrKdw1hmSczM8RvGPcbXA4cu4twUonK4ORQxg5YCHaagvXQKBQKBQKBQKD5rJ85MyRuzeUQ1D464yjriIrjOGhaLSbtWuW5kUmrUEEiLQ0UpuKGmgmEzMROfuh3x7fH36wCjsNO3pxhC+qaYx5vydvj/AD56HFj42PfXmeca/wBVHi8af4mF8UN0ZWsqZCKtbKjqEj22N5N00Fs1bcx6+bIKq+tI2xTRNE5Q0AhkyOgANfRzu2huqUY9LTh/Xg7yzyx1T1I5NxC5ut+7pqHY5NmHjOKnVWap5Zq215pJDlgQgkSJvTFsCeo/5Qymg/B7nx2U3knO1swcHc6+d5R6tIW01kDIERackBcOUQ2HAqADvKCxi9g+HL/jB1GIs48Q9/3IeOQyTOrbEJdVAqzVomkMi3SWMikYwpB/cXL6uYREfphjF3+kFBIdzcR9+4zwHbd9J3SnOHf2hNLdefR4EWWfIEA7UipCgUAUKAKEUIABqchqDr7s4m80yEncbmyrljGUcybC5iDqQwOBOmVyybGARFQuvfcKDr9rQcqS4nMrRV1Ftg01FuTtpxyxdnKwADmKnLJtAOJQMOwRSMY1BzcNcSuXcrYJuy849m1c3BEWY1csGjVloPnEzdYVA26ju1UTKIE+PbQVesG7sOX7Asb0zrx2X9G3OdYVJSKTQdGTQMU46EASAJdBAC+GnvaUE43dxkZj4pZ8+KuCC2XaDbftlb5lEOUm1IPrJuAQS+6IGUH3JPdUEa3njrDmN7seWpnDpBr4QuxmcoyxGTV6JCKGICgaG7+7unL260GY8PuR8j3/AMImZ2tz3bK3HARLJ23tW4ZdIQWeI8hTcAibUR0AEzaCI7eZpWF8o/wEzP6Cp6K5ZP760PKip6UxgOUxT7TB2lMWvN2KZneS2TsmTrE8XOZFnnjZTsVbOpldRM4e8JTGEDVfLjaPaC7pSpV7yrKMvixqSlH/ADkpo2dnCeuNKPmsn4auH25OIbIzW1o1oqWKSVIpOSJSextUAHUS6+G8xe6Uv/hWScn+xGYbbZ7TtaccdzHHDeT7MPxY+DD5/mUmbZpRyu0lOXS6sV8uNd+zs3hJutBikRFPzWkxbJl7AKVRVNICh9wDVuRyrXFHKeTW+hDvR0Rhh9aUYc38ka7Pxnc53S19rna7MQQf0TZate3dm7r1xsUDBp6jLkAfxVovspaY3209jb/KVacfOnHBKd9U3NnVn2Yybdq9NkJKo9K7Ai7xZa9yJh/eVwGREfggq3OP5UgrXH2SFlvNnLS67NXT58ef1GY7F1Oa8qw7UUBdHhcHmHitgUTH2kkmrtmb7bciKgfjTLULcht73Hyj20PlI1IfYlL/AFiybainryeXi6WyGV+prn9xP+aNb3XP5tP9yKY9PBpwX8T/AHBryy6yd223BP1k7N+S0f8ANk69Mdjvgll/0FH7uKEcw98KvlS/1Uq6UufGRz1FwRD92OtpIRD7dRZQw/0QLWqHsirzfbZULfD9XSj9qUv/AESBsbT0ZbOfaky3ol4TdIXtcpi+gmxaEH7oqnH8hayf2NNnzyzG6+jj6eP/AAUW21TDRQh5S6lbWsCarOLiE+h3ibveO2aAadVcFD4lgBb+srzm5T7PuDlBzGl/iyl5/H6yY8jnvcnoSx7K5vRnTYSvDIgxE+poybeNgD3gE4Kh+kravkBvO6OT2FL5OpUj/pP12B7W09Gb6u1GKqWflFMb5lu3rFgM2DB9dD52VZvfNtSayqii5zGUFBxHLvEtw97kiJ9noB2FqbmMJx6NpjbUrfE/fcfCPyPF4RJp1x3FrMg5RVhPywIWIYtz9ptd4GUP9wKC0eSYm6J7H01DWStEkmncS4SilJ5kZyxK4MmYExcJFMUVEt+3cQBDUutBQG9OEPpj05Q7ha7cLSEWf0meO7cjod3p7xTykY8KUf41A4C7FzxhHjoRtvi4tjIjKVudnJLY0Ukr0hHcf1Bu2a9cTcIxyaPNXBVTcU4JFKUiqYaa0GOvIF8sj1EiOrF5YNxTqnvc5mpMNSj+DnloLY8I1nwTjP8Ak6/Vmhxk2ysSwRXBc4EBA8UzUMXZrtEd5C94Q3dlBE9u2hBX9hfEVmXQ3MvHSWbZlJ4im4OkJy82RHQDEEpi+HqGgxi2W6bXEoN0y6JJcPt5Jp7jeosyoHiPxUGRSSBlJCfR9Exr5xgGnx9Ub0GXW3kN27zzJXhYUR5lQv8AhLoZz0SZcVUzSEOpyUn4bQLtOcg7TBp/OGg4VqtYGcWSlYs7dy/UapJLKI9d5hgLqIBoMiA9gnN6qDv+lCnm1lWPjeSg+HSwsg3VcmS4u1Leb3+mYrVoq9KsIKCoRM5yl3JF1DQQ+KgrvlbjxyvxIsbHwyhwR4tuW8UJC9Gd123eUyqdhGP7bO3I4KxckQNuIqmsUxd5S/BH0aD75W6Uiz8rY+tYYfg0ti4sTxtj2dcuRWVxSJU3EIjNveotEI9uVEU1TtzgYxjak1J3S7aDK5/jhjrjytKcK83wl2gphNK85vH8CotIezKz8LGmkzFUYlSBMjQRSMQpgPv3ABhoOkW4xuIDNnA3Z2X+IDg4xHOp5RuC24fCtsFnHCzcX0kZUgKPzLIatSJpk/xW8w94KDqshdJy1QwJinIOPOCuzX8xatq3NeM5BPpzqzW12VvvPNz8IxQiA71zqCbk6lIGzxoL02Th/h+vHH0POw2KYhOLlZdC8WbYzIpdsmqQFSvBAOzn9/0qDAbzsXgvsfKlx5FluHyNNdFrPYqcfzreISFdR1IPFCIrkOJgEygKpmOYR00+Ogx1xkjg+fWchjW3eGJ/NxsxcbaRLb8fCtNppddZ4JFDAouQpV//AEessI6+hy/haUHf3zk7hICbj+I29MLJuZ5mSaTjJxzAt1Hqa0SuKJ0SnE30wxgNye3wKPaSg6/jCzHDW/cnmG6+BqUyCizapqNpxzEFVakE4bhTKqCKgl2j6QUFfGmcMXXE9Fsbh4wVZOnubyi3p1CfdBNsQKDNOD+bd3ZnN99DuR8R20hBTLdvybVtFoircaJw3GI2WUEFikH0B07aC9FAoFAoFAoFAoFAoMByVw745ytcn0U3U3fC68wuokervDEIZFdNVMREvhvKRdYCm9XNN8VB1T/hDxBJTZp50jJmWPKdeXIWREE1j89VcSHAA7SCor2l/wBGn8Gg+I8HGIgtb6EedNgjyBSK586Dzyh1hNcBBTTxAU0yB9oXbQfJrwX4djn4vItzNNE1U3SDho3kvYnCDjm81EwCUR2CCpg7B10KXt7tB12XeGpN5YlgY8sho6dsYC9WriSUduQOqdkcVRdKHMbTeJhU3Dp7/hQRrbPDnmGFxi0t91aC6r4LNcNnQ9YS1M5NOpOAJru8erk3fxffoOXcvDtkpbIL25onHW0z65nrly8TOiUy6QzJFkTmHcAm9hDUNfAOyg77h9wpmvF9p5GZW00SiZeXjo1S13L4SHRI7COICoGAN/YRyKgDqH86gwiVW4wrUejJ5k4GbBvwN2rmWh2rbrKwesw67x1/iUGR2h0k2AbPBKzr6xXPWEsj6Uf5pTMgh+BEQH+hQfqZ4z+jfuSWUuC4U4Z++WMArPXlkKKqqCAAAanMgIjoAaUEm4pzBw7cUtnTdlY3dFkoZq1KzlWBGCrVMiS5TgBAASk7ogQ3o1RZjY2ea2NS0uoaqdSPNLD9uGLnRrVKNaNWGPFFWkkXiaTgpeStrozrleLRcisVMTSL4Gq7IinLIuRZMiguFFB7SpNCOAAnadQgVH//AEOcmv8A3fHzqv414/tJnnyvo/hSrbWC+B1PDsJm3JWJ4ezWcmwbOHDe458xSMVVSgIIKKCvyjHAe7+CuUOR/k4jLV7XR86p+N8ltFnfyvos3tHiY4JbNi0bZsvOuOIxoQ+iLRjcDNFPcPZ4FOAaj79Z3l+WZflFtG3sqUadOPVhHmwWmtWq3NTXVlqkrP0y3SXWlwYq2diq8OG1vkaJvRg5kTgrdCkeVAzZVECactE4n15m7xD0ap85yHKtorCVlmVPeUZdXiw8Hk8znbXNzZ1t7Rnpko9bnTtYAs64GV2W10Z0e2kI5Yq7JwXJbkRSVKOpTaGbCHYPvhWL2HJbsFld3TurSxwjUhLnwlqnwyj9ZXVs9zivRlSnV4ZeS3OcM2aGnEhw9WXntjFAwSvC2GcsDAF+b1UV0SnMlv0Lv2iIl3aB4VIC1PlxMQWNpTCs/M5UtZKYiLfi3EysyWXOkBhbIqKa7iCAh2AarFnmzuT7S2PcmZUt5T5+fm4vD9XmVNreXNhW3tvPTJpqsrp6cDWVPx98Wl0abFhJsjAszcJ5LcmFI4hp4GbCBuwfWFY/lnJhsLkt9TvbK0wp1KfRlqn60lbcZ5mtzSlSq1dUZeSup0ZnTavekY4hnuAHvDglaabe1XUsMkW6Be7+Uqgly9nV0/Hn666+5rO5QwlDTNaXWdKxkfhX6NO1LNuVtwbMLy+iyUdszIqXa6Y9V5KRVN+uim/Xdp6qjT/od5NsP/t8fOq/jXn+0md/K+i+HRidNyTjX4hIvhUjOF9C0GKVsunLWQJdpnnITalTKREEzNkxNqBvS3eqpEs7S2sLOnb28dNOnGMY4eLhw4LRUqTrSlKfSky/pk894L4K7atnOl7cLTbIcndU35oW6xcriPFEqbc6pT6kKcDehppoFYjnPJ1sZtFfSvMytI1Kkutqn8Xk4rja5xmVnR3VKrpj9VULCnlGWO8RuywFh8ATSAjpWRQGTWRyCoqJQEQIKuijQd20g66ahV22e2S2e2WpSpZVQ3ManFLilL0pSU95f3l/KM7ierS3TJLJrplWROByHKAlMXwEBrIVI1VdKt0keCOE/jJlsT3dwMsb4kTQcfIObiWvdwxMuKpBKBBRIicC7QTKGuvbWDZvybbEZ7mMr3MLTCpWqdKWqcejHm6suyultnWa2lHdUaumMfJWs6IDiBx/xQ8KS+Yse4OQsBs5ul6zXhEJxSQKZRAEy87mqFKPeAS9mnuavGQbL5Dstbyt8qobunLHnxw1Sl3/AK0pKW7vry+nruJ6pKU8efSccLfCpxl37hp50ZtoXLJQ8smd9dCk2VqtIrOEEnKihig1OJR1V7e8OvjWQqVcbofM9Yl4ucFy/Edj/hui8cvAuNzAuGUfIi7MsmgmgsBxUFMniK3hp7mggPpKunRLwwcQd9cGUtwwuLgj2cag0czsff60W5VTeMk1TCkKLcx0DlBfaByKbgEuoaUESdGrn7hi6QPiPPw7yOLsv2aoe3HUmykg4m7kfc86BkgFHYKqe3Uihj66+58KDYtjTo/OHXAOR22f7aVvaVuKAinqEY5uvIsrLEbIrkLziJkeOFCk3AmXUQD3NBq4R6f3EANyQBejpag380voQC/snONSsnq4quU9era95QTG3eIeAGLQbfYLhiwqzyI3zWwtRwhcAlSUBynLOdmpW4IF1S5nLNomG3tLQQ9xkcQHAf0c2NbbnMz85JWNuBxLWXbESuq5kXj84qCsqkkZQNxA559x1BBMm739oUGua8Onj4V51rE2en0brh/b0A4cjFFksjHSclIusKqpTAmgcDEMcdwpnMclBb3gQ6QTo2+kDzwhOt7Ef2jlkx0nTOBuh8flPFEEthTtBTVFuudNMoaAJCKF9ICd0xqC5ELw4YhtO9JrJVnWW3YXFOILEdSQLLDoKo7jiUoKACe4wFMbl7BHTxoMBR4GYl1cZLonMiOFnJTgY5fNaTsNfiGSF2Yv4BoI16YeKveVsHB0PjC52sJcTjiOtlKBmH8d1pFk6FN2CSx0NS80hR7RJqGtBUjjVxVm7o8b1sCfxddkJe9+EsbKt63tOXFHKNG8is7IzXkFEGzcw8sSp7QRS3bPYu8NBhmT8YQWE8TZmxLbE0aTj7fwfhNq0klC7ReF8+AcVtvbt3CcxgL7mgtvwsOMPI2XxEo5HPbxZxTiYyCFilmOT1o0h1Eon6lzO9zuTzNeX27N3qoI7wLi3KGW+hDw3G3HkWzLUviHlIGYwA9LIGSTfSTTarGM3IL6Ad0uJXCJiJ6l2nKYPRNQcXNGaMLXPgbEHSO4jx1bEeNuWvOhlbBLhBqU8narl6RvcQEaaACotXxOcJxJtU72/tNtoNmNmvbck7PipGzypFiHMcgrFlbp7EytzJlFPaUNNpdm3QKCtXElMRDXIOWYp1LNUnbmCsg7Zoo4KCqpSSrrcJSiOpgD16UETYRftICJt21pm7EoaRWzW1uFKbWMl3oxdrJoJE9l7uhVGjhv8W7cHfNQZ84hrOv7EVnRjiSbrKx/Ea6B23buimOmRacfgKSoAIiUpyeofEKDOuJRt0hyORnL7h0k4Q1r9VR6s0cFadYBUC+y6iuUPEfDvUEJ3dxAcXdqJi1zxdqsWQvYoKdoQUkn/IDoo/ioPngS+cN5HzVarwc2W66lUptAzVkbCKDJwuqBtQIVy3EwJGEfd69lBfugUCgUCgUCgUCgUCgUGM5Xk52JxxMvbVRXUkysTlYlapCdTmm7pRAoeOgjrWMbWXN9Z7N3NWxjKVbRwae/jqx72DlhhxIbh57N0uZ8s/XuJI6Z1FGROSskQxRMJk9dC97sEpRCoYs77be83sqsq8ebVKHTjw6uePV+fTJ28DuMcO8pzCb8k48nhMe1Xe8AMrvB2KpwKBAVApSKATaJe2ss2BuNpLnNY+2EqmndS1a9enXvfGjGMeDT0eq4VNCs+PMB8XGRprq89LZGtRk2asUkBkHr1YTc560IftFcg6JoKGWEB1EOVsE3sZ90xOtmfCdi3iMb8QLKeyuyvc0UxdF6upNSDsUjiVs8BVRUDKbDezimJe7oPN18Nm0Lc5JgrouTH8zbtl3L5nl3scqjGyuzXqaxi6FU0D3h7aCvjHo21LqcA+z1xM3vdhx+mtiPzt0TD72hzKDp9zSgkaw+BrhWx0Yi0HhuLcrk/wDaZYpnh9ff9mEwB+AKDMf2DcJ//U/a/wD932//AEUGKcPuT8M3tdt52XifHpYNxaksVhOHTikGqbpUDKlAScoRE4ByzemAelQUTnMAwUdkZ46gc3WRAINJd5yWc8hMzJmpFFhMomkDVtHChu07SEVEPjN40FhsujYMNwgYclXNsOm0DGyjJRJOJkS2w7ZE83OyFUbEeuw5R9xyhyVFjn2HN6Ql1oIkuPLWGpOCuCLkCZIM3WaqIxQPM8Q4pPQMhoIOC+cS8ovMExBKQT6k73j3aCp3lHLfqpeHJr1NBDlY4dkBBs65ySWnUg2FPqbeUPUfUd1BrOoPR70Fd7EvbotsXiZberEtH0Ut8XV37hMof7sC0Gb9K3fZ8cdHFma50Ftin0BvWaRvt3RerF/GtQeYspSkKUpfVQbCvJn/AGw+V+9jI/O2VBZHyqP602GvlTKfNE6Cp/k5ftnEX8hpn8iFBcbypf7GvFv3wFv1evQaS3KfOROj6O8ghr92g9UHAblUubuC3FmVBW5ikzYkYq6OPbucA3IRb/iFNQaSfKLfbO5n5FQ35itBsS8mv9rbL98GY/qaDVd02ntpuXv4UYfqxpQbPvJk/a+Jv76Mn81ZUGtfp5vbVsnfuUN+qWlBjXQ4ZNPijpM8STwLbEpS4DQjn3jFfIKNgAf9Yomag9KN0f4MyP7wW/MGg8jTb6pE/fRf0lB654tQqcM2UUOBSg1IIiPgAbQoPMH0jvFlPcZ3GNema5SVVWivOisdaaCh+4zim6gpoEKHgXcAGWN751TUEz4O6AbpAc8YVjs2wcdaUM1mo4r+Fh7im1UXzpucm5I4lIgcqW8BKIAcwDp47aCqF2WvlzhnzM6tm4Gz+1b3sieDeBT6OI58goB01CmKIgbQQKcpwHQQ7fA1B6dOBTiPT4t+ESweIYxCEdXJbySsqkmGhUnyeqLkgAHgALpqafFpQS0ooRMplFD7SgHaJvCghPjG4e7v4jRxSrY8xGIFsXM8JdksZ+ucOazZgvzU0thTblh5hdoG0L8dBiHGVwS3vxN56te/I2chm0DG4wvS1pdu+VVBdZSZZot0TplKmYokLyzCfUQH3gNQV9ujooOKa5Iy37WdZbsJtHXLjmxbZzIdcHazohrbdlcEXizAUhT88A2G54E08a4SqQh1nLmZSx6ODMsrxRztyxWVrIe43YZQuS/I1qkk589JXBLwwsjMXAhqgVukK3OA4eyCBihpXTQura4wlhSnGWmWmXzS8PN9qJKEod6fWdLZPAxx0w3CVjvhZyFfWF2N0YhuS3bgw6dm/kVU5pxEmUM4SkCqJkU2CmoXvty93XtCqlxYReXRrXpJYEg7KxNxZYkWuOIsG7rTzC+lHyh2TJncUl1506bAkYTpKIKgommC+wpy+O0aDYrZlw4ux2wgMIJ5Ihxk2EO1aMIxxJoleOUk0QIU4I7txtQJr2BQcSamuGmZXTyFcUrYzo/UDnTnXa7NQerJrAmcQWMI+xlVMUg9ugHNp40HE69woXu6jbZK9x9MLP0N8RH72LgzhIDqG1ST7d5QU5g90PS3fHQZVH43x7Drru4qw4Zqq5eEeOVUIxIhlXBRESqmEChuOGptDj2hQQnxH8AKXERkpzkB7nGbiUV2yKQQ7dAFG5OWXbqACcA7fX2UGNW30YKFoKAvA5tSRUL4LLWDGLH/AJypDDQSNYHDXmOyLij5M/FPIuo5q6TUdxCdoRzZN2mUe1ITJEASgPvhQTTQKBQKBQKBQKBQKBQKBQKBQKCqlo5huNqyfxa/E3NmdNZZ01YMEbYZPHUiqLpUAQbomMd0fZppuVTIAB2+hQZli+97zzPa162RCZkly3ASJTKydSEMxRGLUVBUqaoGYqqFOO4naQxtxdnh3qDDv7ELjr/z7nn/AHBT/qoOpm8AcWVslE1ydI+1jwDxF8YEtv8AOUCgwW4pq/rVOJJbpZIsxi+JWKR3Q/yIiegk/o12NoN5LIcxbmbiXw7kn7NxLyBYZdoJVjdYHURW7TiYRMPYFBTXIVyWfZeQpdjILQjxstcD3c4vSRiLfWLucKCOiz1vILuNBHsMcNRoLk5jJBNeBCw0IvMjCzoorWPInLPMoCyIqiDRQASLJKMVTOjD4hoimJ9u7u7dtBVZnF43jlE5q15hlertZ0k0bSTd6vcJ13KhtiSJV3FsqFMc5xKBQA3aNBDnlMQuhubAXXmSrdwFjv8AnoLJAUyZuYz1IIAUgAID7naT7gejQav6DfF5Mteyc9wDTdmituVtzIz9Lb8FNdBu4L/SUUoM28oavQtp9GFdUXztD3BcEPGED4WrxNcQ/mIGoPPPQbCvJn/bD5X72Mj87ZUFkfKo/rTYa+VMp80ToKn+Tl+2cRfyGmfyIUFxvKl/sa8W/fAW/V69BpOoPQn5PBlE+Q+jPt631lgOtZ1wykIcPWBQX6ylr/q3JaDWn5Rb7Z3M/IqG/MVoNiXk1/tbZfvgzH9TQarum09tNy9/CjD9WNKDZ95Mn7XxN/fRk/mrKg1r9PN7atk79yhv1S0oKt41vh9i/JFu5MjVjkXtyeZSiJy+JTN1yLB+ZQesN3MMbjsBS4IpbmNX8OZw2UL7pM6W4o/yDQeSdt9Uifvov6Sg9W2drhdWjwx3ndjM+1aMsOQdoj7xk2Shw/GFB5O+8aH3Kd4xmvab+JQet7EaabfFFsJJFACEt5kAAXwAAQJQee7p70EUOlTyOCKRSb2UKc+0um4Rim2pqDZz5NxPO5Xo2EI90sY5Yq+5hs3A3uSCdNbQPwqmoJ541LQuO/bvx/asVCRdwNTuJFd3Z0pcp44JY5UCcswCTUT8nUx9KCKluGjiEiLuaPcZ4Nb2SxUZqpS0Pa+WlmxpTUSiQ5lBTMJdmhvAO3d40GeYBsCSx9naLRv3EbOImH8c9MylJDKrqXfKpkKTmctBUAKYO0u43qoMX4q3VqFzXJsy/Q+d+cqAuQdyh+sh7CXTRAzMCG7P9OP8X0a1y2/llmO01WPuW84efVKWvox6m40//t83os9yKNf2tj0tPk8Pna/VS7wSNHDXC49dbmSWVmFzrE6kREoCIEDubBHeXQC98e0fwVInJdTlDZjj6W8l1cI/s8Gnw+UsG0kteZfVfXMJS/2XmGjD/wC53L80b1JKwq1Sx4SW6PS97QtW0ztZ+4L7d2+tJKQ3JF+dedVOXYtoHWCFTMYN2pto7i+5oOI7uSHyJmG32LW2lXdzXXG43fW/Kpx4HKx5BlnbvVyP0kRQTU7oDqpsN8Ggi6z5hNPDbm15lmZwSEhHq/ViocwTtHdxQbxMAT7d2vMULt9Y0E6ZmiLRJxAOrgtuz0IsGxMbrQ6JokrdaOBeccbyFJtAUDiB9pyBp7w0F3qBQKBQKBQKBQKBQKBQKBQKBQKBQKBQVNsu+8nOIrzpAXmqiv55db5UcPSMg7cJJvFPYlXaShiKkECbNxO3Z2d0aDOLBgcj3vB3tHwl+Ghn8jb6bSIFnYD6DbMHIiuPWwBcw81QROXUSDqAJloIFyJ0f3HTNFFV7ntK5S/5JxdD1MTfxVCiX8dBhsfwZ5lsFwC99cESV37e06rW9VdT/gSW1/FQdNnGDZpt7eJCcCM9YQxUuVxMLdXcOyP24CGqO5RP0ew3iOlBdnhFzlhHM0dMo4Zxi4tfzSduWTaLQyDPUTgps05IiB9NhvGgjx10UWHVryf36zv6ZaScg9VcqvG7BkCoCdQT6Apyd2ga+/QZBxXnnsOYLsjH1uXIguRSbbRLyQnHEaVy5QTZuFB2HkSGalWMKRdRUL4btO3Sgq5MWe/uJ0/j5+zMdebQcFUjZRu+s5Ka02AIiq4RXRQKcqm7YYiOoF26jrQVx8pdbg1uLALVM5zlTsV+Qp1F01jDodmGonT1KcftidhvVQa5i2rzMKnvwqP0m8iRxz/EdmdYA/4ZqDa/5KxeBBgs04+Wc95KQhpNBH4lEnKRzf8ACToM28qPvZSL4Wcb4+TPoE1kEztQvvlaslw/K4LQabrbtXr2I7tvQyO4sZJQ7QivwRcGdm0/CDegvD5M/wC2Hyv3sZH52yoLI+VR/Wmw18qZT5onQVP8nL9s4i/kNM/kQoLjeVL/AGNeLfvgLfq9eg0qIsXThmu+RRMKLblguf1E3iIF/l0oNwnksOTUlrVy/hhw69laSkZONEftFklG6o/gFun/ADqCrnlFvtncz8iob8xWg2JeTX+1tl++DMf1NBqu6bT203L38KMP1Y0oNn3kyftfE399GT+asqDWv083tq2Tv3KG/VLSgqI/j3CKKZXiJiEdocxExvdpiIl1D8IGLQenDo7spjmfo1sY5DUU3LOMbtmzo3/xDZAWqv8AxETUHmRbfVIn76L+koPVHxW/YY5J+9hMfq5ag8p//ZH+y/8ALQeuDE/1qra+TzP9ASg8+HT4t3SnSp5EMm2VMXqEL3ipCIfUxv7wUGyfyaIiifR1PiKpGIP7JUr3TFEB+ktPfoLB8ZDvHaGUcbFv7JEvZwn88dSumLmUWQMtEEt4HFVM+7f3SBoJfS9dBGsypwsmyZCKPuP28ncqVg7BhcKd1szJMEx5fMRMtyu4Knd0D17KCRcJW3w/yOaIy7Lf4v5S/rij412lGxslcrV2KaKgE5wlKmmU3uC+ug+mcbFxxe15yA3ozyOoqjJtUTNWrWTdRircSJCdVFNEpkShoYxR9YHKY20ah3azK8lzXM6vdsbvVGpTw0xjXnSlDmhz4wjCMoeV42rvMoyy5vLa2hut10ZdjCXPxdLVxJC4e4KzLYs11b9iW5MRka1lDkQLMsDtVFhFNMRUKQ5CG2aiJe0viU1ZnsdaZdY5dO3y+lOnSjOWnXHRq70eKMZRjjp6vR6uK05rVua1xGdacZS09Xvuh4grZy0GY8c5UxljpO5U7bCWSlGZplFkJCOkkEynAyuoG02GHQKy9bURx3D5xRXDZFt4TXtIlps4LJ7ufG820yzeHM3Ou/cJnI2MA9oHXRLtPr7/ALmg4OIOEbiEsw0I+mreamc25LWmDNQsmjqs0YOJFFyfsHQo9VdJjp6/RCgxxxwK8QcS3CUhrQZuXKuL4yOcM/PKJQNJtZpu4FMDCOmgtkC9/wANeygkK8MMcR2V86I3hKYjawcZPfQurMOFrlQXGJNEyTh2omBUw1XMoUUylMGgBu7aC1tAoFAoFAoFAoFAoFAoFAoFAoFAoFAoPwRNNMvLTIUoe8UNKDo8nR76Wx7NRcZeQ244XjlU0Z8u3/0eYSjov3hKHd8fGgp5dj0LLUOlOdLm6McninHxoOz/AMiCx6DBnGX8myzsWGK+LHMl5LeBPM9hiVMw/dMvr/RoOfA2r0p93vNLfmL8atvcrXBIt2Y/hKY2v4qC0HB3jbidx/HTS/ErkNKdcvzt/NiZX4uDNClBTeAmEhA7RMXw19GgmygxjJFhYyvWNZusq2/GP2MI96+3CYKU7dusCSiXMED90e4qoXvfCoOGOC+H03d/Ycs0d3q+h5p/0UGo3ypVm1YZVwwzaNiIoo2xLlRRTKBSkKVdoAAAB2FAAoKQ2LZ6c50auS7uKTcrb2ZLWU3fBTcR8ogb8Yp0FsfJhL2LB8al7WKsttLPY5MsmT4SjV6gIf0V1KDOvKoL6F1kfDmMSrd1jDS8qqT41lW6JB/4ClBR2zbFM36LnIWTlEf7+znbUQif4QIRcouYP5XBaCxnkz/th8r97GR+dsqCyPlUf1psNfKmU+aJ0FT/ACcv2ziL+Q0z+RCguN5Uv9jXi374C36vXoNUWD7F+jLh9zfLJo71LbteDlSG+CATjZuYf5jigtf5Nhk0tmdIc7sZY+id42G/ZkD4S7dRJ0T/AIaa1B0flFvtncz8iob8xWg2JeTX+1tl++DMf1NBqu6bT203L38KMP1Y0oNn3kyftfE399GT+asqDWv083tq2Tv3KG/VLSghbPFh+YcF4Qv5NHaS5LLlSHP8JRpPP0x/oKJ0G5Pyd7JgXp0Y8hZaz3evZ90TEfy93amkqUjwn4P7oNQaHG31SJ++i/pKD1R8Vv2GOSfvYTH6uWoPKf8A9kf7L/y0HqD4is33dw68DjHMFjotVX8Szt0piPUBUTM3Wds0XHYBi9vJUU0HXsHSgrCv0qmXxtlW4XNsW4soDBST5gxIjualvMI0pPpnpeafZf2/f8O7QWI4EOIPNedJi4mGSY2JQYwUNDuG7iNjjIFeqyLfryZy6mMG0jZRuQft9w0GU8U45Cirrs68Lex+xuWAjRkAuKLkZBi1TPzEkyoCKrzsLofcbu/BoI2fZiupS6mL5hwkWClDJt1iyTBS74Ey6yg7OUcigKABAL3tQEB1+1oJJwXfcjdt5lBtwtw9uNUm6nOn4u44t4KI6diYla6n71BH/ENkC5bS4miMW82/Tjx8yv1EE1zAmBGijgypdAHTafnJ7vf2Vr9trnF9lu3W5jUlGn/d59KX6qU9X89ceftMzym1o1sn16eL3SPnafwo1b5IyE5tCNuCDud45kYyEYpqyKMuqoD1RF2RIUwTARA46iVbX17dKwiOeZ3PLaVxb15SqU6dOOreS45Qqxhp09bt6utp0rtKztt9KEo8MpS6vR1R/qLP5+Bj2VsupmNdvzGQuCaQj5Pz4uczpBCIVOicdD6dhyFEPjJurLb61o0bCVWlKXDVuIwnvJ9+ELaUoS6Xa4vtLbRqTnWhCeno0+HTHrT4nW4JvWZl8gtIi87knVE4udEjYWzs5vZDvW4oGUATAApim75JvHsV8Ko9kM2uLnO4Ur2rV006nDplLpSqw0auLoaauiXS4ZO3MraEbOUqUI8UfVlq9HUuPWy7AygUCgUCgUCgUCgUCgUCgUCgUCgUCgUCgUCg6DJdixOTcfTOPbicLIMZqNVZu1W5wBQiahRKIlEwCGug+sKCp870enA7ae4tycRL2OMTxI8uWPSEv4DJANBis1j3o8rLRM3/ALNS9TlJ/wCzw82ZYPwcluJaDCJa6OBNnuLB5dzhLH8CA1fpJgcfuqgUfxUFlOjmJBg1u11bdqZDj2iqzPlrX+95wuNAV+kaJEAoB7rtH3NBZygwriFLHK4SuhOWbkWbDDLAskobaUQ09Y7FOz3+4b7lBVmPi30XPFlJq9sacmNetjuI632Ea5cKgZQNATUNHlE5/wBzDUPtaCnPlUX14MOfJqY+ctKCvfBXYqd9dEJxel5O9aHf2rLofai3XUUMP+75lBxegIvJG0elJsNFwtsJNxsvGG+2E7JRUofz0C0Gb+UpXopcnSKtrZ5upLdx5Gtik+CdVZy4H8ShaDHLgs9W2/J6IC4Fktg3JxJqvSH+GmmycNQ/G3NQZb5M/wC2Hyv3sZH52yoLI+VR/Wmw18qZT5onQVP8nL9s4i/kNM/kQoLjeVL/AGNeLfvgLfq9egoX0VOL1syY/wCKPHrYmrh1w8PXDQhfdLN3iDlIPwnSLQR10W2Ti4q6Q3Dd9GedXbmvdoydK+oqL3VobX4tF6Cb/KLfbO5n5FQ35itBsS8mv9rbL98GY/qaDVd02ntpuXv4UYfqxpQbPvJk/a+Jv76Mn81ZUGtfp5vbVsnfuUN+qWlB+uJzG6r3oeuGLMTdr9Tbqu2DdLfE4fqOEgH8LZSgtD5MPkxNFrnPDC6/fWiWE40T3fBK4brCAfhb0GqNt9Uifvov6Sg9UfFb9hjkn72Ex+rlqDyn/wDZH+y/8tB6qLtwlB8RPCnFYkuOTXaMpOEijOFmxSibRLkq7dDdnbs0oIUZ9Dth9s7SdGyzdChEjES6obl8gzIveFuKWm3UVO/zdN/q8KCd+G/hwhOHGAPAwtzvZMh4mHj+Y9IUptsfHIMCH7vrORApx+M1B1/FDw9TWbhtyXgH8Ide23rhcIe6o0zuNfgqly/ZkymKOpPSKPqoI2U4QMqol3LY04eCF+EayHAf89BkmB+FS6LFy63yzcStjRXUoldiSKx9BqM0nnNEg73AnOO/bs7oaUEtXHinG14PVZS57Lj3jhZIElFnDcDGMQNNC6+92BVjvtnskzGtKrd0I1JS73FFVUb68oQ00p4xfMuHMVEfjJlsGLBwZ71syxWoAPP1A3M+7qUo1w/svs9vt73NDVq19Hrdp99sb3Rp3sv2PhHYMxFEt1mkbj+ORRXOIqolR7phMiZAezXTtSOYn3BrrobJ7O20JQpW0Yxl+HR6MscHKeZX8+lVl/XffdHDGKmr1CSb4+iyOGzkjlusVqG4ipA2lOA++AeFcqey+z9KrGrC2hhKOOrDh62HgxfJ5heVIaMamPMyushUZQKBQKBQKBQKBQKBQKBQKBQKBQKBQKBQKBQdDkmxY7JtgTGPJp6ug1mo5Vm4WamAqpCHKJREoiAhr2+9QVLnuh1tU5hWtPN79uPiUklCJLfyiQyf5KD8RnAJxQ409kx/duL5cpPQLNWWgChv4xkDj/SoMezRgfj8vxlAoXJhq0nKVsy5ZBoe1VW7YVzhp3TlE5dQ7PUAUFn+HfM+Z8iMJ1bOWDXFkqQ/KFA6i5lU3pTAoJzE7vudhfATelQfonGbw6qgkdK/TGKsomQhgjnOg7yAcp/pfYQQMXQ/h3qDiXZxCYtynjG84/HV1meuIuEVUd8ldRiJCGTAQMVc5QAuoG7De/QQ2NzW5LdTjYyNvk8lFvWhIoj6eaNlU094DyzNktDt0/dc0iYnU+Hp3aCkXlUX14MOfJqY+ctKDH+g+sb9kzo+uMSwyobzydqpoIk267lRjJASf0wLQUx6NG9jWPx+YVu7nbCEyJFpLD4exuFgbm/oKmoM96bK9FL46UbLT8x9xY+UZRqX2oN2LdMQ/ngags1xr2SFieTkcPkTyth3V1sJNT1ai7Sk3Ov8itBhPkz/ALYfK/exkfnbKgsj5VH9abDXyplPmidBU/ycv2ziL+Q0z+RCguN5Uv8AY14t++At+r16CuvkxkWznOK7J8HII70HmKhQcEN7ohnyBRD+QaDX1ecLOYJzBL2/3kZKybrXQJ6hIsydiUPxpUFrOnpu5nkLj7Sv6N2ihN4ytyQbmDw2rNzqBp+A9Bsr8mv9rbL98GY/qaDVd02ntpuXv4UYfqxpQbPvJk/a+Jv76Mn81ZUGtfp5vbVsnfuUN+qWlBYaXxotf/kv8RNt0d6lp3irNh3e0pSzjhucfwJuDUELeT95GWsnpCkbXI52I3hYc1FKkN4HMRAHhA+7q2NQUpbfVIn76L+koPVHxW/YY5J+9hMfq5ag8p//AGR/sv8Ay0Hpf4uOkDsLo6eFKw8u5EsObuFpLnj4hFpBmRBUih2R1t484xQ00SMHjQVe/wDpS/DB/mx5E/7xH/8An0F1OAXjesrpAcCfs/WBZktAsPPbqM6hNGSFbmIbNT+xGMXaO8NO2gm6grfx2KQyc9aHny0ZKcSK2kzEjolVMyxTALT2UUlW6xDJlDsE+3cQTl0HvDQdBwQKWzLZbVnbLtxVo2NaCgP3SL9FZqqqddsZMqQtmiCR9ABTvn1Pp4AXcegtfQKBQKBQKBQKBQKBQKBQKBQKBQKBQKBQKBQKBQKBQKBQKBQKDjSrIZKMcxvN2CugZPft127gENdKCubbo6YAiyQr5PeHKnCpRYk82FATIItlG6A67/TKUU+96+V+Gg720uCyKxrBXLH2RdKSq05a/mdNGUjiqNyaKKHKocupt+nM26aeAFoPzYXC7cdmuTi+tWxpQov01UXj5uqLtFMoE7nNIkUD6CBjF1Ds3aUGtjyqL68GHPk1MfOWlBl3ktMe0mcc52iXxN6LuShklie+Qzd4UQ/kGg1aWW3cYd4podm57h7SyW2SV+16pJkKP6OgyTpF7i+i7jvzZPsz83rOTZwiBvHcUjtRNP8AEQtBtK6duxS4w6HbD2Nyo8vzDP23HmIXs2ijEOUx/GWgrD5M/wC2Hyv3sZH52yoLI+VR/Wmw18qZT5onQVP8nL9s4i/kNM/kQoLjeVL/AGNeLfvgLfq9egr95Ln9mJkX72gfrFvQVn6ZXGZsX9Jnl2BM25aMpcCcygBfAxXrdJwYQ/1iilBinHHfn7JM7iu6hPvV/YHtZm4H/SNUVWptfwoUG4zya/2tsv3wZj+poNV3Tae2m5e/hRh+rGlBs+8mT9r4m/voyfzVlQa1+nm9tWyd+5Q36paUGw/o5cYBmjyeOYxeVvzlZm1LuQaJ7ddy4Onhkv8AiAWg1MdG7kL9jXjqxLfB1uWkS72zdwbw2puSnbG1/AvQQ+mUyUoRM3iV4AD/ALyg9UXFb9hjkn72Ex+rlqDyn/8AZH+y/wDLQegvpcOC3iA45OBXGeMeHa32EjLxczGSbxGSlCNClbFjV0hEDH7BNuUL2UGjLiJ4ecocKuY5jA2ZY1qzuSD6v5ybMX5XCROciRdPRQnYPsahaDeF5Nb7W9/8wpj+ooNgFBXXjng4255yy4p4SGVKQ75wu3lJtFgooiXq5TAkovoQvacu43fMHqTP3toY/wAF9qx1n5vkkIy4bSkGsla4uY1xbssDkRSBVuIgAFERFMOYUN6gJCI+gTTdtC1VAoFAoFAoFAoFAoFAoFAoFAoFAoFAoFAoFAoFAoFAoFAoFAoFBit35lx3Yk2a3bquHqzwrIrrldXUOPJMKhQP3SiHimag6R1xTYOZCsVxe3fQci3OmVguY3MBBVxtAAJqPsaKhv4unjQfpxxPYaQbg7WuB6VsZVNMznzI75ZFDpGW2GNytCmKmQxzgPoB6e2g1Q+VRfXgw58mpj5y0oM18lT/AMDM2/wzBfoHlBrk6SKzTYt6Q7MNtt0eSVrkZ+8aE+Cmut1on4lS0GFY5Zy2fuKa3mb5Hmvr1yMzByTx3KPJAgn/AEhqDdD5TiUpeAO2wDsAMpR+gf7E+oKWeTP+2Hyv3sZH52yoLI+VR/Wmw18qZT5onQVP8nL9s4i/kNM/kQoLjeVL/Y14t++At+r16Cv3kuf2YmRfvaB+sW9BwPKc8Zo2vxrWjkxq22EuqwCprqbew67N0oQf+GujQa8biuZ5cjWHavP+x4gsegb/AEZVlVQ/SmoN83k1/tbZfvgzH9TQarum09tNy9/CjD9WNKDZ95Mn7XxN/fRk/mrKg1r9PN7atk79yhv1S0oNsnk/6KbnorrGRWJvIeRmwMQ3gIDJueyg0OZhtmS4c+Kq6bTaonTc2NkR6g2Ibs29UfH5f4iFoMIKt1iWK42beY8A+37qmtB6oOK37DHJP3sJj9XLUHlP/wCyP9l/5aD1wYn+tVbXyeZ/oCUHng6dn21PKP7eJ/VLWg2f+TW+1vf/ADCmP6ig2AUEa57wU9zUrEFb30eMRjBXFRqdmoqm4Ofl7TDy1kjAJNhtO9p7J4eFB1+D+G6Sw5eLm5hyIZ+g7jjNjxyLBVNMT8whwWEVXCxtwABihptDv9uvZQS1QKBQKBQKBQKBQKBQKBQKBQKBQKBQKBQKBQKBQKBQKBQKBQKBQVw4sMXZBuzMUXdloWs9fIIwQsnh26QiBiGTfqafdBQiIf60vwqCMJfAuVn1wLXalYU2RuowcLFTKzHnFVM2OUg7e3vgmuoXb8Lu0HfOsbZJdWgNvJ2hdpl/ohbSLhupHCQrhl5tVSVKJ9unOWAxk1CAOoCfsAlBR7yqL68GHPk1MfOWlBmvkqf+Bmbf4Zgv0DygqN5QPZoWj0ot4vkW/LSnoOHkwH4Qi0IgY38rc1BHnRA2GbInSZYcgyo7yNbq86Kl+Jmgq61/lSLQbTvKc/sA7d++nHfM39BSvyZ/2w+V+9jI/O2VBZHyqP602GvlTKfNE6Cp/k5ftnEX8hpn8iFBcbypf7GvFv3wFv1evQV+8lz+zEyL97QP1i3oJ58qUxn50wHi/MCLfU0HeDqKXU2/4t41FQNR/bsy0Glag38+TX+1tl++DMf1NBqu6bT203L38KMP1Y0oNn3kyftfE399GT+asqDWv083tq2Tv3KG/VLSg2z+T7+1Z2H/AApN/rNzQakOnPxkji/pP8kItEtje4DMJ1Hu6bhcNE+aP+9TUoKmsv79Q/fCf54UHqr4mI9xL8ImQIpoTcq6xvLJJAX1mMwVAPy0HlHIbdD6/wDwv/LQeuHE/wBaq2vk8z/QEoPPB07PtqeUf28T+qWtBs/8mt9re/8AmFMf1FBsAoFAoFAoFAoFAoFAoFAoFAoFAoFAoFAoFAoFAoFAoFAoFAoFAoFAoFAoFAoNL3lUX14MOfJqY+ctKDNfJU/8DM2/wzBfoHlBFPlRNi+aeK/HWRE2+hJuwVWah/hKNHhzfkdFoI88nFsNS7OknaXLydSWxY0q/Mb4JlOU0D5wagvX5Tn9gHbv30475m/oKV+TP+2Hyv3sZH52yoLI+VR/Wmw18qZT5onQVP8AJy/bOIv5DTP5EKC43lS/2NeLfvgLfq9egr95Ln9mJkX72gfrFvQbAunpxenkzowMgLlR3uLYOwnmvxdXdJ80f9ydag85tBv58mv9rbL98GY/qaDVd02ntpuXv4UYfqxpQbPvJk/a+Jv76Mn81ZUGtfp5vbVsnfuUN+qWlBtn8n39qzsP+FJv9ZuaCjPlReMSwfEvjbLzdtsJcNmuYxdQpPTVZOuYGv8AEef0aDWIy/v1D98J/nhQeuIsY0mbVCGkEd7d1H8lcnwiGT2iH8g0HlH4isLXFw+ZvvHAl2tzIvbVuB3FqD4b0yKCCSgfEdIUzh8RqDbXw5eUu8P1p8O8JbmbsPXke9YSDRZOU4FBsqyklUUikBYqqixDJb9u4SiUdvq3UGq7i94lLi4vOJa8OJG7IpKPc3VKAunGoq8wrRAiZEUENwgG8xUk0wE2gaj20G7Dya32t7/5hTH9RQbAKBQKBQKBQKBQKBQKBQKBQKBQKBQKBQKBQKBQKBQKBQKBQKBQKBQKBQKBQKDV55QRwGcWvGLkjGU7w2YcdXQ1goOTQlVm8k0b9XUVWbmIAguqQTagQ3hQZR5PjwXcT/BxbWVI7iWxS4tdW4JOJVhyLv2y/WCopOSqCHIVPt0E5fHSg/nlBXAjxFcZdt4uluGvF6tzydtSMklKt0H7duKTZwkgYp9V1CAYN6GnZ8Kgw7yf3o7eKfhDzFkXI3Evh9xa/nK2mUdBncSTVwLjVwdVcA5Cp9NOWj46UE5dPFwu564uOD2Expw7Y+XuWca3+ykF2CLxBAxGxGrshlNy5yF7DKJhprr3qCrXQVdG7xtcJ3GlI5P4hcFurbgVrDfME5FaXZrAZydy0OVPaisc3aCZh8NO7QTd5QRwa8TXGNj3GUJw2YrXul1BXBIOJZNu/bIchJRumQgiK6pAHUweqgr10JnRnccvCzx3sMtZ7wE8t63UbUk2ikktLslgKsqCXLJtRXObt0N6qCzHT/cIHEhxhYMsC0+G7GS9zyMPeSrySbN37ZuKKBmaqYHEV1CAPfEodlBDnQE9Hrxj8IPEvet88SGE3VsRUpYwMWDxeVZrgq464kpy9EFjiXuEMbtDSg2S8T2LAzjw337hvqxVD3RaEjGIlPoAc1duomQe33jiUaDz2o9CJ0qXJJzuEmR37Q3/APrDGeP/AHmg3D9Btw15v4UuB8MUcQdhK25PheUk882rOkVh5CvL2H3InOXt2m9dBr86VHopukE4gOkAyRmHD/Dm8mrcm5FmpFSic0wSBcpGDdIwgVVcpi6GIYO0KC+nQRcL+eOEjgzlcY8Q+PlbanXF/P5BGPVdoLiZso3aEKpuQOcvaKZuzXXu0FG+l26LPj54j+kIvzMmFeHh5OW1LljAjpVGZYJAvyo5ukp3VVyGLooQwdoUGxbobsCZc4Z+j+tHD2cbMUgLkjX8oo+i1nSSxkiqv11Ux3pGOUdSHKPYNBFPT9cDubOM7A1jjw9WArclzWtdqhzxyLxBA3UXDY5VjgZY5C9iibfs11oNWDfoRulLSdInNwmSOhVSCY30QxngAh/8TQekKNRURjUEliAByIEKIfGAUFC+lz6FiJ49ZZPOuFbkYWzkpsyI1eeciHBlPIkDRIi5kwEySxA7pVgA/c7ghoBRKGr+S6CHpT42aGGLwzFdd/aV6zu2NFA3x7jOCjp90AoL+9F30AcTg9CYyXxxt4a5J6bgXEUztFmcXDKKbOCCmuodUQDmuDEHYUxOxMu7aYxjalC13Ri8F03wEYMn+H57NEko1DIEpIW3Ib9VVo1flGQ5wepYoAYhvfEm4Ow1BZG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H/9k=">
            <a:extLst>
              <a:ext uri="{FF2B5EF4-FFF2-40B4-BE49-F238E27FC236}">
                <a16:creationId xmlns:a16="http://schemas.microsoft.com/office/drawing/2014/main" id="{432CE9C9-B492-4C35-8AFA-C3DE142679FC}"/>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4" name="标题 1">
            <a:extLst>
              <a:ext uri="{FF2B5EF4-FFF2-40B4-BE49-F238E27FC236}">
                <a16:creationId xmlns:a16="http://schemas.microsoft.com/office/drawing/2014/main" id="{3E27EC6D-9079-4F82-A667-3CDB28174948}"/>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1</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基于分布式多智能体系统（</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MAS</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）和差分隐私的大数据安全及应用研究</a:t>
            </a:r>
          </a:p>
        </p:txBody>
      </p:sp>
      <p:grpSp>
        <p:nvGrpSpPr>
          <p:cNvPr id="4" name="组合 3">
            <a:extLst>
              <a:ext uri="{FF2B5EF4-FFF2-40B4-BE49-F238E27FC236}">
                <a16:creationId xmlns:a16="http://schemas.microsoft.com/office/drawing/2014/main" id="{C5EC507D-8A31-483D-9D2D-9AD1047EAC0F}"/>
              </a:ext>
            </a:extLst>
          </p:cNvPr>
          <p:cNvGrpSpPr/>
          <p:nvPr/>
        </p:nvGrpSpPr>
        <p:grpSpPr>
          <a:xfrm>
            <a:off x="8419045" y="3551528"/>
            <a:ext cx="3560434" cy="2511294"/>
            <a:chOff x="6867081" y="3638257"/>
            <a:chExt cx="3560434" cy="2511294"/>
          </a:xfrm>
        </p:grpSpPr>
        <p:pic>
          <p:nvPicPr>
            <p:cNvPr id="14" name="图片 13">
              <a:extLst>
                <a:ext uri="{FF2B5EF4-FFF2-40B4-BE49-F238E27FC236}">
                  <a16:creationId xmlns:a16="http://schemas.microsoft.com/office/drawing/2014/main" id="{1A2943D2-D605-499C-812E-3D04574A53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081" y="3638257"/>
              <a:ext cx="3560434" cy="2203517"/>
            </a:xfrm>
            <a:prstGeom prst="rect">
              <a:avLst/>
            </a:prstGeom>
          </p:spPr>
        </p:pic>
        <p:sp>
          <p:nvSpPr>
            <p:cNvPr id="15" name="矩形 8">
              <a:extLst>
                <a:ext uri="{FF2B5EF4-FFF2-40B4-BE49-F238E27FC236}">
                  <a16:creationId xmlns:a16="http://schemas.microsoft.com/office/drawing/2014/main" id="{5677BA1B-719F-4586-A416-15D4C3344821}"/>
                </a:ext>
              </a:extLst>
            </p:cNvPr>
            <p:cNvSpPr>
              <a:spLocks noChangeArrowheads="1"/>
            </p:cNvSpPr>
            <p:nvPr/>
          </p:nvSpPr>
          <p:spPr bwMode="auto">
            <a:xfrm>
              <a:off x="7387979" y="5841774"/>
              <a:ext cx="2518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zh-CN" sz="1400" b="1" dirty="0"/>
                <a:t>多智能体</a:t>
              </a:r>
              <a:r>
                <a:rPr lang="zh-CN" altLang="en-US" sz="1400" b="1" dirty="0"/>
                <a:t>隐私模型的优化函数</a:t>
              </a:r>
              <a:endParaRPr lang="zh-CN" altLang="en-US" sz="1400" dirty="0"/>
            </a:p>
          </p:txBody>
        </p:sp>
      </p:grpSp>
      <p:grpSp>
        <p:nvGrpSpPr>
          <p:cNvPr id="6" name="组合 5">
            <a:extLst>
              <a:ext uri="{FF2B5EF4-FFF2-40B4-BE49-F238E27FC236}">
                <a16:creationId xmlns:a16="http://schemas.microsoft.com/office/drawing/2014/main" id="{13C511DA-3FD4-4369-8791-6F419B604859}"/>
              </a:ext>
            </a:extLst>
          </p:cNvPr>
          <p:cNvGrpSpPr/>
          <p:nvPr/>
        </p:nvGrpSpPr>
        <p:grpSpPr>
          <a:xfrm>
            <a:off x="6501317" y="1527705"/>
            <a:ext cx="4493538" cy="1480787"/>
            <a:chOff x="6221129" y="1405185"/>
            <a:chExt cx="4493538" cy="1480787"/>
          </a:xfrm>
        </p:grpSpPr>
        <p:graphicFrame>
          <p:nvGraphicFramePr>
            <p:cNvPr id="5" name="对象 4">
              <a:extLst>
                <a:ext uri="{FF2B5EF4-FFF2-40B4-BE49-F238E27FC236}">
                  <a16:creationId xmlns:a16="http://schemas.microsoft.com/office/drawing/2014/main" id="{9BA80BC9-122E-468C-AD0F-7D8195542BDD}"/>
                </a:ext>
              </a:extLst>
            </p:cNvPr>
            <p:cNvGraphicFramePr>
              <a:graphicFrameLocks noChangeAspect="1"/>
            </p:cNvGraphicFramePr>
            <p:nvPr>
              <p:extLst>
                <p:ext uri="{D42A27DB-BD31-4B8C-83A1-F6EECF244321}">
                  <p14:modId xmlns:p14="http://schemas.microsoft.com/office/powerpoint/2010/main" val="2159799169"/>
                </p:ext>
              </p:extLst>
            </p:nvPr>
          </p:nvGraphicFramePr>
          <p:xfrm>
            <a:off x="6795132" y="1768528"/>
            <a:ext cx="3345531" cy="1117444"/>
          </p:xfrm>
          <a:graphic>
            <a:graphicData uri="http://schemas.openxmlformats.org/presentationml/2006/ole">
              <mc:AlternateContent xmlns:mc="http://schemas.openxmlformats.org/markup-compatibility/2006">
                <mc:Choice xmlns:v="urn:schemas-microsoft-com:vml" Requires="v">
                  <p:oleObj name="AxMath" r:id="rId4" imgW="2342520" imgH="782280" progId="Equation.AxMath">
                    <p:embed/>
                  </p:oleObj>
                </mc:Choice>
                <mc:Fallback>
                  <p:oleObj name="AxMath" r:id="rId4" imgW="2342520" imgH="782280" progId="Equation.AxMath">
                    <p:embed/>
                    <p:pic>
                      <p:nvPicPr>
                        <p:cNvPr id="0" name=""/>
                        <p:cNvPicPr/>
                        <p:nvPr/>
                      </p:nvPicPr>
                      <p:blipFill>
                        <a:blip r:embed="rId5"/>
                        <a:stretch>
                          <a:fillRect/>
                        </a:stretch>
                      </p:blipFill>
                      <p:spPr>
                        <a:xfrm>
                          <a:off x="6795132" y="1768528"/>
                          <a:ext cx="3345531" cy="1117444"/>
                        </a:xfrm>
                        <a:prstGeom prst="rect">
                          <a:avLst/>
                        </a:prstGeom>
                      </p:spPr>
                    </p:pic>
                  </p:oleObj>
                </mc:Fallback>
              </mc:AlternateContent>
            </a:graphicData>
          </a:graphic>
        </p:graphicFrame>
        <p:sp>
          <p:nvSpPr>
            <p:cNvPr id="19" name="矩形 8">
              <a:extLst>
                <a:ext uri="{FF2B5EF4-FFF2-40B4-BE49-F238E27FC236}">
                  <a16:creationId xmlns:a16="http://schemas.microsoft.com/office/drawing/2014/main" id="{259ECC16-55D3-458B-96B5-2DF84231566E}"/>
                </a:ext>
              </a:extLst>
            </p:cNvPr>
            <p:cNvSpPr>
              <a:spLocks noChangeArrowheads="1"/>
            </p:cNvSpPr>
            <p:nvPr/>
          </p:nvSpPr>
          <p:spPr bwMode="auto">
            <a:xfrm>
              <a:off x="6221129" y="1405185"/>
              <a:ext cx="44935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400" b="1" dirty="0"/>
                <a:t>固定拓扑下多智能体隐私保护</a:t>
              </a:r>
              <a:r>
                <a:rPr lang="zh-CN" altLang="en-US" sz="1400" b="1" dirty="0">
                  <a:solidFill>
                    <a:schemeClr val="accent2">
                      <a:lumMod val="75000"/>
                    </a:schemeClr>
                  </a:solidFill>
                </a:rPr>
                <a:t>动力学模型</a:t>
              </a:r>
              <a:r>
                <a:rPr lang="zh-CN" altLang="en-US" sz="1400" b="1" dirty="0"/>
                <a:t>及</a:t>
              </a:r>
              <a:r>
                <a:rPr lang="zh-CN" altLang="en-US" sz="1400" b="1" dirty="0">
                  <a:solidFill>
                    <a:schemeClr val="accent2">
                      <a:lumMod val="75000"/>
                    </a:schemeClr>
                  </a:solidFill>
                </a:rPr>
                <a:t>噪声机制</a:t>
              </a:r>
              <a:r>
                <a:rPr lang="zh-CN" altLang="en-US" sz="1400" b="1" dirty="0"/>
                <a:t>：</a:t>
              </a:r>
            </a:p>
          </p:txBody>
        </p:sp>
      </p:grpSp>
      <p:grpSp>
        <p:nvGrpSpPr>
          <p:cNvPr id="9" name="组合 8">
            <a:extLst>
              <a:ext uri="{FF2B5EF4-FFF2-40B4-BE49-F238E27FC236}">
                <a16:creationId xmlns:a16="http://schemas.microsoft.com/office/drawing/2014/main" id="{FAD99AFE-E68D-4035-BC27-6A001DDC9F29}"/>
              </a:ext>
            </a:extLst>
          </p:cNvPr>
          <p:cNvGrpSpPr/>
          <p:nvPr/>
        </p:nvGrpSpPr>
        <p:grpSpPr>
          <a:xfrm>
            <a:off x="6056213" y="3551528"/>
            <a:ext cx="2424771" cy="2511293"/>
            <a:chOff x="6056213" y="3551528"/>
            <a:chExt cx="2424771" cy="2511293"/>
          </a:xfrm>
        </p:grpSpPr>
        <p:pic>
          <p:nvPicPr>
            <p:cNvPr id="8" name="图片 7">
              <a:extLst>
                <a:ext uri="{FF2B5EF4-FFF2-40B4-BE49-F238E27FC236}">
                  <a16:creationId xmlns:a16="http://schemas.microsoft.com/office/drawing/2014/main" id="{C6BF08E6-E15E-4C91-94FB-055B3DE20185}"/>
                </a:ext>
              </a:extLst>
            </p:cNvPr>
            <p:cNvPicPr>
              <a:picLocks noChangeAspect="1"/>
            </p:cNvPicPr>
            <p:nvPr/>
          </p:nvPicPr>
          <p:blipFill>
            <a:blip r:embed="rId6"/>
            <a:stretch>
              <a:fillRect/>
            </a:stretch>
          </p:blipFill>
          <p:spPr>
            <a:xfrm>
              <a:off x="6056213" y="3551528"/>
              <a:ext cx="2424771" cy="2203516"/>
            </a:xfrm>
            <a:prstGeom prst="rect">
              <a:avLst/>
            </a:prstGeom>
          </p:spPr>
        </p:pic>
        <p:sp>
          <p:nvSpPr>
            <p:cNvPr id="24" name="矩形 8">
              <a:extLst>
                <a:ext uri="{FF2B5EF4-FFF2-40B4-BE49-F238E27FC236}">
                  <a16:creationId xmlns:a16="http://schemas.microsoft.com/office/drawing/2014/main" id="{1819EB6D-8737-408B-A727-AAB513239A60}"/>
                </a:ext>
              </a:extLst>
            </p:cNvPr>
            <p:cNvSpPr>
              <a:spLocks noChangeArrowheads="1"/>
            </p:cNvSpPr>
            <p:nvPr/>
          </p:nvSpPr>
          <p:spPr bwMode="auto">
            <a:xfrm>
              <a:off x="6484825" y="5755044"/>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400" b="1" dirty="0"/>
                <a:t>随机的固定拓扑结构</a:t>
              </a:r>
              <a:endParaRPr lang="zh-CN" altLang="en-US" sz="1400" dirty="0"/>
            </a:p>
          </p:txBody>
        </p:sp>
      </p:grpSp>
    </p:spTree>
    <p:extLst>
      <p:ext uri="{BB962C8B-B14F-4D97-AF65-F5344CB8AC3E}">
        <p14:creationId xmlns:p14="http://schemas.microsoft.com/office/powerpoint/2010/main" val="123424272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a:extLst>
              <a:ext uri="{FF2B5EF4-FFF2-40B4-BE49-F238E27FC236}">
                <a16:creationId xmlns:a16="http://schemas.microsoft.com/office/drawing/2014/main" id="{73D5B348-E753-47E6-AF1B-CE2A698CFA29}"/>
              </a:ext>
            </a:extLst>
          </p:cNvPr>
          <p:cNvSpPr>
            <a:spLocks noChangeArrowheads="1"/>
          </p:cNvSpPr>
          <p:nvPr/>
        </p:nvSpPr>
        <p:spPr bwMode="auto">
          <a:xfrm>
            <a:off x="7066328" y="2234827"/>
            <a:ext cx="4082190" cy="238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预期成果</a:t>
            </a: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cs typeface="Times New Roman" panose="02020603050405020304" pitchFamily="18" charset="0"/>
              </a:rPr>
              <a:t>完善、可使用的大数据系统</a:t>
            </a:r>
            <a:r>
              <a:rPr lang="en-US" altLang="zh-CN" sz="1800" kern="100" dirty="0">
                <a:effectLst/>
                <a:latin typeface="Times New Roman" panose="02020603050405020304" pitchFamily="18" charset="0"/>
                <a:cs typeface="Times New Roman" panose="02020603050405020304" pitchFamily="18" charset="0"/>
              </a:rPr>
              <a:t>1</a:t>
            </a:r>
            <a:r>
              <a:rPr lang="zh-CN" altLang="zh-CN" sz="1800" kern="100" dirty="0">
                <a:effectLst/>
                <a:latin typeface="Times New Roman" panose="02020603050405020304" pitchFamily="18" charset="0"/>
                <a:cs typeface="Times New Roman" panose="02020603050405020304" pitchFamily="18" charset="0"/>
              </a:rPr>
              <a:t>个；</a:t>
            </a: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cs typeface="Times New Roman" panose="02020603050405020304" pitchFamily="18" charset="0"/>
              </a:rPr>
              <a:t>申请软件著作权</a:t>
            </a:r>
            <a:r>
              <a:rPr lang="en-US" altLang="zh-CN" sz="1800" kern="100" dirty="0">
                <a:effectLst/>
                <a:latin typeface="Times New Roman" panose="02020603050405020304" pitchFamily="18" charset="0"/>
                <a:cs typeface="Times New Roman" panose="02020603050405020304" pitchFamily="18" charset="0"/>
              </a:rPr>
              <a:t>/</a:t>
            </a:r>
            <a:r>
              <a:rPr lang="zh-CN" altLang="zh-CN" sz="1800" kern="100" dirty="0">
                <a:effectLst/>
                <a:latin typeface="Times New Roman" panose="02020603050405020304" pitchFamily="18" charset="0"/>
                <a:cs typeface="Times New Roman" panose="02020603050405020304" pitchFamily="18" charset="0"/>
              </a:rPr>
              <a:t>专利</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项，或发表高水平论文</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篇；</a:t>
            </a:r>
          </a:p>
          <a:p>
            <a:pPr marL="285750" indent="-285750">
              <a:buFont typeface="Wingdings" panose="05000000000000000000" pitchFamily="2" charset="2"/>
              <a:buChar char="p"/>
            </a:pPr>
            <a:r>
              <a:rPr lang="zh-CN" altLang="zh-CN" sz="1800" dirty="0">
                <a:effectLst/>
                <a:latin typeface="Times New Roman" panose="02020603050405020304" pitchFamily="18" charset="0"/>
                <a:cs typeface="Times New Roman" panose="02020603050405020304" pitchFamily="18" charset="0"/>
              </a:rPr>
              <a:t>参加省级以上竞赛，力争奖项</a:t>
            </a:r>
            <a:r>
              <a:rPr lang="en-US" altLang="zh-CN" sz="1800" dirty="0">
                <a:effectLst/>
                <a:latin typeface="Times New Roman" panose="02020603050405020304" pitchFamily="18" charset="0"/>
                <a:cs typeface="Times New Roman" panose="02020603050405020304" pitchFamily="18" charset="0"/>
              </a:rPr>
              <a:t>1-3</a:t>
            </a:r>
            <a:r>
              <a:rPr lang="zh-CN" altLang="zh-CN" sz="1800" dirty="0">
                <a:effectLst/>
                <a:latin typeface="Times New Roman" panose="02020603050405020304" pitchFamily="18" charset="0"/>
                <a:cs typeface="Times New Roman" panose="02020603050405020304" pitchFamily="18" charset="0"/>
              </a:rPr>
              <a:t>个；</a:t>
            </a:r>
            <a:endParaRPr lang="en-US" altLang="zh-CN" sz="1800" dirty="0">
              <a:effectLst/>
              <a:latin typeface="Times New Roman" panose="02020603050405020304" pitchFamily="18" charset="0"/>
              <a:cs typeface="Times New Roman" panose="02020603050405020304" pitchFamily="18" charset="0"/>
            </a:endParaRPr>
          </a:p>
        </p:txBody>
      </p:sp>
      <p:sp>
        <p:nvSpPr>
          <p:cNvPr id="10252" name="AutoShape 6" descr="data:image/jpeg;base64,/9j/4AAQSkZJRgABAQEASABIAAD/2wBDAAIBAQEBAQIBAQECAgICAgQDAgICAgUEBAMEBgUGBgYFBgYGBwkIBgcJBwYGCAsICQoKCgoKBggLDAsKDAkKCgr/2wBDAQICAgICAgUDAwUKBwYHCgoKCgoKCgoKCgoKCgoKCgoKCgoKCgoKCgoKCgoKCgoKCgoKCgoKCgoKCgoKCgoKCgr/wAARCAFYAfQDAREAAhEBAxEB/8QAHgABAAICAwEBAQAAAAAAAAAAAAcIBgkEBQoDAgH/xABzEAAABQMCAgUECA4KDwQGBQ0BAgMEBQAGBxESCBMJFCEiMQoVMkEjOUJRUmF2tBYzNTc4YnF3gaGxsrO1F3JzdHWCkZKiwxgZJDQ2Q1NYY4OEk6PC0kWUwdMlJkRUZIcaV5WWpFZlZmdol6bR1eHi5fD/xAAdAQEAAQQDAQAAAAAAAAAAAAAABwQFBggCAwkB/8QAWREBAAECAwMFCA0JBQQIBwEAAAIDBAEFEgYTIgcRMkJSFCExYnKSssIIFSM1NkFTYXOCorPSMzQ3Q1FxgZHwFiRjobGTwdHiFyVUVXS04fEYJkRFg6PD0//aAAwDAQACEQMRAD8A3+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iXjeuK9LP4WLwu7H97PremYyOK5YysakgdVI5VSdmi6ahBAQ7B1LQUeztxd8XthwaiON883e4nHaF7gxJLW8wFprGvnrcqgm6oTQibZsVVI2vsypVPTDuFCz3Rg8SeTeKTHl85AyLN9cSQvwWcATq6aYN2RI1hqQNhS7tXAuD6jqPf8Ae20FnaBQKBQKBQKCOOKDKlzYZxOpf9qJQp3LaZj0lguB/wBVaAgq7STWMdYfpWiZzd/Q+nwDeFBEn9sElt23r+Ed3wf2bP8A/X0FgcY3irkDH0ReiykWJ5JmRcRg5TrzQdf8kvsJzS/bbQoMhoFAoFAoFAoFAoFAoFAoFAoFAoFAoFAoFAoFAoFAoFAoFAoFAoFAoFAoFAoFAoFAoFAoIFbcXspLtJB3E2hHkNEsZRw8SeSpiCfqZjlFMmiQ7jG0Kf4i1DVPlQuLmjVnRoU/cY1pS56nyMtPNHh63S8lkMsjhTnDVKXFp6vadqnxC3aW8xsZ1a0KVwL8iKbsJk/JMBW5lVdNUwHUduhPh7u3bVzjt3mvtt7XzoUtWrTq3ktP5PGcup9WHa+Z0e1dHGhvdUvN8b+tTMsL5HfZSs0tyScOixcFcCkqg3cCqT0SnAQMJSiPdOX1eNZRspn9faPKsLupT3ctWnmwlqw+KXh5sPikoswtYWdzu4y1MzrKlEpt0hHHDxMcOeV2GP8AAtq21Kg4hEnjkk2VAeriZVYm8+kikuBB5fZ7BtHabQ5u8BQ7nhEyTkzjvwnfFhcUUjbJ+aogzXZ2WyMxO2SOUTiBhO+dHMYRIXQ4kRD0tAP7kMtnejjwTdB3P0QXDdrsiz9+5bJqTBABkDxyu5XQR2pAJUxUcLdhtw6KabqCQuHrhsxhwxWw+s/FTN03YSEiL5ZJ055u1UUyJjt7A2htTLQSDQKD4vTik2UUDs2pmEB/BXTWlopSk+4eFU7HOfcpvUWJ5q63KnIlYZm8MoYvfKUjkHZ/D3QmR1/a1qxs/t7tRWhT39zKWmpawl5OEau+l9aWMPNZZcZfZw1aYdWXq6XJtTPGTpGCiEpO63Ir+bn7WVMJg3dZK3aFSOHZ46puDh9srVTle3W0txYWu9uZatFaFTta9FKMJeVqhVlH55ONbLraM56Y9aPN50v+V97zyxe1qQw3TCZFmJAhZ1WPI6W9jRcJDEewiCZg1KcHCqYm1AO/XbnG1Wc5Xad3UL6rUw3sqWqXDDGPcvBwdXHCrOMp6us40bOjXnonCMeHV9v8L8xuTMltmFqPHt6zRyzc8aNk1FFg0EB6kQh0tA7naoYBH3zGr5Q2l2jjRy+U7mr7tVlSnxfQRjjDs8U8Y+VJ9la2+urwx4Y6vSZZkSRu4eC0spHvJaTlFkmx1HRJpVu6KAuicxQFEjJnU2E3DySGKKgE2B6VTlsLUuK2y1rVuKkqkpR1SlOWqXSWG/jCF5PCHCrjNrRCLuMmLOnsipTi8cLe652Q8+mBfljubpoJEdgblgZRYR5ig6bvtqy5RrW41yujjTAlhvsnx0k3fyrVu1XTK6NInQVFMTmOqtuMJiAAGMJhEwh9tQdlI8V2Hopwmg4knhgVWeJCdNicSpnbOlGygGHwLqoitt98EjDQf2P4nbJmHrVKJtm4nLd5KN49u/Tiw5Jll0gVJ2iYB05Rin108DUEl0CgUCgUCgUCgUCgUCgUCgUCgUCgUCgUCgUCgUCgUCgUCgUCgUCgUCgUCgUCgUEe5D4oME4pu9axciX8lESSEEeaXTdM1+WmxKqCQriqCYp6AoYpdN27UxezvUHWOeNfhaZTzu15DM8W3kGNwnhHbRwVVM6b4gqFMTvEDuAZNQnN+l7y7N+7u0EG4bisZ5euS47ewxlaKm3czbS75wg/t5+36s0fJERI6TMsiUpgOdI2nb3w5nwTVCNPkuzK1ldY0qtOXdEamHFGXDvYRjqj5v2pMlnnlGpo1xlw6fspEnMdu7ZyGS67vviz2DsXAvmsU6McpARK2MmuYu7QfY9dxNA9z218vsl9rc97qzC5tqctWuMJc+GGnRKM8cOfsdKHe6rhTvIVrXdUYz/Zq+twsowbO2HjOzEbam8p2+6eOXKagHZvQBIeaQpESl3Dr3gT1+7urINjsyyHZ7Ko2lxmFKVSUo9GXe44xwh4f24RUeYRr3lzvIUpaWaO8u4vZrlbOcgRBFDHSICYv09RFTXlhpr7rQdKyyptbszRnoneU9XD1o9bo+d8Shws7mfghJrd6aDIjG1+LKChYe9Sxc05sxsJm7iQtxuiul1hzt3daMV+fQd3oaph7jvb6yNTp16GdZ89x5eT2aTYKP1JNmLl0wSR2K+xKbfZCBuU0+3EdPVQZc7ytmFxMybL9kt0wQinTlg8dGSSHldVctyqrgUS98QBYomAO0UyqadtB/XWecms3QsjXgufVaTMopsL7GUrJUqOnZ4dYOiYP2tBkOT7+yDHL3FJQF4yKTqNayRmzUipeToEezIgG0S+n1p4UQHX3JqDq5/I1/dZO+h8hyqSMwdMSkBVIQbEOzjF/YtUx295yt469hqDKuF7KF5ZGua6IS85dRyDAqZkSGKBQKmsquJRDQA9Rdn8SuMo4ShpGTrcLWF3BQKva5zgQnse50ceWf1Kl7exQPUfxqP5cmGxs48Vv9qX8/K8bwrh7aXnbf0/DFho7pR6NsH55zAJF+tn5iQgmKY7Da6k1Ae3TxHQa+48muyGE5TxocUutqlqw4dPDj1dXW5vDjzHtpedt+/7GjFJkRaOGD5Ztz01ytl5RY6ZVSlKXmAAmHviBC6j66548nOy2jROE5R1RlplUnjhqjpw1dLwy04av2ntnd+F9GXDvjNlykisnyiaLtN02RXkVTlQVTVRVASAI93U7dMR9/trso8n+zlCEIaJaYyjOOGNSXDKMqc+99alDncZZjczx5/6/rvsU4tbKhIjhVlLQikbgTaN+qkQJbtsJTr0ujgghtauAMVXt8RN6Id71VleW5fbZVZUrW34YU/ApKlSVWeqSjELZWTDSAJt8UTMix3d5xdGKkodbT9q0j3gf0ar3BcO4cd3ZcXD3jSPsuz3jhWNXRVOyamBuCAchQA5pVUWg8neJQMQUSah7igwVTh84hHtnO7FXx91QkuzfkfvWz9I48t4CSypBExijvK4HeXQOw/ODdobvBI1iWFkosqgSdsGRZroXfDPHKhHCXUuQ2jCNDHRKBx2+yJmES7S9wyfwaCwVAoFAoFAoFAoFAoFAoFAoFAoFAoFAoFAoFAoFAoFAoFAoFAoFAoFAoFB/BMUpdTdgUDeX36BvL79B/aCmXSi48yDkQklatj48n5887j8sWRGFb6iY5p6OXMQFDiVIhuUgoPfMHZQV+h7ZzopcL3KEphm4Zp9cjp8k2jpqzXaqKTF7IquAb7UyEEihFQfOgWVHuDydfcFMFveBltOKO2Eq+LNKtwwpZzA0hMwyrFRV03WlyLpmTUTT2nIIlAQ2h2GKb3QGMGScR9mq3TPvjmXdlTj7HeOkkkEAMVdwQ/sRTDoI9gjrtAQ1qF+UbJ6ma31WXFpp2lSfDHpTjLg83w6cOkvOW1tzCOHaqI9TWXb20/g3zldWQdXAVRZl5tOBzOVY9ykdQNA9A7g+wpfVUex1wy2rbzlLeSr6tG7l050KsJSj4sqstMY9Vcf10Z9XT60fVZBjZNNBFKIWth0SSSueNcnenamAAamWaABNRD1mTMP+qNV/wBnKeiEbedCW+jXt569MuhKVDvfxxjKX1VPddrCXDpl6yBOk/xxk/OfFRD4jsyQuV+itZqTkLbgLmQFNwYF3HMOuyOsiKIbQLoqcxwW7xQ28o27YtjrM+hus5vj+1ci2a1t5CNCOuFsiu2By0I5KqVNQDgq2QE5kNB7AOdQ/M723TZ2hZq4OHLFVxncmk4Vxq7euHS5kXqiYiquokdUe6IelySl+5uD10HBfcKWFJNZwu7t5wdVZZRQipnygnbic4GMCQiPcL2aaB6hEKCvXHtmvD3BZMW2nd2M7jvH6LEFhekNdHKTWK1M3ECuCnKYFQEeX/NoIUt/pW+FyQBtbl0cN13xcWUpU+uxtzkXWalBNukAlLomPYRsiHYb86gvxgFlhW4Lab5mwo8I7jLnjkhQfIrGEiiJVVlCl2m7SCU6yhRAe0PRH0aCH+OXpNLb4JshRWPJDE725HMlCecjKNZZNsCJBVOmUggYhtREUzUE4Gy8wHAQ59aRRlGo2h5/TYlWDcdPqvWAT3aaa6d3XSgpMn0/tnqJgoXhhlu8QDf4TI+v/U0HKi+nmtKUOukXhnliC3ZrOB3XKiO4EyibT6V69KDj/wBv4s7/ADX5f/7zI/8Ak0Eg8NXS723xH3fM2kxwZJRBoW0pCdOutOJKgqVqUhhRAATDQTb/AB9VBHifT+2eoiCv9jBLhqUDf4So+v8A1NBNfC10lcLxPY3yNkVhiZ7Dkx5DhILNV5ZNYz4BRcK7CiUgbP73EO3X0qCFE+n8s8xSm/sYJfvf/pMj/wCTQWH4NukZwjxlPnNq2y0kIG5WbbrKsDMCmJ1kQEAMoioQRKqUoiUB8DBr4aUEccVHS+21wvZ1nMIyeC5GYPBcgykk3m0kiqgqgmt2EMmIhoCmnjQT1xH8S8Rw/cNz/iQLbis4xaNWbhJg3dAidcjhVJMogcQMBdOaA+FBx+DvinjeLnCCeamdoK28geRdNDMnLwqwk5JtBOJwKUNo/coK7ZR6czBNl305texMXzl1RzNwKKk43eotklhKOgnQKfUTk94w7NaCz/DTxKYx4q8Ytsq4sfrKMlFTt3bJ4mBHLJwTQTIqlARADABim7BEBAxRAaCRKBQKBQKBQKBQKBQKBQKBQKBQKBQKBQKBQKBQKBQKBQKBQKCP+JVoV7iF4xUYtXRHEpFkO2eG2orAaRbAJFB0HuCA6D2D2UFfOIaauS1eKBg+eETaMG3ml8siydmOiVFgu4MnrqUm0TA5LqXTb3fE1B0eG5csxFqMZa8OWVvjGTYLyZuYYExTLs5glDvG0DvCUO2gtVw9rxi+F7dVh266LbzcBU0HC4KiiICICmBwANxCiAlKPwQLQZrQVW6Qi4Msuso4wxdi3OatgrS7Wfkk5Q0mDRqq/ZJsxaJuziQ29sJ11CmR09k3F96gpYw4nuIi6Gszblo8TuQVI59PSaV2SJZdUFoaZbDdjxuxaLqp6oImbR0ac6SYmIJC6d3mH3B3t3cV+eZp4itdmdL8bRclMqBMJWm/cA7K2PNWYmqRmm3AT8wEXrwiZEw1/ukwEDvUE38F1w8Y0zxY2xC52y7cEaRtjxF6jZ11GFE05DnK5SByKIJ6Gk0XIMxcmOJFCEXKAl79BL2auP5/iDIFz2algl/Js7blGrLz0WZKiiuqaP8AOLohgFI3KOm076RNR547g9iAu+ggzKPGFw0ZpkHl25e4OYebmIxqukm8C4yKHVaIqJmRRMqREo7w6wY5kR15I+sd+tBlGM+Ku08ERD2Vw7wSMLft2QmJIjuS+iLkryCUfy0ucUOrHFUSmOomKYn9jMQwa96gy2S6TN7HW82fq8PrpvIydoXJc0KxfXACST2Pi27N0VQqwIG+nouzeBRAirZQmpw79BzobpC7wG+7ZtW6sBtGbW4ryewBnzK8esnanbPmUedUUjNU9wC5ep6F3B7GUx/HuUFeun+Ntl8YmD/3OY/K0oM5zlwZ8My/RmjlCOw9CRtysMZMpdCejWIIOTOitUlDHOYmm/eO7cBtfS9+g+nQQXrJy+Arvsd24MZvCXWCrIhv8WRwgQxih8W8hjfdMNBVrpkbqNcvHTMxgL7yQkDHMCh8ERSFcQ/lXoNi3R8ykblTgIx8nPNknrZxanmt83cEA5VU0RO1OmYB8QEE9BCgpx01OAMJYQt/HS2IMVwNsnkX0kV+aFjU24rlIm3EoG2AG7TU2lBaLg84OuFa5+F3H92XFw+Wk8k5SymKkk/cQiRlXB1GxOYJzCGoibXtoKVdNBhzFWFcxWjDYjx9EW20e2qsu6bw7IiBFVQcCUDmAoBuHTsoL6p8NXD9i7h7nb7x1hu24SZXxu8TWlI6LTSWORRkJjgJihroIgURoKN9CjhLEOarwvlhlzG8NciLCEj1GSUwwIuCJzqKgYSgYB26gBdaC/WS8EYXwpw2ZP8A2IsXQlt+crIkwfhDxqaHWNjNfZu2gG7TebT9tQUU6FPBWGM2u8hIZexjB3ISOaxYsAmGBF+r7+s79u4B267C6/taDoJCz7c4W+mThbNxIyNFw6F6RiDZkmqIgki+bJAsiAiIjs9nNoUfVQYN0shSm4+r+Kb0TebgH/7Pb0Fus3X6bJfQbsbrVV3LGtmGaLm/0reQbtza/wAZKgx3hKu+UsToVL9uaFWMk6RJOpIql8SGVMCWofGG+gwLovOFnBWbOGHK115NsBlLSLM6jOMeuiCKjAhGPNA6IgPcPvPu1D4JaDv+gFvCRJdGRbFUWMLVxFx0kUnqKqU6qRhD7oCX+bQXjyNxl8KuH7rVsXKHEHacHMt0yqOYuRmkk10SmLuKJya6k1DtDX1UH3xdxa8MucLjNZ+Is7WvcMqm3Fc8bFy6Sq/KKIAJwIA6iUBENRDwoJHoFAoFAoFAoFAoFAoFAoFAoFAoFAoFAoFAoFAoFAoFAoNZGRukB4mrszLenD24nobzdG3DcUeoo8thq6KREs6zSjBFJUolOJGxXRO+A7xNvHtKWg/Tvi7zvdjiYGZu2LIX6F7hnY1FGwWLoqYMUJAW8aoYyB9rQosCn5p9D7+5zO8QtBaXBxp6++KG/wCAyTC2qvFR0dFvoCMXttBN4UjlmTV+RUE9V011OuJHER1Idts2gBu8E0zl9YuxR5lte4LiiYBOQODSDYrGKgRUxdhQTSL2AGm8oafbUHzRzRiVWUShi5Ih+trtnLlFsL9MDmRQOciymgj6JDJqAI/6M3wRoKx9IRjG0OL2JseQx/m7HzdJaNm2QfRM7MokuxcEQFd22BMDCdw3OzKJSDtDXd3yiWghq5OCy5oNj9C1ucRmNCTz90m8ZRkk/d8lw5XC5ExOYU0txQ83XC1OUQDtUQ0HQhinoOfbPB1Fur7Neds8TuP39sQT9hKwrgr1YHaqKMtbbqQM5KBRIlsCKTKlsEd5nhd+z0jBY2R4XMoyvSDR3EnIZPi3FoxLM6rCDXcrmfsnarDqKrdIg+wkbKBy3BhAQMKiZe57qujuijr0ao6hifElwUZyzZmW5r/g8hWqjGSZWTSLZulVk1Bbg0cs1ueCSQgZRAXbpREdTipzzJnFIpS1ywrUe0MSz7wGMo/GVmQ1wX1je3XcLFzDQslOOgZkWfvXKagrJKGIAmOZIhiHN6Y/bBXaOTe/CnetoRc6GZOIPH8WtcU9KuY1STluopKkXbMkSqbTkIALGBruVKQBDXv6nOoc1B01wcB3EO5t5ped35/sQkLBWRIW5CDofqoRjyNeMiqi55YCTUyrdwJdDgYVDE36IkMeivsxsMqs53V3VjTpx6UpcMYvsYuwgOHKduDMVtTUFkHGoxEdk2Qn3L+Lm11X0gi5k4x+kApA2AnOAY8rbtVENhin17uyrJZ7b7J5lOMLS+hUlLsy1OW7kwDygH6rYx/ecx+VpWUOCfOIK67ct3olFBmpps2M8xGxaNCLLAArrqMkiETKA9phER8AoI06BOAftcOX9cqyJgbPbqQQbnMXsMKLYom0+5zS0FN+MpN1mDjQzPcDVbeSEeP3OpfdJMhSa/ydlBsG6FK5xneCZvEGW1PDXRItBD3gMcq4fpqCKen+/wAHMW/wjLfom1Bbzge+w7xj8hYz5uSgoL0+f19LI+Rrj50NBsIvj7E2Y+94v8wNQUM6AH/D3Iv8Axn6Veg2AcTv2NeQ/kNLfM1aCiHk/wB9U8nfvSH/ACu6DCeJRus86bmLbtibzjfNsjoH2qDQw/yAFBgfSa2+e6ekavmDR3b1WrZQm3x1SiE1f6ugkDFd8kuboQ8hWodfctbt2JNwT09FJZ+zcF/GopQSFwo2jLXv0J9+25Ao810qWcVSSL4n5SgKiAfGIEoON0G93W3c+O8n4EXkuRJSHLkEB8RUbKodWUOUPXsOBdf3QtBYTgT6NuC4ILunbtiMsvrjGbikWJ0HUSRuCQJqCfeAlObXXWgrLxwSF1WXxU3wbDNgZVkn8tItV5f6DbfupJgq5Bi3TA6rllJpNzn5ZEy7k0ezboPaWg7fo6IrLVzcVcDducIJ0zdxsNJBCITi98OnKHNSIVXapLh1EgiAF3ABhOPqoNj9AoFAoFAoFAoFAoFAoFAoFAoFAoFAoFAoFAoFBxZNdVvHLuEVCEOmiYxTKa7AEA11HTt0oKpSHF1l5hHxTppdka5SkuaRV55tSKVJRMEBDQoGESgYBWDv+lt3E7KDLuHXiPyHkjKRrNvKUapJgK3V0G8eBesABROHe11LtAP/APuygzC5uLqwbWyk7xXJQEp1tnc8XBrOylS5IKvmK71NTUT68sqbcwG7NdfADUFOpSD4N8jLTGWLRsnL6lzXpdDZBnHxvm1J84F/1iTZvm4L6o8g5EFgLzB107pya96gniA6M7FzuIcSzK/b5gzzsS/ZvI1Vdgc7SNkEVQXjR1bnDQhnCxgU1Mpv/wAYYndoJOwtwp2phjI8zllO+Lgnp2ei27N+7mjtwL7EmmQyhE26CQFMpykhN7nUndAu42oYfx0/VKC+S0/+VhQQ5cCdoMoWYdSC3XHMhblxJkSROYqkW/SNPi3ObwA6a7dR4Xb6joF+FQZPkCDsWQzQSFs9bmN3riFTmNxzjsfKzhyuCd70e0fRDsoOn4XnFxS8/D3h1RBQZGCuBhIHXVMQ5G7BlEMtxAAB3H5qGm0dA03dtBxcYWTJ3jAWXdsyDVq6eX3BQMkxbnMoVSOShma4FEwgAmMoDZucQ00Dw7aCZs+PYyCv53LIIpIuTSNvLHcJN9VFCt1Xi5gESgI7fYCgJh7oev0a145RK1vl20lW4jDTU12M9Wnv6aUrirj4O/8AqsPF6PP4Fbb8UPOdPh88ETM0I3YnOeNT60UVw9Fw874t1DAPoCZIVNwf5erHsb3B/bizhR/Ix3nF8U6vFupS7PPDn1R+W1OdXn3KDOlqsu2sh8T9iQ1g2vJT2S2NjP3KUc+ZW05hm8MLxAp1zEuL2AjoXAJlIdH2TZu17lbRregd3+wnlVObjZzHWV7rz3GXCRtft1XhZdq3lyEwQ5ibBqq9cEiGbUwKoqlBttOHon3d6gvTwq2Cwwt0ckBj6Gjp63Uo2OcJIoTsxHOXqBlX6ph3KsTGaEAxlO6mkOxEhip+4rEtua252WuZ73d8MeLhw8OMcPj4XOn03V42spePyIwlVkUBULKIbHS0yzWUVIIkER0BXUptdxdoBrWumzWSTtdo6FzPTq10+LGtQqSlxR8dVVJcCBun7MBJvGBjD4M5b85pW3CiR5inoWuIrKltwF6S2WLUjoSZjW0ggfmunThBFZIqgFBISELvApv8pp8dBsq4dcC2HwtYajMRWKKwR8SkdRw9daAq6WMO9VdQQ0DUw/yBoHqoNTfCbba+abw4hLuOUywnxVcr4ph7RMou4IqX8w1BaDoCroM6x3kWzjrd1nOMXqZP3dA5BH/8PQcTp/v8HMW/wjLfom1Bbzge+w7xj8hYz5uSgoL0+f19LI+Rrj50NBsIvj7E2Y+94v8AMDUGmng/yRxkY3dzTrg5jZty/csG5JssLbhZI5UiicUtxTJKbO0Tae/QbgMiv7mk+Buekb2KqSZXxS6UliuEOUoDo0YYVdxAANg7xNqXTsoNPvC3mzi0wdC3Pc/DK5lGzMGSCt2v2MCk9SaopgoKR1jKJHBAoaqdvZQWX6I/BNz8SfEPL8Z2Xbt86q23JG2i6V3OXkqqj2KnAAACpppH7v223TsJQcLO8Cxunpuy2vKk3NpOWZM3Af6NWGAg/iGgh/BM6ta/B/xG4Ul+45bpQTsEzf5RvLEbLfnp0F+ehcQQd8C7Zs4RKdJS5pQpyKF1AwCqACAgNBTTiRxZkzoseNGPyti1sc1uunqr22DGMPJcNDD/AHRGLCHwQPp+15Z/EtBtTwTmiy+IbFMJmGwXZlI2Zagqmmp9MQUAdqiJw9RyGAxB+5QUw4irSvxLijyXakfY+fGNvXadNVRDG8u4AlzPVI1q35iCoMBaMEdqZUFDrvEzkFAx9NDFoO04S7Pzuvxlwpc4WhkiSPakTKFaSszdTt/HQKiySRBROuvEs0HqihB2Ao2VUABSN6u2gs1K8TMXDS7yMc2XJGKhKKsWjkhi7HaiauxTb8YbFj6e8l9tUXXfKVa2d3VoztanDUlSjjw8coS0y0+bOXN+yHjD5x/ETMychHMG2K3RDyJW5kOsSaRO1U65A9Q7g0bqGAQ8Q2/CrhQ5RLy5rUKUMvlqrbvTz1I4dOU8P5e5Slz9bDT+1953aYez9DZjkVY+Ig3DUUodu+UFZUo7easuly+z1hyNf41XPZDbyz2vrypW9KUealGrxePOpDm+xz/xPCkOpBfCgUCgUCgUCgUCgUCgUCgUCgUCgUCgUCgiXLnFVbGGs9Wfh68UGDCOumLfu1rkkpcjZFkLcCiVMQOGht4joHeCg4N6cXvCDY8lCRjq/wC135p+WTYJLRTto4I1NsESrODFP7EkABpvHwoOFnjjUwDhrFsnkqxrrtC6JSP5QNoSLuNqDhzzFk0zAUSbzdgH3j2e5oITyouzfcXsovJDsbrZfswXO43opGtqR3dv3N1BhVmOgj4/HeN8Wjbz25LYylbzaBvBduqDW47fPDyKsS5W5eh9SthWREoe7Lr4GoLP8R3Gi64f8jrWO1wnMXK2jbQ+iafkouRQTNHR5VzoqKcpUQFXbsE2gDQIHjOf3Nlm4bPgcMSLi1LV5ak9fBZdAG7VE8eV8VQUDaKm1IcoaBrQRVkLi8xdl6xXeT8j8Pl0NXtoRsbNW/CLTxG5pqKlXaaCKoiiYS7DHTT3IqUHJtG/MDT17wFu3Tw7zMRc7673lnTkFKT3MCOUcs3L7nqcswpOCmScuCkOHeIC5gCg723G9k/2U5MM2Rw1T0qlj+RajL3ord/saSjtPrpFnKSp+a7EqgmMXXftP2htoJhS4Y8VMjRQxLSRYBDuJBVqRhMrogfrq4LuSKbTBzSGUKXuG7KDkwXDxiy3CsyRUK4SBhJs5BuUz9UwFXaswZIn7R7dEClKPv8AiPbQZe4iYtyqK7qPQOcxdhjnTAREughpqIeGgj/LVJO0s6s9U6cZS8n+v2uXPi/KUDDIjuSimpB5m4BKgUO9uE2vh46jr92uEcvsYdGlHzcP3/69851LOOyy5DIPHJbsA44J7AzvHoYoXcfQpPv4ZrIsFvOZCg9Io/IKhkNB5QkKOzer79VzijW1OHS4Hk9cDa4vJ9cNvmjaTInDNYi6bbK4YICgmYUngn3AZYVBMcBIBA5Zk+7r3jBY7htxxkzEnR3sbDy9jm37SuBkZ+ovbcGDJBlGpKSqyzdNPqm1ARKidH0NN5/HtMNYZygY/wDyhdeDox6UtPXw/wA+zHrS4XOHTcWx7gugL4jG0k5eotvO7YhHjrQnNAyhA0MUxwKTUR2hoJ9fe17tQHkOYZr7fWsKsqkae9p8UuHVxR4ZRlPTHi4elLV2dXCq5R4Ff/KAfqtjH95zH5WlbXqFfDhi+xrx58hon5mlQOJW7gsHh4vq9DLAQYu0pFwQ/vHK3UEv49KDX/0HWM0LstbMLt0TcD6EZQZRN7oFUnJlA/GWg6voIbgXt/iEvfHbpTYLy1U1RTN7pVq5Ag/yAuagz3p/v8HMW/wjLfom1Bbzge+w7xj8hYz5uSgoL0+f19LI+Rrj50NBsIvj7E2Y+94v8wNQUM6AH/D3Iv8AAMZ+lXoNgHE79jXkP5DS3zNWg1ydDxaZb8xJn+yDE3+d7NbMyl+NRB6QPxjQZX0A17GTlsjY4cH76zWOlEi+8JRVRV/KnQdFlL29+M+VMX+qU6CC+LaNNhXiwzlj8ScltNmc8lLwAybh40kEgD+Sguj0aWY4fh86LuUzPcEQ6fsrem5R04ZsdvNVLzyF0LvEA17fWNB2WQ8oY06V3ghyC7tOxJOJfWeqdzDGlwSFQr5Bv1gpiCkY3YcgmSH9vQRv0COVJh19HuGnCx1I9ErWbYAY3YgopqisAB9tsRH+LQbHqBQROjiTIC93SE86dxmwbnPIxm3vAn/cbpAqwk2gAKeytyGD18gw696oqjsntDPOKt1OUNO/3sPF9wrwwnp09PjpRl2tEpc/EOmicIZBjyQjx/Exjs8WqyOaPLIGBMgIuXqoJkMJPRIVwjt7PcaVZbTYfP7bG0q1aUKm53fBr4cNFW5nzRlp8EI1YaOHq83xBinE92cP7G5b1kzMFzKRhRQSTXMIFMQuu0e6GhNxjD2Vx2W2Wzfk+t77Mq+NOWqEebil0o/V8HPzuWGD9u+Ja6m0knEkgow6qrFw9SWTFY6ZkkjOCjpoGo68kvf8PZK+1uU7N4XMbfcU9UqdSfPx4x0w3v8AP8l0uj33bu2YYjy64yS9fsl4xNuZiUm8SHEdwmIUde3wDUTVmOyG19XaatXpSp4R3en7WGDrlHSz6s/cCgUCgUCgUCgUCgUCgUCgUCgUCgUCggfi7vLhotmdhW2eeHmUvZys1WNGrMLHGWBqmBibyCYAHZqO0dvroIhNljo7E+6bgMuMuv8A+pswf8tBh2d8n8KDvFko14e+CKRZXgfk+aHMphsBbk9mTFXdvTMH0rmadnjQWek+DqzLuzgyzvJ3TMpFHqjyRtYnJBi8ft2irVByb2PmlMRFwoTYBgIPd7O7QYbEdGzb1sWu1irOztdbCVjLhYSELcKiDNZwwbsWjhozZEIZHlmTTScKd45RMYfGgw/iSxjmrI3FS8wvjSahHLydwGWIuOcubmEErRSQOmq6SIgXQy4j27O6Sg+OPkLjtC7OJ3HMTa/Pt5hbpElLgUkClOk4QgEEkkORpuNuTAx94DoG3bQQ3kbrBcSrGZkIK39jtjzklU7CGN55T266erXxoJimcQ5Jx9nXHF/5jdwxrmvrNvnF+zt06pmbNNGDXbpJkMqAGOOhNxjCHuqCQ8Fyl0o8f+bYRnaZXEK5JBKSE15wIQWi5I4oJIgiIblN4CoO8B0Ly/tqDk8TnE9d2K8jv7JiZxnFR7a0mMgpLOI4znqqykqm3V1KAhvAG4mNt/DQYw34juIJO9oK1bgvJgx8+zyTNYPocATMNxY84pAG8d5tzsyW4fDbrQfxHivz+nj9zktypCKMhSdNGzdNgIKlfowi7woel3iKLcn7m3Z7rdQTXw4ZPm8sWm/uWbBHVN+im3Kilt2kMxariA9o6iCiylBVbpD7Utlxxm25d+Q8BZwmIEmMHDNO8cHuZhN2g7GRIcGDgWC6ZOSJAMr3+3eUtBBdhWrwxRN1Xa+Pwi8dFvBIzKaqctFz1yKL3CANUidbclI4IJFiiHJApxUHYgUd2ndKF8sLwkC+4OGMHZ0dkOGYKMnBWzfKTB49nkgF0pqV0k5FVwcRHXbrqYEzJiHgFY1tZazvNnbm3jLTqj0t3vfsRjLGX8I8PS+JyhjxMYSiIyFvGCe9eZtVWz9gik0a2q6SUWEFwAVDC5TKXeYB7x9Q026gGtQNCztrHOLOrqhTlGdGOiNrVjKXHHix30I4apauKWqOnTqhhqVOHRVt8oB+q2Mf3nMflaVs8pF8OGL7GvHnyGifmaVBGnSl3US0+A7ILgFgId9HIx6f2wuHKSQh/NMag1e8NeHePq5bLc3Zwrxt6JQTt+dJ25tue6kku4TAAHcALJiYSgO3dpQSB0WRroxZ0j0fZN9sl2MuslLRUu0dHAVCOQROqYhhARAw70vfoJ26f7/BzFv8Iy36JtQW84HvsO8Y/IWM+bkoKC9Pn9fSyPka4+dDQbCL4+xNmPveL/MDUFC+gC7b8yKP/wCYYv8ASr0GwHid+xryH8hpb5mrQUO6AIhVZDJ6Zy6gLOHAwfhd0GG9FY4Uw70lVz4lcdwHKE7D7DfCbOgVL/QQNQdtlL29+M+VMX+qU6DD+m1sU1tcZCN2EL7FctpNHGv+kRMogb+gROglLhxjnkp0HGQmrFLecPPKu0vwCLkOb8RDUHP6G2QYNuEDMXWHiROrvV1VxMcA5aYxod8fgh3TfzaDDOgZbPmd9ZJudFuIos7TZEMI+HMFVU5C/wAiZqCxuOOkAy7dly2m7lsfW6S3Zdta6U0Zu6cA8QdzSbgUhRAQFM6ZDt+9vEptDUH0tfjnzqztLEuQMm2fZ6EVlW8msWzCJcOhVZNVSKBvV5mheZzAT8BEu3dQcaP43eJqVbMbib2PYicU6xfKXkcp3L3rJUmXsZ0AAO7vMqYunb6G7t1oOxHjN4ilrau/KzKxrONatluItKSRM4decFOe2YOVzlAPY9hE3aghqP8Ai6CZ8IZEe56tC5Je4oRmWIC7ZWIhwR3GK+YNlxbc4+71mUTW8OzTbVLd2lG7tpW9eOqMsOaUR3f7DWL9UxGy2YGS38vsHUgG7TFDt8B17Q8Kx3+xWy/NH+6R4fW8P8PF8HzOe8k5sBjqyLVkDSdtW02YuFUxTVVbEEnMAR3d7TsHt9+q3LdnMjyi4lXsqEacpeHT8fx998lKTv6v7iUCgUCgUCgUCgUCgUCgUCgUHHfPmMY0UfSLxJugkXVRZZUCkIHxiPYFBwy3daaj9SLLc0eZyn9MbleEFQneAnaXXUveEpfujQGt5We9DVldMcv7MCQCi+TP7IYdAL2D6Qj6qDlMJONlUusRr5BwTs76CoGDtDUO0PfAaCr/AB/XVkRrk2xrNL+yWlYjpm/c3StjBmsZ+qsQCFbpiqkHsZNw7hDUNaCLMcZtmcGZxgprHFtcR01Y67B4ld0Telvu36nOEoC2UbAcO6O/0u0O7QT3/bErH/zc8z//ALuV/wDqoO44hsm3jZl0xLS3pddo1kIRwJiFIXUq4GIcg9oD27CKBUF8qO1WfbPZ3bW9nVxp06lKp2enHGMo/ZwmuljbUa1GWvtOsbZQvaOynF42JOyB0HarQd8gVMVygsDVfYcQDx5aTwtWijtbtBa7X22S7+co1MafT06/dNxV0y4exC4i59z0Z20qun+uL/lZMnjO8i8bKuYzRxPofPjAsKV51gu/roSIr8vZru05fbu00rYtaEbIYzzxA5pzDCPcXtfoKyeuJhvQ9yt0/NaQRINt5mo6nP7IX3w9+uFSpCjDVOWmMX2OGpDpeHfNdzYqm465o+1mEuzsq07ThGDO8WywSKUZJEcLvhUESAkBiB3Ux7aoPbrJ/wDtVPzouzuW57Ek98XSN4XbcmM71wjEQ91v7Pu88m6hzXO2ZCqkZmsiAAooIh6ShfABr7TzfKa0tEa8JfWiY0K0OpJxMPw/FBaPE9dN/TnDy2Sg8h+ZVZN+W72xjQh2zDlKk5YAJnOig6ahs3eNXF1MwyhweWjlXI6+SZq7phFy5Kiks0RVAW5myYF9h2D2dpyb9/perwoPqx4TYBneMJeat6SSzmFf9cKBkk9Fz8lokO7s17eqFHs+EagwiS4OcNIphAymcnqCSK7YTswkW6JibEeUsXUuhymVDb266k9zVvqZvlVGemVeEZeVF2xoVp9CMkkcOuIIzD0HIRFrZIcT8Q7dEUaJLlSOLUxEiJCHNJ2qakTT9L4P21VFC4trmGujKMo/N33XKE4dJDXSDcAlz8V1+25k6OvSzXDG24R2xcWdkyDeSEIIqqpqdfKm1ethI6KCfL3mE4bDequydSFGGuUtMYmEdavP9qdch2+YuDgPtvoAmv8A+uVQe3WUf9pp+dF2dzXPYkuLwuYisrA/CxbvDbfObWV4+aGCrd3Ku5Llc8qi6iwJEKK6hyJJgcqSZRUMJU0iBrVDmF1s1m1pO2uq9OUJdLDeR/3Sco291z9CXmu4isS8N9vzbOftyeZMXLBzz0DJ3ACgbtNB1BU5uwQHSsJstiuTjLL6ld2VWNOdOWqPu2r05Sdm7vcepLzVfOld4Q848Y61iy3D/DRku3iGsiV64VmEUSlFUUNm0TD3/pZvCpRoVqNxDVSlhKPzKWUZx4ZLVYchnmNcF2lbd5LN2bqEtaPZSQncF5aSyTdNM4bx7BDcGmtKtejRhrqy0x+d8wjKXDFB3SdWBeHEzw5IYlwXKQMjKO7laLu0HE+3bhyEgUN2Cc3eHmcvu1RQzjJ5z0xr0/Oi7e57jsSZf0cuALz4aeFKExfkWOQaTyb166lEG7oqxCHVcHMXQ5ew3sfLq5upXK4+AfiZi+lBT4obLtWOWs816tpNd2aZRTV5B0CJuR5Qju1ARU7PdUGe9LZwi504sYaxWWD7eZyCkE9kFJIHkmk2AgKpoATTmCG7XYbwoLDcL1lz+M+HKx8d3g3SbysJa7FhIoorgcpF00SkMAGL2G7Q9VceeAqd0sPAxxIcVuUrYujCdqsX7OMtxZm8O8mEWwlVMuJwAAOICPZ665C3t0WhPymAZGwWbYhpNxaC0ekiZQAKLgzQUwDd4abh8aDVhZvRY9Jhj8p1LJjSwii6RCOTw9+JthVAvgUwpHLuANezWgtNwYcLPGnYWEsyWXxDSTqRkrqtoWdqpSF2jIBzTNnaZg3GOYEiidRPX/8AxoOH0VHDTk7gsn7yjuI1xb8C5uVCMLCthuRsqq5MmZwU2hQNr4qFKHv0HSsuAriftTpQh4n7XtVgazlr0UkFnvnlEqvVXCAkXHkiO7UDKKdlB299cEPEZOdKux4p4212B7LQnGTlR+aWSBUSJR5ETjyRHd2KBpQd50tPBLmXiwWsidwhbrN+/hOvN5MjyRTbaIq8oxBATiGuh0zfzqDPOj04X75w3wdL4Bz9bjVJzIP5MsiwbvCLpnauR27dxOztKJqCmN+dDfxn2Bdcpa+EboZSlrSZhSB0S4zsDuGuoiVN4j2AcQDx03gP9GgulwH8FROCzAUxb05Lt5K5Z0TvLgesyiCJRKkYqSCW4AESEDXvCAaicw0FZcJf4PWf+/8AEv5JGg5kzY8054H8Icu4nsm6SCXnohN0QgdTO0jHTtJulsKXuFFv2b9Td70qDtbBfElMQ2/KJk2ld8JN2rgX4jukDf8AjQZ9wxWN9E+Os5BMXK9UipGMax6sDsS6sQw21HiLgB27+YIG2els2kL3daCcOBWHbwvBxjVo3Oc/OtBk7WVV7THWXTBZU4/GKihhoJaoOukrqteIcdTlrkYtVhKA8py8ImbQfXoYQGg/jS7rVfuCNI+5o9dVTsTTRepmMb7gANBDUT0hnD5PNpBeMVmFF28gLOJjUmZFn84sB1CGKzZpKHcG2imbcKiae0NBHQKDLMA8T+PeIxeZaWYylGbqBMh5xZyREdSAsBxSMB0FVUza8s3d36h6wDsoJLoFAoFAoFAoFAoFAoFAoI84mjQZcXCe6Uymigm44ZUqmmwWwO0uZrr2aae/QVyuZ1AxNjyD63Y1VLnP2yrUxWYqO+rt5qTeAB9oGP2EaF3GHw26j6NB+MkNoVO4+dGsGqaK0lInQBNIoAZYZSX5Omgen6i+v3qCX+A/rKON5iKdE7zCZTQSE3ukupNlEh/mKFoMZ4/8eSN3P4OZY8biWJepM3BRaOJczUkjuMQeZ3HCQm26bfAfSoKkuriva0lurteNI+QzENp1e3b8uVJwf7nJQWS/HQZZYdxZOu5YiamAeKBZLcAC+iclvhRN9sXrLdHs+6NBfe7MU2dkFNq6uZm5OoggQqfs4lOTsN4iHr7xtaxLaDY3Itpq0Kt/HGUo9Hi5v2/id9K4q0eg/jHEFms5xlciyDhw/YcnlPHTkTnMKSS6RDGH3Q7XCn9H3q6qGxWR0cwpXsoylWp6eacpc8uCFWEef6tWf2f2PuNzWxhow6LLqzJTo/4pgA3DbfBR/wDyXe/oTVhfKP8AATM/oKnorjk3vrQ8qLVLyUdv0gn82vN3Ximd+S9X3d3Zu+10r7xifOEHjJvbDN4MbWvG4XMhaT1YiDtu7WMcY/cOgLpCOolKUfSJ4CHx1NnJfyp5pstmlOzzCpjUs6mOmWEu/o8HFH93hlh+z4udjWeZDbX9GVWjHTUj9pseIcpigYptQHwGt6UWP1Qaj86TKd05ru64TEIPXLlenKPxc44B+IK80Ns72d9tZfV8etVqenimzLae5sKUPFiuV0U86R3hiftoR7Y+4xVKX3iqopj+Uhq2n9jle73ZO5oY/q6vP50I/hYFtlSwjmEJ9qKaOKPb/Y2X1u8PoUffoT1KnKR8Bcz+gqejisOTe+tDyotUJeq6dnK/FXm97omd/eUj/kCfzK+a8Q/ub/Rfir7xjZp0f+z+xGtDl6acp54fvxevQPkV/RpY/wD5PvZoi2k9+6v1fRi6jpJZ0sPwtSTIB70rKM2mnvhzSqj+JKrZy8X+Nnyd16fyk6cPta/UVGytPXnEZ9mMmuuLeeZ5RrMNyFKozcprEMUnrIcDB+StGLW5qW1zGrHpRx50qVIa4aG4iMkUJSOQkWwdxwiVUn3DAAh+WvUS3rwuKMasethzoJlHTLSiPiLK0vlgyeWvOxbhGEkFUZZyWbQRKyUNsKCaihjhsOb0NPHU1YBt9kWa55C27ipatMpc/FhHs/H43gXLLbija4y1o+fWDPIQK66aUTGKwrrY+kFLnb8tqrykgIktqpokfTu6evd8HbWBy2K2mnbRhStd3Uj1t5Hsx09bxdP/ACxiuXthZ6+Oer6rhy1oNLafKwM2/gkHB4Rs3ax7qajUVeZomG8SnXAe9tNtOHaO77c1cP7B59CEv7rqjuowj+S6UdOrreLLTPpedJy9srbt9bxll2N3Ws2SdR7q7I7rMO2KeXIL8gmaBs13rdupA0DXU1T/AEY1IUYwn0uZjOPSRVnmJj7+l4i6rZvCPURdNkWsGCM22TTlFTue+QhjHDm7Shu2kHtH4QlKWu98R3J27HuJEE425Lc6jHdYCaRLcbEqaQD1cqRzaL+5UIYmpwDQVdKCTuElhejZnLSNz7HDZ9ylI9+1lEXiBwBRYTEBRI5g1KJ9NKCvHScSjiB4mbIuNgxK5cx8O3dN25iiPNUTeqHKTs7e0Q07KDsf7ZZxL/5tiH/cn3/TQP7ZZxL/AObYh/3J9/00D+2WcS/+bYh/3J9/00D+2WcS/wDm2If9yff9NBNnB1xL5L4hz3CTImNi295o6r1TYguTn8zmbvpoB4bC+HwqCbXDdF03O1XLuIqQSHD3wENBoIut7gx4aLWu6FvqDxiklKW8wbM4dZSQcqEbpN0zpoexHUEhjkIoYpTmAThu8aCKMiWNw6cJ1xxNrWjhMqrdyzev2fWLgeqFRU6m5bqkIVRQ5SgZJQxNodnsuviUtB0ad54XtaGjLbgcERiUUNqyNpxPOnnO1KLOuJFW5x1ESkOKBj7/AE9pOwe9QWTx5iTGlq2w/Z2tbKDNtcyKS0sg3eKrJrD1RJsGhzGHs5KSZAENNduvjQd5aVnW9jyzI6xbOj+qRUNHJs41qVQxuQimQCEJqYRE2gB6xrrqdCQh63skXalZzOVk7xvY6KUcUXciSIi1ECKgUoCXmGAdxtd3aI/dqCct2lziGT0rirc3emMOOe7tcYasNPe1/wC/znbpUv6UBKMyNneMjpG92cG6VsSKePfO1v2e0MuRUy+gJScuqku6EBIbeRv3Ee7/AJSppya5ld5TQuJdKpTjLq9aPzd7zeF1MR6O7GuBcbcYNhjGW9aUjNP5ZwmxlovzJOv0lQZuDicx2Uu4VZJ7CGKK4I7AExSDt5lXEZvcd1Z6g8iy01ieXzSdw5eKg4e3RbLJoQ4cweznxwiucnvalGgtR0ca93jbdxMrsY9UUIq2ODZMj4iIHMVTcJSumyIajoXXZu+P1UFmaBQKBQKBQKBQKBQKCA+Jm/76tK+yNrauiRaIKQzcijVls7wqmebjlAwD7J7CmBR1qDuUbaDOspzvRaV6kY7qnwx5uvKvqlHx+COlf8rtratb8cet+F1d5Tt625M3M0ZZAulUkcylFWgFcpmMmKLWOMTdqUPW5W0+3MWrbnGYZ3YXl9SpXlfTTjcSjxR4dELWUefh/wAWf1tLso0qM4UuCPFp9Kf4WFr5zzASa+hxzdzwyC64O2/WkUjG6iEeoJCKaF03ic7c5vt6xGW3W2FG+7n7pqcUtcejq3W4lp1cPS55Qxn46u9r7DRr0/8Avq/92Z8PWQ73v/KxIC7Jp+umxJIc1FFJIEjmKKIkFXugJiCm4/nmrMdgNp9oc72mja31epKNPfcOGnTw6NGv5tE/O0qHM7W3trPXCMeLT6yw4xccOghHo904CHsQdggIiA/yjrWwDHHFi5m1V5VzAQstHnetNovGTZwmKqPYABvIUdS9nhrQVn6Rl5wMx01bb7i3t+4H74jFyEISE6yG1LenzNwpnITx2+mNBXK1by4ILmW824H4dchve/omV1lcsOQw/cO+1/FQc1ljS78i5dNhKxOGwsPNlgSzO+4M8Sr5IrMVQSA+5ottMfeb0AGgszlCw7qvTNUs3e41RvhhHxTEjKKLfXUPNpxIIqHFIDbu+PgY4e5rXDbHJMzz3bu7wnl+GYUqcKWil3ZuNzzx4pYwjLVx48/fxw6vxr9a1qNGzjjr3cuLq6tTssTKcTOK4d9bKOBhfsDyiriKbur7RMaPbGANrYDnKYxwKIGEBH4VV+yU+VDZWzr2MMl3lHeSlSjK8h7lDHTppapapSwj2vGddz7W3Mozxq6ZeT0klYtyFd15PJWJvOyWcC+izogoyQuBJ8pooUTAJwTAOX2B2bvSqS9ldo84zqtc0Mzs421ajp4I1qdaXHHVxaObR4urpYd9b7q2o0MIyhLVGXi8z4cUf2Nt8fJZ7+hNX3lH+AmZ/QVPRd+Te+tDyotVkUUppRoQxNQM6TAQ/jBXnLbfnEf3pkqdCTbDN4Lw5ccUtCy2LYBVuumJVCeaUSjoPvCUoCUfjCvSm62R2WvbeVGrY0sY4/4cfwoVp5hf0pao1Zec1X5FtpvaGQJ60GqxlEYuZdM0zqeJipqmIAj8egV5zZ7ZQynPrqzh4KVSpDzZSimW1rb62jV7UYtnnCvdbm9eHSz7kfm3uFoNFNc5vEx0w5ZjD90SDXoRyd5jLNdh8vuavSxpRwx+rweqiDOKMLfNKsIdpmdzzaNvW5IT6+gEZMlVzj8RCib/AMKym/uYWNjVuJfq4yl/KPOoaVPe1ow7TT0s6O+WO+WPqdY4qHH4zDqNeXdarOrWlKXSknSMdC3XRMzvJua9LYOfsXYs3ZSfGQ6hDD/xC1s37Gm8xheZja9qNOXmylH1mEbb08NzQn5S6L9gzlWSrCRapOEViCRZFYgGIco9ggID2CFbXVqNG4oypVY6oy+LFgGEpwnqi6CSxVi9OPWMXG8AAgiYQHzKh737WrLcbN7PdzS/udLo/Jw/Cqo3t5r/ACsvOakFPE/3RrzL6ybW03C+McbPcOWm9e4+glllraYHVVViERMoYWyYiIiJe0R9+vRnZPZ7Ia+y1jUqWlKUpUKf6uHYj8yHMwvLyF/V90l0pdb52fRMPFwTAkZDR6DRslqCTdskBCE1HUdClAADtrNLe3trOhureGEYx+LDvYLXjOc5apKt9LBOChji1LaIb+/J5VwYnwgSREv5Va109kleadnrG17VWUvMjp9dmOxdP++1ZeKowYomKJdfGtP0jNnltXvIPeCdG/Yl2dF8ljczhFdM3amumyHvB8YHJXpRsLe+2Wx2X3HapU/56ebFCuaU9zmVWGHak1drcKDjHPRYocT9nt4mPtvIWGbASuxggZXrUrcpbpbOTybgogJTnMivs5u/eI+rSssULIsyQVlTOaL9ZZiimTvGznjqTbX6hKF1ZaOLXTbsTuwD/Eg8UR7w9gDtGgkZHo/7AxnxB8FGJeJTHdnXddqEBccXeE0LDrRJUIyLIePA6ixCnVK37vL3h3BL2UFfbNiYeJsFll5kwSSubJ2IM9myJNl1Fe4OrOFRb9ZMIjzeXsLs19AKDHMX3FJS1scAeIHRCGVx/lp+MmTZ9KH6KGTdH9r2K9lBn5cW8M/9p4ylkiIs+zzXwtlRWOvWXbpIDIdQNexDJIOzB3ypimmUxQP2CQutBc/oqYzGlvZj4k7X4dk4lPFzHJEcFoIW0sRSJSWPDtTPQaiQRT05u3cBOzfQdpxwExUbipx6per65kpMqTHqBIlq3O2N/d47eaKhimL3/HaHo0FvKDhTE7CW+069cEw1ZICYCgs8XKkXcPgGphANaD7MnzOSaJv452m4QWIBklkTgYpyj4CAh2CFB+nS5WzdRyYuoJFExgD4g1oIq4ZeLS0OKBSbStS2ZSN8ydX54yXK7/N5mm3YY3hy/XQY0HFlcr+3ml0QNvRJ2xH015zScLqAczdi7RSKCIhqHMOmuU/b2a1CGPKjfVbGldW1KnKOq6188pdC3nCPB4841Ofv95f8cnpQnolKXV+1GX4XMx/xM3hc12RtszlsRqRZeU2Nlmiyoik1E8gn3wN4K7mWvvaKfa1V5JykZpmWa0LS4oU476p3uaUuGGq5hxePqt/J5pOu4yujSozlGUuHD8P4nVtchsMy3czLe2H4eRjo8qyco9UTOqo0DmSAJH0EBKCWjLQ+4fTWLXdkvKHmuZX0ISto7mOreyjq4OK50S7Oj+780tXWnHmfLjK6VGn0uLq/Z/ExUblhpLHUDfEPhazPNslYz+WXZuiL81JRkAJnRKIDpoIrFKBvH0viq1Y8pW0lbJLbNbehS3dS2rVpRlr1aqPenGPV044yjp/i7vam3hdSpTlLVGUY+cy1/wAWUzaMr5nPaMcjFJzrVizOmufcmz84KsFTHDQAKcBS3l07NvjXO55Vb6zzCUKtCnu97CEcdWPPo39ShOUvG1Q54/Fp8L5DJ4zh0+LT9rTqZDiHP145KuttFurJQTj1YshnjtqooYW7oyBFwE2oaFSMU+wvbrvIar1snt1nG0mYxoztYxpypx55R1cM8YRqd/xJYS0x62qMlPeZdRtqOrXxc/8A6IJkHluoXEecWlYaSkSF1fuWso7XWQXEwAHKEglDTt27lBE/o1r7cVsthmXdc6tKpWj05RqVZyjPxNMo+dPVLoqB1fFLbuUpLN7mWvKSho+1ELNhgh3N18RMnaIdaErjreiDXmlVMHsO5Q5Ux+M/udyMo1e1VDVq1aI+HpeDreMp2OcK9/4/acUtq2lCZHteRk3LpTVnbfEzdFyHMmCKneM2OwBqqTUP8eqQmvr1KWrgOBE4Fh8rQLC7J/Al1IODyh3+yJtexUEzKEVUAAHnlSXOmPrIuXt9YUFnuBzHjGwguUWdgSkH1ozTd5yh7bac7aCvo+ZPT01/xv8AE91QWBoFAoFAoFAoFAoFBG3FLxI2pwpYo/ZZvCMXeM/ogi4rq7UxSn5j16i0KfU2gaE5u8fiJQVwzhxr4Sl8h3pFTOD7xlJu23ScFb6TKYbtiT6pXq7RY6IisANxQW6wXetpqHeJWKZ3sZku0F33Vdxlq06O9LGPa04+VHXLTLxlXb3txbR0wcWX43+Hq4puYLF4vvh+gMGReHkEphBELkeOkIIh44SmVAUjAWTidVFNqevMEDex97outhclvJylVlU1S1avdJceuMIy1dr8lD60XKN/cQ7P9avxPjC8WvCjNIM5l7iC4mQyF321bRgdSye9u7mjqpCQdpxDY3O2UA2gju26kqklya7K7zVupavKl1nP20vO2/kdxo45xNfc5cNycM93W+7gZabiQOhdbRySUdR7RoY6QpkU00OCjMCifQNTaj6JqrbDYfIcrzGOYWmqNTypc0uGMe/h8fQj5rhVv7mtS3U+ikWy+lCx/dmQ47FzjFs3GzbpKKB2zdPG5uquXU+4g10dSGMB+ruW5jCco6HIculZgokASTvB1s5uk7ws28YO25ta6rgaILrZ/wDND4qhnqp3gOEhiDmQIdRDeUi6hw+l8sfRoJjg+JbM9tcNNk383/Y8u6KdpSZZpS6766ss55L5VNIzdy6STI6LyybRUFMu8dolLtNQR5K8cvALkK35F5kjgiM7eMh0cmi7cYP0DG8P79SEoafGNBiFsYfx3xWGBXhowJjGwgW+kSLzKrhSRS+PqTJXuD9qcKCx+Rp227W4gblavMrXbbD3zVGFcLQEcDxN5tRMAagCBxJt+Me3dWsW1GZZZlvKNmOvMbizqShQ59zT3sZ8HZwhLTp+fpau8yK2pzlYUuCMul0nVR1w49iZiQuKM4nskovpY6RpJyW0FNVxTLsJrq207C9nZVotsx2bs76vd0s/vo1K2nXLueXFojpj+q6sXbKnWnCMZUKemPjf8yVOF5GzHUjc9yW9kK4LifSKzXzo8uCJM0UAU0zETAuqRNe771SnyX08lrV8xvLO8q3NStKnvJ1qeMJcMZRhzcMOfhWzMt7hGEZxjHCPZZNxR/Y23x8lnv6E1Zbyj/ATM/oKnouGTe+tDyotVkR9VWf76S/PCvOa1/OIeVFMlToSbkCeiFepqCmpTOv177z+Vch84UrzN2z+GGY/T1vvJJsy33vp+TH0WwngNMY3CVZ+7xBu4D/8UrW8fI1+jTL/ACan3s0XbSYf9d1f6+J33FdcAW3w23tLgbQQt1ykQ326heUH4zhV45Rr7uHYPMav+FKPn4afWU+S0t9m1CGPaaqygJS7a83kyrD9GRPDE8S3mgx9pZW33SOnvmIKaofiTNU7ex9vcbbbzdfKUqkfRn6rFtr6WvKtXZlFsSreJGDiyv1Nc/uJ/wA0aprn82n+59j08GnBfxP9wa8susndswdZtQwVw2WDcrm3fOIPIRohyeuAhoCcUq6NoIlNuOJW5gAnrE3jXplsd8Esu+go/dxQlf8A5/V8qXpOq4bOPmyeJW82tk27ZElHLuYYJEyjpwmYpA3KFFPu+JgFPt/bVkikQp0r8+dxke07YKbsaQi7owfGqsBf6qtQPZKXuM87sbTs05S8+XN6iQ9i6f8Adqs/GVQrWZmrYFw0P3F39HW5iY5A7h0lbU1HlRTDUx1A6wBCgHviBi16Acid3hd8nFnz/q95H7cv9yJtpqejO6njafRa+JLihfXx0WEbwxWq9gZK2rL4eLEuG4pBgsKrqLlQuhugs1cmKcSpARu3MqKZygcNphE2lSwsDOneZbCcyGaLZuU1pTOIc38Uspa903RJugMwSZhayS6S7ZyVUqJVAct0ylUERKBy9neoM24WbxvW/ZHo6rsyNKLvph5Zt3c968+muSlhiETUMI9phFIiZt3r8aCtlszEPJYbt6xY2YauJu0MN8QX0VRCLgpnMRvcKlT6ykA7kNwiXbvANfVQcjG2M5C3+L59IOiF83QeWMPjD+8QZt00kVtPunQoMtauMGJ9DLkmCg1rVNeEnmE693MGqjcZF02Je4JIndkKPMMmCZikKKgabDaB6VBdfonoy38f21mzAdvxrZg2sTiCuRowjWqBUk2zFydJ62IUpdAKQE3G0A94lBj/AEi9l5UkeIO0L1x5jqWmixESiqCrGLWXSKsm8OoBDimHxF7NfCg/H9mxx9/5sP8A/CUj/wBdBhGf8t8ZfEbYpMf3vw3P2zNN+k8BSPtd6CnMIBwAO+Jg07/vUHfY64nuOXGVhxOPoHhoVVZQzBJm0VdWrICoZMgbQE20wBr9wKDt1+NHj5cNzt1OGPunKJDf+qUj6w0+HQdj0a1nZCxnE5CkrysSZi1VGzNRmm+jFUjuBIVyIgQDAG8e0vhVLf1pW1nUqwjqlHCUnOnHVOMXecOmIrhSveChcoYuMm2i0F5FuLpuZZBJyo1jNFNxiFAqnMSUHb7g24vud1a4cn2yd/Tzq2t83sPc6cZVY6o88MJzpWvFqxjhhr1Qn3urLVFlGZXkNzKdvV6XD9qbIrStJvjuwbOuxxYD5u9G/wB07nzMYRVV2oT/ANIppqqFTIJzBoonoOngb46vuV5XDIsiyy8nZyjU7rqTraKcpT0/3qMJTjGOvrR5vKU1av3Tc1YauHRw8XD1GLxSOWLJgbkjYPG8ssrckS7T3mi1hBNEq0uPYIaARTmLNdpR8SKagFY1a0tqsnsL6lb2FSUrqnUj+Tn0YyvfNnqnS0xl0oz1YKupKzrVKU51Y8Mo9b6P/mchOw7/AGGOXdovrFeIKxdu3ezRbNUzrp6LnZqoETPtLv3bjFL2du03waqI5Dntts/VspWkoyo0cyhGOHPPDjlQnCMZc2GrVqlp4eLTL9jh3TazuderpSo+s6+5cS3vds9JW8pZsokmR+s3FyowUBIx1X0g6SOQ2mhyAVREROHYAm0Htq3ZnspneY3le37mnp3ksNWmWnnnXuKsJRl1o6ZQlKUejq09J2072jRjGWqP9RjFlPDVH5IjbxtZKWsuSjASslJvLrqM1U0nCPJTOkVYxu7z03JnBAL6YEMbXsrKuT612gtc4sY1bapTjG2jCctMoxnHRGUNerh3sKsqsY4eGMJS6qkzSdtOjV0z1cfD/XZ06XylOHniNnX5zyUwkqyMYR6rKXOrIdnvanRSEKtV3yecol9c+7VdVPszuJ1vShSY/qgqf0qtwYntDOkRA3tE8Kr6UZWlHAjH5GiZdS6SbeYAcldgH0jUPY9TB3t1bD5bQnZ5bQt5cOmMY+bF1sb6PC/lLv4ybPlowj+BU0MwWLEzy52D1mVJVUGoJvriVWMiCnfAgND6D27S+kWuGRSltKpSp5qPt+yH8157cDLu04pnIQzhEVVAUI3QJBmApw7pSn56mgl7d9Bafo4mEMyJeK8eyi2zo6rHrjaPIxQEnYuJdW7aOZmSKOptplOZv72ghtNQWhoFAoFAoFAoFBxXUpHMVU0Xz9BE6pTGTIqqBRMBQ1EQAfeDxoPwpOwqCfOWl2xCAoCYnMuUA3iOgF8fEaCnfTZPXcrw/WzjWKteXmnkvcrt4jHQaBVXBuoQ8g7IrtMYgbEnBG5zDr2AXs1HsoIAvbiQs+6C5XPEsDQ9vSUpD3GrKlfk32Rcxnm1vOAoZPQiDrlM3XVj9h9ynbouagx27LufXdkybui7o1KEk27pK6btjNophCMnI2Ar1lUpu1JAOQ60OPZo2U/yZqDpeLXPBsxXhcl/W/jSWKDxeNvlpGQpCuTtUYmFe9XfqCPLDq29dFwJwDXYqXQD0GbcUKxJKSu2SjxBZubKV9PeYmQRDkEjYJYynZ7kqYGOI+8WgxSGjXbzi3xply2lCOYuSy1FMzPEe1N1GyN4XI+bLpmDsOmc7BE5TeAgYohQXHyV0UFt5IyW/wAjr59uGPO+mXUgeOaRzbkmFcxx5agCHspS7+7r6y60HQZpQwbwq5Rw3jLOdrwFx2vGWvLEXuOftc7t0goVQh0gTTT3EJuUOUB9jH+LQZXcXSjcJNkngbfxw3NIRj2TI2mOqQjlmlEtBKO5xsFv7LoO0vLJ3qCKeMfiD6OvIuL5OaxnYtvzF8EMj5pOtZr1oc5hWIComVTIiOoJmUENT+IUE85Lm8m2hlVaUt+MmIaMexbEwy1s2USUWkzEKYDJrmMbVLYA6FDT3Va/7aXu02Uba1a1pGrb0akafutvaxuJVtOrhq4ylwaOjFe7ONtWs4xlplLxpadLtLsyLxFXTEub0iYuRsm3WpykbIFtwJKbfmMYC7urCO1Eoa+vvVVZttDyh5vZyzK2p1LC0jjHTHufui7qc/x7nowj+/v/AO7jRt7CjPRP3SXlaY/zZNw4XRli5o2XHIyL9Rm3eJkg5GWhAjnLtMU9VN7coiBQKfsA3uqyjk4zba3NLe69uIzlTjKO6nVo9z1J4aePVS+Lml0ZdZS39O1pyjuf48Wr/N2fFH9jbfHyWe/oTVeuUf4CZn9BU9Fyyb31oeVFqsiPqqz/AH0l+eFec1r+cQ8qKZKnQk3IE9EK9TUFNSmdfr33n8q5D5wpXmbtn8MMx+nrfeSTZlvvfT8mPothPAZ9iVZ/73c/O1q3i5Gv0aWHk1PvaiL9o/fur+/1XT9I9OGhOFmVapG0NJyTNr+DnFUH8SY1beXa8xtOTqvDD9ZKnD7Wr1XdsrT3mcQx7MZNfdm2ya5izAFT3ebYJy//AN2JP/51pNlGXe2XdH+HSlPzeZJ9xW3OnxpaWccFE+FucU1mvRNoVxJnaGD3+ckdIPxnLWWckl77X8omX1O1PR58ZQ9ZbtoKe+yer5Poto9eh6H3Flfqa5/cT/mjVNc/m0/3Pseng04L+J/uDXll1k7tpdn4ztLKXD3ZkBeTRVZsW1mu0iK50hDmxxmynaUQHtSWUD8OtemWx3wRy76Cj93FCV/+f1fKl/q63FPA9w94Sv5DJOM7efxsqiRymZQsw4UIskuO46Z0znEpg398OzsGskUioXSTTwy/FK/YlPuLFwzNsH2oiUVh/S1ony+XvdPKFVpfJ06cPs6/XSpsnT3eTwl2pSQ9cVrGhbWt24TE+rbNyt/u3SiP/JUXZhlmNpltncfLRlLzZyh6q+Ua2utVh2fwrtdFVP8AXsLTttmN3o+5TqAX3iqopj+Upq239jne41dk7m3+Tq+lGP8AwxR7tlSwjmEZ9qKc7dwFgu0GE7EWphm1YxpdCp1LlbR9vt0U5U5wEDC5KUgAvqBjAO/X0h9+thmIuObhs4dz4wLhJTBNnGswqwKFtQ1tNfNwKAbfu6ty+Vu3duu3xoO5VxnjlSUgp1SxIfrlrpKJW07GNT5kSmomCShGw7dUAMmBSCBNNS9lB1hOHvAoS1xz5cKWmD+8Wp2t2vQt5sCs0gcNpk3Z9mrghg7BKpuAaD6DgXB/WzSQ4ftnrAvI92K3mNDfz2BdrFXXbrvbh2JG8U/cbaDAL+4UeFGxbLum77a4Y8dNJB8xFSTchZrEOtmKsVwBl/Yw5u1YhFu/7shTeIVYto766yzIbm7ocMqcZYxd9rThWuYQkwltflx2E3ksg2jHQzCUuSM88zINYRqiaSdEOdAp1DkADrDykilDcIn7vvVDl1txtVbWEbuFWOqVKVXRph0tcsNPa06Y+UvlPL7OdTRp62l3HFTxozGCYK2besy2kJa57kj03KBXJDclEg7SgbYTQVDmUHaUgCFTnl1edzYUqs+lKMZedgx6phprSijL9lPpWnrgi5cemRSUOA8okI0ACgI/bqCP8tVritjk/LdhYYtA95ZIuJCPaJl0KCg6qLqafS0yB2nOPwQoKj3J0g/Enme51rf4XsVqkbIm7qnm4XroSeo6v+KQAfeHX9tQfX9mPpUoBM0vJ43M5QQKKiyasC3MAlDtHsSUA38lBOnBrxVJ8T9lP30nAJxs1DOCJSTZscTInA4CKaie7vAA7TBoPht8aCZ6DjSqiiUc4VRPociBzEH3hAKpbqUo285R7MhVtjm/Ltv4Eueee5AeSUiNlwsrFvXDVEqrV0+VUSMmXYmAGIGwohqAj21rNQ222qsNh765rXkqlTua1rQlKMOeE7ic4SjHTHiw4eHUc7P4m5Lymcw2tJmybJoQ0pY/0QOolJFDkmMmDcok1FMT7Dc0xx7ddfCs7s8zze/2vy+t3dUjb1rTumVLg097dR5ujq5pa8ZY8Xh6Ij23845Xv3EVryiGRXsXIuZSf6++QQQExytmiztAggcgl00BMPDwqPcv252pz7ZPL60LyVOtKpea54Rhz+5Up1oR4o6dPRj5Iy1pxDXw7yayjEld5XOHwmAjgRDlmlTE54erd6Aabdaymlyg55V2mpUo49LLN9o097ujTvP39HvaR1drXNnG44+0IKWytKINrnmUlGVyM0GfOctjxAulEwDYYpQI5KYgal10qhyrM9tsxo5Za176pGF1VjorYRpa5QxtN7OPRlHgrRlHijq/kd9AfSGp3ZI8U8hb0atIXgLSy43qkNApXGR1b6hzuw625GGanSVFwJNSFXMOnVjaEKBu9sZSw0wjDVqMWM8F0rleM4i8dx3EHKTQv3D8WjOTn4GYgUJF2VmuYSIoliGzY6xiJqHBJVX0Sm7TCWuYlJTh+yMzhbqby3DLdDe4X7pY0AW1X/Kg4o4rKDvImWbTFwQ4GKfTlI6G3dwtBlvD3OTXC5ZuULrvDHa514plFvUWL5VBGaflOK6RSLAL52CaHMDakc6pQ+ndwu3UwdxZfSXwuQrwjLItLBlwLPpmWJHRfWJNmmmqsRFFZ7qbmDtK3Ksn2+CvuKDtMtdIVb+KckTeOXWIJyQcRD8yKTlm+alK5SRZJvHioAdQBJyUlU9Cn+mD6PhQdUbpP7FWbPH0Xhu63iLJKQeOFG/VxEjBukmdF2YAUESkWMqmTQe1PXVTaFB2Nw9IcxtC6HFmXJw+3h51ayjCPXRjQQdpi6WadccIpqEU0OdBvofYHeU17gDQY5CdLTjO5iPGdt4euh/JtlQTTimqrYVnIi2Zuu53wAwik6NoXxE6BiB2mLQWtYvE5Fik/RKYhFkiqFKoQSmABDXtAfAaDkUCgrtxsNQe3DBIKIt9hoOSA66iW5VIQM3MTle8JzkKkPxK0GO4tkLddSiLdxIQyhFr+auAJIKpikdEQkNFADXva+4Hw37aC0i7No5ORRw3TOYmvLMcoCJdQ0HTX3woPmMRFck6Hm1DlqFAFScgNDgAaAAhp26B4UGM5ufOIDEd2XNCmK3ft7ddHRdlSKJyiVI4l8QHdoPqGsU21v7zLdkMwu7WWmpTpVJRx/ZKMZc2IxnhempG9uHaEva7FU38s8YOAcvlm6e9UCrKEAB0AA02gUNKx/kxznMs65PLbML2pKpWlGpqlL5pzEOcMkZxQ5vhm2Rwz0RGOaTwovI9zHJnOuUgpmVDUpA9Ig7Kh3kzx5Vdt7OGb+3WMaMaumUMY9KMNMsfi+PUMi4sM03Ji7PeP7StiWBlGnO2VlmqSCW1dIXQJlIOpREoFAFNNPDdWQ8q23ud7Mbd5RZWdeVOlLTKrHtxlV046v4RxMXZ8Yd5ZYYZNx/j7F+QF4BS5F3DdZZMhDE37kgKJgEBHs3G8Kq+V3ONqrfaXJ8qya7xt+6pSjjj8+qGGHP5xj4WNwuWc62K4yThjJV5IS0xbtmrS0LPN25SqEEEym+CG76YUe0OwS+6rH7Pa/bnIZ55s9m9zhWuLW2lWpVo9Lox8Xx4+Ho6celgOls/iJyZOcEt2XqteTg1zws2kglK8pLmlSUVQEPc6eB1A8KtOT8ou1V9yMZhmUrqXdlvVjHX3ufTKVL8U8BncPk2+3PFPY9jOLkWPEydgpPn7Hlp8tZyKKxhUHu666lLWa2e1O0FTlQynLpXMtxWs41Jw6uM9FSXP9mJ32IcLXELk68rayawu29Xb19FQKr2HXW5e5sJSLgO3QoeA8se2sR5MuULabOspz6lfXMqlSjRlOlj3ueOnCfP/noMHLe8QWYA4bMZsbfub/1rvuSOyGceJEMKYAuYm/Tbpr30y66eHx1W3W321cOTrJKNrX/v1/UlDey5u97rjH9njQ6vR+c58eZmPDfkHLsRma5eHvMd1IzzuJjkn7OWSRAgmTNywEg6AG76YXx8NBrL+TrP9q7TbC92Uz+vhcVKMI1YVMOzjp73Rj24/wCZ3+fvs94o/sbb4+Sz39CapA5R/gJmf0FT0Vxyb31oeVFqsiPqqz/fSX54V5zWv5xDyopkqdCTcgT0Qr1NQU1KZ1+vfefyrkPnCleZu2fwwzH6et95JNmW+99PyY+i2E8Bn2JVn/vdz87WreLka/RpYeTU+9qIv2j9+6v7/VRn0r9wC0xjbFrkN/f88o4MX3yooiH5VS1gPsj7/d7OWdph+sq6vMj/AM67bF0td5Vn2Yq78INrBc58klOXXkYtlRJ+2Ny9PyVBvJdlvd+GceLZVv58LKs8rbnuX6WKOcYTxrayNbtypm0Mwm2jjX9osQ1YJs5eY5dtDZ3WH6urTl5so4rneU99Z1YdqMm32vTtCDiyv1Nc/uJ/zRqmufzaf7n2PTwacF/E/wBwa8susndttwT9ZOzfktH/ADZOvTHY74JZf9BR+7ihHMPfCr5Uv9WWVkqlaq+LacC4uJi95Lm7wLOqtyD8SIAkH5lecnKhed37fZjV/wAWUfM4PVTHkdPdZPQh4rus+235o4fcNSu3TrUFIgI/CEXnN/ravO22X9zbE7PVcOtSrfe6vXU+W1teZXkPGj6KYeiauDlzl6Wmc301szeJh+1MoQ355alH2NN9jhdZhZ49aNOfm6sPWwWPbanhooVfKS7xhPo5hLwIyzkpSHYvOVucKp7VCmQEvaksmJNw9zePYG78BpT5S61CjcWu9l1anWlHi1U9PRnDm1eDV8X2ZWPIIznCrp8X1vmcs9xPIjhTipp5OOIdI8o1I8ex7o4KN2p5MpT7VO8b6UJg18ap83zKtYcmlC5nXlRjvaOucJS1RpSuYxnpl35dD4/CoL6MMcylh/XRYtbN+XjLQky+kciToPiIQbdmQrkSh1N25SSFwBdu0qxkz6gfx72ulYJlef53eWFzVq31XfabOEOLT7lWqwhKrp06d7KEun0uLVpU0ow5+8/GRbyy7ZSEswk8hvDP4qJUjznar6JG0jFnQL+iA87eVPv1w2jzzbLIoXVK4vpb6jTlS4ZcP5rUra+jH3XVhHj+q+xhTmQWQ7/XuNk8t7IMq+ZJyKTeEF45EU37Vd+4QKdYDFDeOhNAOOg92vljtHtBPNKc7K+q1KcakYUdcuGrCrcVaUZT548fR0xlLi4XzTDmSrw4uLgmsaA8uq41ZcXa49r4+5duYEkyuG6wCUNDEcA4Lt9RdoVLnJrWzO92X31/X32uXX6cOGOFWlPhjxQrb3vfFHTF1VuGfCztSEh1xIZaMbn5f0vciUdvj4dnxj/LWfSs7OXSpx73iuvXJA3Grwfz+fV4a+sYzqEfclvp8tum5MKaa6YG5hABQoCKRyH7Sjpp3qqYx0OKMxtrpbm39zlniKlJ2AoV5Fju/CYoDXIfC1Oj3z/mi707y4scnK8oh++0Rf8AWnRyetMpgDlNyj9pr9ygsJkbGVz4z4fH1kcJUC1iZlEqJYlJuCJNTc4nNOcy2pTmEm/Ux+2gr+tZ/SzTiCsU+uEiCLgopqqmfxqegG7B0MmUTB+Cgmjgo4VnfDFZkk2uKaQfTc04TVkFGuvJRKmAgRIgm0E2m8wibQNRNQTbQcWb+o7v97KfmjVJefmdTyZCl9szSNyWfBRNrxRp/rLO0Y5wwZuCl567brrlZrzD6FKcCEKYdfCtObC7hmWVW1vZUu6NUctpShGWEdU6XdFWdPVLhjjhhhHn1dEZNbV1uI2w4WdeHFNxFYQnWxwObUSKtnKLfQdPWByaVkeWZnO3yG1upcMqOVXkPrUqsKXpRGFSSFvRMQWwsrW2SFbR8q4XNHSD0h+WopboFQHckOm4yyBTFAvrNpWG3VOxtLTDKs5odzxp1KktE5YdLHL9NPHVDt1YRlH55afCMjhrsvuMyewv9zZi671nItY08ksqXad4FvaCyMkAgfeZY+7sDT1eNZBZZrntttNSzWdtKVTCdOlrlp5t77XfkcYdPVjOWr9nV6Q/tp3PYT1zbkldDxi2s1vkAHjTnLim0ZLqw3WV0EzGENpEnhzaF9Q9ldmU5jkletY1b2UI5fG814c8tNKE52e9nCPZjC4lwx6suEYF0hkq2geIOQvDInD7Yl/W2va0cFvSV5WRILJxShRcCtteNGKpVyHE6ZhSMr3NnYAcytuaVSFaEZR6MhhHR6cQGGbg4hLStaxuFjFSM8YDNJS87Lx5OtjIqA2PzVklVIwG7XeJduh1wDQ+zeb3XMSpfvC9xYEuZ2a3eHGzjRqrg5yPI7JU08daCYR15Tl6zTAfi10oOZh7hWzBcPD/AJax/e2PXUbct1lbMyITiaRWbpmk4WFIpVyu3Zj6pCbeQw6EMfQNQNuoMXu7D9q2dxfv8jWcfH7mMJkWISC3vojLHqtRZsk2yCCZOVtS2n6wbYGhD9WTKI67doczMODsIX3Cz8JjS5MfJSMtkIs9FKjKlKdeMYQ/VEUFVdomMBXxDewmEQ2GMftCgxFziq/7aWuSNgsoY7RWumGk7acI/RGKoiwfpIA0MBQQ7p3J2/K2dgo7ijqb0aCTL24TuMi6rrfXBZsJalrx7o1sdQiizPNVYCxTECuAVKh/fDVTs5gdrhDaiIlIXbQRjG9GBxbWrMHvOz3UMzlQhipt+p3Ko1USepkboorprERMJDEJzD66f4gpPd0GxmFQfNYhq1lXPOcptkyOVv8AKKAUAMb8I0HMoFBx3UfHvFSLO2SShyegZQgCIdoD2a/GAUHCPZtpKHIdS1o4xkyEImJmJO6Uo6lAOzsAB8PeoIeuriqvGImJGCirUjFV0pZ3HR53DhQhBVJIsmaR1dAEdn91mMbT4HZQdLOcbN2wbhujJ47QZKuWbo3VHiqpFUHKcOg/KioAgG3VVUyY9nht9dB3F25buzIGNclRkraKbeIRt2W80SLc6ht3IVXaqJrCJQKCgmT5gFKPoGrDOUT4B5p9BW9CQ7ng0+xLtv8AeDv5wvWKcj36KLHyan3lQYH0cGQbMRxwvjdWfQLOqTDt4SN7eYKGxIN/hpp2e/WEex0z/KIbNSynGvh3TKrUno+PTphxf5CL+OvrE/xAXHLtTn/9Urejj931CZdP/wA+oy5cMJ3+395cR/8Ao6NH/OcP/wDUSVxWXnBs8xYVv+ZfEax5VzvXDlTXYkkItziI6a+oakTlUzmxpbXbK5rXlpo6teOP7MNVKQxeauSEyjmHMuTLGddeg0cYrNfOCaRgTOqKKQAUNwB/k1P5tY1mF9a7TbX7UZvlst5bxsZQ1/Fq0U/wS/kIusp+pA8P2SLLc6FCSg4WXbAb3QdaTIYQ/wB4WozySpOw2BzrL5/rKdrWj/tYRl6YnaA+zVxv969L5uvU2Zf+mXIv/Ax+6qiF+HZ04ti6JZxu0Que0rjZBr4CdFIVdP6Bah3k+lUyrMrqfVura8h/GEJT9WIzBn9bThp+Uzj58nWYR+DuxH09T/zEBauLwzaERl6Rzc0O888ykaVk6KdcBRFIvL00Lp2D7GXt1raa12Oyi12urbRQxl3RWp6JcXBp4Or9SPxvrhcUf2Nt8fJZ7+hNXVyj/ATM/oKnorhk3vrQ8qLVZEfVVn++kvzwrzmtfziHlRTJU6Em5AnohXqagpqUzr9e+8/lXIfOFK8zds/hhmP09b7ySbMt976fkx9FsJ4DPsSrP/e7n52tW8XI1+jSw8mp97URftH791f3+qr70sM3zr9s+2yH/vaJcujE/dFSkAf+FUJ+yUvMZ5zYWnZpyl58ub1GS7FU/wC7VZ+M+XRiWUFzN8juVCdqsKjGl/1wLiP5ha6fY9ZV3fRzeXapRp+fr/C57XXG53HlavN0qoHTVa7kTd1VHUP2ol7Py1rfKMoTZp023zHM6S6cfQVzlNqEhDNXOv7okU3/ADV6eZHee2WR2t38pTpy86McUG3VPc3M49mUnZyv1Nc/uJ/zRqtufzaf7nVHp4NOC/if7g15ZdZO7bbgn6ydm/JaP+bJ16Y7HfBLL/oKP3cUI5h74VfKl/qyhddNukdVY4FIQoiYw+oArIpSjCOqSlae7wnDXFdcvc6x9TP5Fy5Mb9uqc/8A415e5teY5jmte6+UnKXnS506W9Pc0YQ7MVnuNWxht7hBw+rpoMa1Sbqftl2YKD/STrYblZynuPkvyGXx04xj59KMsfRYfs/cYVs7vPG9WTGujFnBjeJJSJMbQsnbrlLb8IxDpqB+Ihqx72PV33Pt3Klj+spSj6MvVVe11LeZVq7MorVcX8hi21rNY3vmG94y3YZu/TZ+c5aaXaJ9YcHImin7GAgfcfu6GCts9p9nfb/ClDs6utOPo+H+LAcuvu4tX4cGI3Plvh0x9imbw1eGfbTj3WL3sS7vfrz0EixLZZ8VduVYdv0xVMNhezcocftqtV3sfc19k6GUQlH3OrTl9SFeNXGPlaMOb55eF13V1C5vJVe1+FicJljEMRNQmEC8RuOnExfkHASNkoDPH5kqDY5OqinontOmuDcxAMU2/UOwhqw6x5O9qrPLa9lqpSjKNrpx1T6dpo0xlHR0JxhxS1ao9mTq30NbqoXKeDcxSDyzbR4r7LnpNw8JDOzdfXMuM+uzdtUmmokHcQQTWMBtd/sGmlUWYcle1V/a1Y1rqnUlUp8U5Snq324nR09H8lx6tXT4dOkjWgyUZjGTXK7XHQ56tFs4SuSQZAzK/U68k5YKKzCrdNPYBTKJt3iZz97uF7Q3VV4cmOfYZjTxhXhG3jU1c+qWvDCNxXuIaY6dP63TLi4dPe533fU2ZcOmdMHwcxFYpk+IK0pO8b7ZJXHBxUfL71pNidokCbtMqmhlOamiZfw1HcYe9oJqzvYTZ3Ndnctqwv6salapPXLGOrm6EIc/F39U9GufjS/i6qkoTVVvh9dNzW7myeYyK/X7GygkwttqVwcDlFe5RfLr+PonFBFEv7goFZ063BdKPMqw5JyDknRnMlGuG8Ssm8UAStXLK6XoogADpodVBucezxST+DQftrlGazHdEtMLvFyNUrxUuqN2rm0M0eykAyb+v0e460/jUEn5fsyy7rvPICk9ZCqzl3neIjn0o4IIJvWJoxuoDQpgNqYCKE3mLoGnML6VBGbqQt25sRyN43ffT93djiLhGakAXmqr3HF9Sto6iWomAvsaqihwDxE7k3wjUGxqzoeGgbTjYO3YLzYwaMk0mcaBNvVUwKG1PQBHTaHZ40FZ+kx4isz4E+hEuJbx80jKW/ebh9/caK3MVY267eNDeylNt2OE0z9npeA6hQVuS42OL3MvDafLtl8ST+13sXb+NjO0mNtRrgHL2YdKR0kJgXQNs0VKZYpQ9E5dvhQZvdWZ+May8aZ1zGPFnLvi46yQys2EhV7ViitzlFeEKo8McrcFDLGB24ASa7A5vYHdLoEp5ez5laz774oYK3LhSatcc4Wj7gs1FOPbm83yKrOXOouAiTU4idsj3T6l7vh3jV0Qt7aHQjEQ+fij42pxK9ss2neBHltWjEvIeYhUbXYilGnLZKc0nNqLiXfzDSSqaQo6CjsMXue6r73PbdmPmjp8o8VfFVw5yWDIy6eIR3df7JuMrnnZV/KWrGInRflhUnMcQvJQKBSIufR+HzdD7qSt7ac9c4x80cyL4t+OG5o28MsWveJXkBZ9uGZTcWjbTLlsHI2KnNEnzriXfzhkVE0eVoKOw2mz3VfdzR7HjfxFwOD2GyCHDnbVwZuy64vqWuKPay4yEtDMmYtwct0j9WIRqkmQSlMJtDCG8d3aNcJ29tOOmUI6fJEUcYvRq454tcyEy3P3RYyK7aLQZJpz1i+c1kuUKg6gt15HaHf9Hb2e/VQPvgXo8JfBeT4G9hzzDOmcO5OcsM0tp20BUOUYmwgmk1CE036/SjUFqwcNzG2gsXXw03B6h0/LQfWgphlPD9wrSyl4o+fljyeRZdpJtSsAOVKGB4uKiKIAQBLzeeorzRExvgdlBHUfbV4LGTT+gye3gybOjh5jdB7Gyj10HI9qfuFe5t8Tj6G6gkzCTGRaoN7fc44lEZIt3wEoMutGrEArBZWO2o6mKHYIpKKD29zld8C0FyKBQKBQKBQKCqd4Wld6F13mi9xdKSLAHEiWR0i1lCqNH0kwUBZsJO1VUiSSiocvUSHS7aDD8kY1zXeFpv5qfs2ZWn0YtN4sfzcoJ13IR0MmcO6HeOYAcFEoesqhfc0Geptchwdp5StyYZzaEOhbU6oKLxhy2nWlXrpUh0FRKHN3N1ExHQwh+1HdWGconwDzT6Ct6EhIHBp9iXbf7wd/OF6xTke/RRY+TU+8qDB+jgse0D4vXv8AUgGppok27aEkxS9mKjtSHl6+9WFex0yTKJbLSzTGhHuje1Ia+tp0w7wjW/H0JdNw8QsjKTbNFwJW7SNRcOikUWM3XARAgGEBN/e5fCo6zy4sc1zHbGrVqxjL3OEOeUcMZbqp1f2/kviHZXSaMyL/AGODS4WaT1q9aA1eILE1IqUot0jAIfxKuGadz7QY7E07qOFSnUjolhj8fNKlCXojssMN0rYwHnjGuwpDQb2SKQm3tKQyJyF/B7DVfshThluwW1+T4fqJVv5aJQ//AJiIctNz23jSyp0ie0lxY36krtH0lEHvMDX8HLqK9rKftds/lNz1bqz3X8YV9X4RO8B9mrjf716Xzdepqy/9MuRf+Bj91VEKgmrA4At3IySfYwvyaYrHL47HLUoaf0DVDc8cbDYGzzWP6u6uqX1atKH4cRmbL2PHHDVuDXS6VtS/7cnWZUveDYb6ep/5imJQwZL5SheL+7MWXtk5/PMGcIZ41RcHEEkhVVQOUAKIj6JVNlSfsTe7UWvK9mOS5hfTuKdOlrjhj0cNcqUo97xYz5jBJvFH9jbfHyWe/oTVKXKP8BMz+gqeiuOTe+tDyotVkR9VWf76S/PCvOa1/OIeVFMlToSbkCeiFepqCmpTOv177z+Vch84UrzN2z+GGY/T1vvJJsy33vp+TH0WwngM+xKs/wDe7n52tW8XI1+jSw8mp97URftH791f3+qqN0lM+aX4o3kfu1LFQzNsX7UTFMsP6WtZuX277q5Qp0vk6dOHr+uzbZOnoyeM+1KSceikgeqYluO4jl7X1xAiUffKkgT/AMVDVLvsb7Pd7MXd326unzIRx9dj22lTXf04dmKmmXoP6G8tXRbuzaDK43yBQ+Iq5wD8Vaq7VW2NjtPfW/ydWpHzZyZ5Y1N9Z0p9qMWyPgtm/og4XLKfgbUycMDYe31onMl/yVvnyVXnd3J7l0+zDT5kpQ9VFOf09znNePjJJlfqa5/cT/mjWdXP5tP9y0x6eDTgv4n+4NeWXWTu224J+snZvyWj/mydemOx3wSy/wCgo/dxQjmHvhV8qX+r95lni2riO6Lk37epW+8XKPxlROIfjrt2rvMMu2YvrnH9XSqS/lDEsKe+vqUO1KLUpGsVJF02ikw1OuqmiUPjMIF/8a80balO5uI0o9aSbJS0Q1Ng3SQWml/YnlTap9yDlmChftShqh/WVu1y75bDHk34f1M6f4PWRjsrV/678qMv+KpPBNPjbvFRZ7wx9CuJI7NQP3ZFRMPxiWtZ+SK/7g5RMvqdqWjz4yh6zNtoKe+yer5Pop46di13t6cBy9qRqhgcvL1hythL480FxOX+kUtehiIVMMJ3yObeLC586qjzmt/Z1xm9RIftKdBGUetC9g+kGrY1B+8S7S2bDrFJ328HjjkH2dqW3J8iAbfg6B3eygmrCVxOJzhp4eYxxZUlFhD8Xrloi/fJpFSlii7nVee3EhjCZMBUMkO8CDvSN3dNDUER8Wc1IWXxUPcnsnBkkrT4jrpkZIS/+5KQluMl9fi5bw2tBIfA40wLK5Otu3805I8xTKKeKH9hN0zACktJNrQEvVNRIbuCRwYRLqX7tBPMTZOEpbPkpYrS/Z9q/c3o/GZM6tbaxlnCEuEyRkVfmbeYiAuCAYe05F9dvoloMe4fLNwbY9vQWSml63qe1bJiWyYIyVk8ks45Hzgzai3UA5hOYCSKxBRJrvMVM2od4tBzLHwbw/M7FhLds/LknHvZrH6EK1lpK2ADqBrekhkXCztEyhRIcTiUhkhHwS9Kg/SZYvJtuy0/HcR0igMtkiCfkTc4z5SzaXXbItkXXLUchvarppalL7j7ag4EnhrCMtc8zj20M7XAxStiGVUiyuLQBVuq8jm0cg8WRXExQdCUsY31RASAB+Z2mA3dC0uFM/2tkSMtaDbzrmUk5y0RmSSBorqqa6SapEFTinvPyj8w4ex6m09+grH00LgrdGxTmWKQS2lkYwCY2nhaL4aCsVh2+tYOOuJXHLg5SNYHKGLSRQb/AEWjqZSkEi/c/uwwBQZtma4sDW/jfjHI6vmEa306zdGKyMa4nyg68ztXsEYq4tjKaERKdVbVYCh7wj3S0Gc5v4h8CT2T+LM0Jmu1HgXjw5x4Wj1W4G6nnsyMfPc3qm049Y2ad7l66UEKSmXLhsJ3emK7Zy0aOcXV51UuKx0yIHGShzYwbLN35wMmKxUyuW5SFVIIEEdwDuGg4HF0zxLN8JONpDh1uqJlG2PeG+Ym0zxM514rV+3fwCz5E6u84lOBHLjcQw9wD7dCl7tBlVlZ9HFGPcwYBiUY51L5Cgee8j1nQg7aQaWMG6xZMiQekiLhuVDePc1Np40E/RkhgR50a2LYjC11QkrDRCLdNU8fOA/IzlAhnbhRMyoqHEi5XCm8CCOpB26AHdoP4NoWi4tuyJV1ZlpKvnevW1XCBBScbrriyf3UoJBHeKZzFPqA+kYO8FAuaDxisyCSh2DdaYRlLlUllFEiiCDgDH5Qpjp3T8oE92g/BoMYwtIOo3iBsVePW1ZP5lszkSpn1DnrJs3QnN9uKrdTd696pte2gnTJN2Z/xNxSXReVmQMFPREvCR7dvHTV/N48GqiZTCYxUVDCICYR9LaGtB1LviV4yVL8aXGhYNjIw6Ueoi5t4MlRolcLmOAlXFYe+USh3dgdg0H6k8kcSuaMn4/Zy9p23bkdEXi2fSR4XJTZyo8QADFFEUSGKKod7Xb2/coLX0CgUCgUCgUCgUH4RVTXTBVI5TkMGoGKOoDXCMoyw4RiedI2Rm8MXVDw7JV06d2+8SbNkCbjqqGRMAEKAeIiNYntzbXN/sZmFvQjKVSVCpGOGHhxxlCWHMIQ4Wr8zxaNv29gu4OHKYZxyJVkHNwugVICQHFRTeJBJp4m09KoV5MM826yqxs9m7rJalOjHVHGtLVHTq1z6Oj59PhO+6DhXu/iHwhBNcZOeGWccs3twc5zKLEUS6uRUUyGNt2CGhSl18asXJdm/KBsXYQyeeR1ZU6lXVKrLCcdOE9MceHR8WnV0jAxXwfM8mW1e175esiWaXA5mXysGk4UOgfQxeYQ+wNN2qhh8abMckVHaTLM1zLPbSpTu6lWtjS1aodKPPGWn4+PE5nAx3jHL3JwgnNY2m242zcD8JQy7AwdVRM5TUIdT4JRATaftaosg2W2rww2VhcWNWPctatr54y4IyqwnGUuzh4fNGUyWNMjxWTs6Mo6yZFSNue2FFotym2EU3bkUg9jIPujiZVTu/a1k1zs3tHa7RbWUqNtOVG6oSlCWnvTnp6Me1jxz/kfGxXNuBckXFwl41ZRVhya85CCqg9i0WQiuimqBxExi+JQAUy/zqxnbTYTaPMuSvI4ULScri31RlDTjrwjPnx78fqR/mc3eSBCY/vpDi1sK617TkCRrDHiTR6/M1HlIrgguApmN4FPqYvZWc2Wz+eU+VbJ72dvPdU7OMJz097Ceir3sZft8B32EMMHZHkOCCfs97YkmnNpXiaQj4xRqILqk5iRd5S+I9wVKwyhsNtFccil3l9S0n3RG53sIaePHoR58I+TjL/M+J2EnhbLROGvF1x27ZS61w2NLKPXFvuyiRZRMzgx9u0dB17ifZ46Gq4XGxe1keTrILq1tpSusvqSnKjLvSlhvdXR+rHvdLTIZXw72rmW4+ISb4g8jY7+h1vOQwsUY5RbVVIyQtwKJgEAHQwENoOnufD0ayvk/wAr2yzDlAudqc3su5qdxR0YQ1d+OjdaefrcWnH9nk9Ew/akvij+xtvj5LPf0Jqk7lH+AmZ/QVPRXHJvfWh5UWqyI+qrP99JfnhXnNa/nEPKimSp0JNyBPRCvU1BTUpnX6995/KuQ+cKV5m7Z/DDMfp633kk2Zb730/Jj6LYTwGfYlWf+93Pztat4uRr9Glh5NT72oi/aP37q/v9VRLi/nfoj4nb2kSn1Ak2o1AfiRKCP9XWm/Kjed38oOY1f8SUfM4PVSPkdPc5PQh4vpLrdHHBjEcKsQ4OXaaRfvXOvwgFcxAH+ROttuQq0xtuTmhP5SVSX2tPqo92rqYVM4nh2dKmXGtBDb3FNeTMpdCrShHZf9cimp+U9apcrdljZcouYw7U9XnxjP1mfbPVMK+T0vJW+6Mqb868MpI459RjJ123KHvAYSrB+krZ/wBj/d4XOwEaXydWpH0Z+swfa6nozjX2oxT/ACv1Nc/uJ/zRqZ7n82n+5jMeng04L+J/uDXll1k7ttuCfrJ2b8lo/wCbJ16Y7HfBLL/oKP3cUI5h74VfKl/qwrjvnfMPCpdrhM2h3LVJqX/WrJkH8QjWL8sN73Dyc38u1GMPPnGK4bO0t9nFJr34foH6J862dAGJqVzczIDh9oVYhjfiCtIdiLP2x2xy+hh4JVqfpYc6T80qbnLas/Fk2K8a0MWf4Wb1ZAXcKcQLkofGicqv/JW9HKta4XnJ3mMOzDV5koz9VF2z9TRnNDymtzE9wDaeVLZugD6eb7gZuDD8RFiCP4q0K2Xvccu2ks7r5OrTl5sopWvqe+s6sO1GTY5xc4LuHiBs217WgFWYFjMhwczKlfKmKB2LV0VRchdpTbjiTdtAewR9denCEVQsS9E1xF4UxtAsrPm7Oc3BaDC03sS3fSLkjR/KRU/KyK6KyhUBORE6L9MhVQKI7y9pNO9Qcq1Oi34nLVuKybWLcFluLcLA2slfMsaRdFdNnEVcrueWIxQ5G1Uh1FyoFOoYmhe+Jfc0HdQ/B5x+W7hazsbR9pYwcOcY5hG8LWWVu98Usuio5lVlE3OjIernL15EA2czXab8IcfJPRmcQGXHOQ3t2O7SbKXwS8XCbdvJrnI1dSsHDtWveFABMUjuPUMYdN2wEzeI7ShyccdGvxK2ZlXHkgrclmDbcOexZe6lheORfEkoCHUjDtmyYIgQ6KoK8wFTmIJdumzvUGVEMb9kchf/ANp2T/VJ6D4WTcZ5jgYxqx8xSLPzXkKBbAu9bctN5/6QKfmIDqPMT723d75TUGYZgwdER2c7bx5bD9chrxi73dLrO1QPynT5skBhDQA7gCPYWgwyMb247xnAz6jV6wu9nkOzrdvSGdKgJGi8csCKQkDQB2HIO8B1HXfQdOyNpEwBvguMpfmKUGJ4xzTd3D7jla7oGPbvpbH9gvgTavCGEp0F5iMX00KID2ou1Nvb47aDJcLccWYeImQtyKvuKx42WemTSWbOIRR059meNmq6aaZ19CAKK6gCYew3eD7Uwd7xgZSzm84g7pw/w4yVp2ylZeNC3jdTmWtdB6abOgf2BuO8htoEIQu03pFHwHuhQfCzM6L5i4icfrjZtutojIOCHNyXDHmtpmqdzIAce0yx0hVOQBTL3BNoO0uoUEdWLmbLmTsB4Jtqz2tksL+ydMzbFW8X1jMTkYMmSioCkmgREEygYh9no/C+FuoP3fPEPxRXTwQpcXFo33bEDI2id1bN6MkrOZuBnBI9TbpCmZVI3KTAqm4UfQ9LsoMvulHibsVxjDhJte/7EC8cilmHz68S4/ZJNm8WRumr1IGpE+Ubfs74iXv7S0EbZy47s3R/BpYeYbYGCibrXuCUtS63rW2maqb5s0KfRMCrJnAiJgKUwph2fFpQSFxZcQs7jLiTwhhXDjS34e17rUipach21tMjorHcvU0iqAB0R5R+WQwAcmhqDtcBwPEhxBcQORGzHKFqsLAszLTuLk7Pc2DHq+cWJHJFTp80EQHU5SFKJx1PvKU+7UtBGUFxF8WlsWDKcVUze1pTNkxWWnNvStlOrNZpKrpHdEQMsVdJIo7xIKYaj2jt7d3o0GS5t4rM52Vmi/cmY9RtNhYeKcgxcLJWspbqBnMso6Pqu6Bxs3JKcw5jAICH8bvbglHi9tXJc9lx47sXglsm8CnYIAF1XAZFRVUdnocsyyY6E9ENaCGDcM+ZLkU5l6cMBGSZvSbWbG2+0DT4IKLHUNQSFw9cNtm2JlG3pk/BddqLtvLIqI3DM32xWKwMA/TxRbmIB9vjt2jQXdoFAoFAoFAoFB+FvpJv2o+P/wDeuOPRFU45LHVvA9kGrWEWXOUxjC2zSVon2aj2IMiopF/AStfqMMks9U4Rpyl4uYaPsUYwh9lmkpXVbTHi/wBjq+1PUsbjJ8rMY4gJVfbvdQrRY2wyhg1MiQR0FQROIaj7od3v1NmRVpXOSW1WXWp08et2cMetxedxdpid5HRd1YeNJAvEVKNWnFIwSRuFwhOFZW59DLNOSVT55jy6hXYAkUwFVDq+7dvAeyrup2ELTV0GtF4sxmJRVNK0phWQBq6V5vUyXXo4Eu0ddwNgULuDt08KD55qYXdZ9nvrfhb2WfFLYybi3njKUWUKZqrcaZmYbzDuOIInTJu97s1NQd1aU3aGU8x26vfE2r5qm7mm12LY8ssiRVyZtFnQTDYcu4wCc2hPD0qD8LR16o2RkG9XF2yY9WlFGl/RSci5F0TlzILCqmQB0STGMPtAU9NxKCx2Brdk7VxVEwklcacqVPnHZPknJ1inaHWUO3AFD94+iJky7h+DQczMU7dFrYquS5LIYdamGEI6cRjbZv5ixEjGIG33XaHh66DX/YV52BkiCY31mjpEbvh7gWVFSShE2bwU24lUHQgcsdm0QD1AAerSgm69uNfKvEhcQ4m4GbacKGHslL0kmvLQaJj4mKBwECfdOG8fcE91QRtd2PrIx/dDq2c19JVdbG6WpyjKtmbV+ciShigcAAwGHd3RLQZZgLKmRskcJGZ467rwf3LDQjJ42tm5ZJASLPkRRV11E3abQATN2iIhzdNawvlH+AmZ/QVPRXLJ/fWh5UVQ4j6qs/30l+eFec1r+cQ8qKY6nQk3IE9EK9TUFNSmdfr33n8q5D5wpXmbtn8MMx+nrfeSTZlvvfT8mPothHAacqfCVaCh+wAauhEf9rXreLkc/RpYeTU+9mi7aT38q/V9HBrevaaPcV6TFxKH3C/l3Ljd8Leqc3/NWhmcXWN/m9e6+UnKXnS50r29Pc20YdmKUMdcdfEBiyy4+wLPfQ6cbGocpoReJA59BETDqO4NTajUj5Lyy7Z7P5ZSsLOUN3Tw5o8Cz3WzeW3lzKrV1apeMwHK2VbtzRei+QL4O1NJOEkk1js0OUQwELtL2aj26VhG0202ZbWZrLMb/TvJaejHm6PeXKwsqGX226o9FbTonbhKrad5Wsob+9ZJq6TL8SiZiD+irZf2NV7hVy3MLTszpz86MsPUYTtrT92pVfmxW1lfqa5/cT/mjWydz+bT/cwqPTwacF/E/wBwa8susndttwT9ZOzfktH/ADZOvTHY74JZf9BR+7ihHMPfCr5Uv9UKdKPcARnD4zhCqAB5S426Zg+EQhFFB/GUtRT7Ie9wt9h6dD5SrH7MZY/8GQ7H08Z5rKfZiovj6+rgxlecff1qnQLIRi/NZmXS3plPtEvaXs3dg1p5kWdXez2a0swtebeU5asNXfSLdW9G8tpUa3RklW6ekE4jLytqQtKefQijKSZKtXZCQ4AJklCiQ2g7+w2g1JOYct22+aWFWyuJU93UjKEvc8OjLDmWWjsvlNKrGpDVqj4yEDGFMu5P0idpR+MKh7DpsibfrAmguaw4S4t2vnCJbuNf26RTf+NeoWS3nd2UW138pCMvOjqQZdU93cTh2ZI9ecVQpSb6PheHrJMw3YyThmMlERTNZssoiqZI+w/Wg1DeUwdoAPvhrV0dTk4y4gbsyTl1ex3WGZ62YtC3evA5uhJFB0u454J7E0k1lNUwIOon9/soO44mRyCHDnfZsU3S1gbnC0JIbfm5BymihHvOrKcldRRUBIQhD7TiYwaABe2gpjbHSQcb2RcMKZJxRjrDL2Ex+q1XyLeC2XTuGp2SCXMd9vm5MEhUTDeCxOYUnwT0GQcKPHxmnjI4xLWgo6cx9B2vCWzMO7lt21r/ADSziWE/ViNlxIqwQEhET7u0hv8AH9tBmETZGSZbO69rlxdcKDZlmeTulSedRokYHYjHigmCaoj3zmU8AAKDi2k1yLKcIluYzDB16NpiwZaIlXzZ9BiiEgkjIc1RNoJh9lUBPt00Cg5BceZ4vW4Im51LbuNm7mUr6cRp5IyhVoZN4iQrBJY+og3P2d0mvdoOrtjH2X7lanvaXxTcrJdzdtipO0JJkPWllI4ux68MACYTJ6j9MHxDvUH6YYmy2ebd2etiybTLa6F9uTSqjUOqyISZBBqRsYBEVTm17S6dlB3GGMQy9jcQLm9cg2I5JbK2GI9SVUkIsVGybpFFoVZEwGAQ5gdW3CTx7tBMcNd/CUxXRm4NG02qo+yIuG8UkmoUR5ZtdQIAgPsSX+6J8EtBD1rxERc3Sy5HgJuPSeMZDCjNu7bLE3EXRO5TKYpgH0gEo6DQddftpWvYPSS2XZtlwTWLio3Acqgwj2SQJpN0iuFdCFKHYUAoINxPZGQovo98McWmLosZOVxBcsxKPYcvi7jFXahXYB8ZSE3fc3D7mgmLjUdYQm+ifuK8+Hq3mEbbVxdQlEW8c1KiXnKyCHOE5S9hVAMBgP8AbFGg7fKXti3DT8iZn5lQVAf2ie/uESw7LKTcaRzNd6ZA+3BksYv4woOchdH7MmYMXZOMfeS30MYQm/4KyoqLKh/Kmags50fl/wB2sOLLOeNmmK5J1CSGUpl68vBNUAaslyH2lanLpqY5g7QNrQVnsS6b4yrYP9g1C43VQb3vniQeNb2ePwTa6NXRF3KCae3UyhEyFHx914UFjrstW0eHvjjn7Dz5ZrCbxjn+UaPYp3KNSqoMrgb9gIK7uwu4w7ij9sn8E9BlHFfiIl25sezQ8O+P7h3smxQk7gyEvHuVNpNNgoEOUCgHgA6dtBDrzH1ussgM8aLcH2M/OT6OVfonLlJ4KHKIcpTbleZoU+o9geugz/DWEghMt21MF4XcZRgtZlBTzlHZQcunDXQ30xNEyggqcPUQfGguxQKBQKBQKBQKD8LfST/tDVxx6IobeczLXU8dsY5a6lCKH0O5nrtXM3JobXupmbHNp2eGnhWpWaXVzf1pQpb3i61WtPT9WO6lL7KS7enCjDXPT9WMfxLs2HvGxocBTQA3mtvqDYolS+ll9EBABAvvdnhW0uUe9VDo/k49Ho9H4vmRzdfnM/KQlnq1rumuIIreDsaWeBIs7cK0mGsaJmzM7WXO4XFRfwS0S/Cbwq5Opi1tWnm603MxIW1YMy2eW1HPWih1I0pySBF7h64oRqB9Qcbme7wD0jbfSoODEYlv9JtGIEx1MosDMEQZs1mBt7Voa603CTcwduwxGvfEnuCftaD94Ssu8sJXnAuroxpcbxlGXRczRNWPhFXIlSUFkm2X0AO6mYiRtD/a0HcIMeIdtdt1XwSz5kJNiwSZzTgsWlsm0U5o6hAbp6bXAhGiYm7TXvbPGgmHhatyZtTBsNBzkQ6jlElXhm0c8JtVatju1ToJGL27RKkKYbfV4UGT5Hl7ugrDl5iwbfTlZtrHqqxcaofaV0uUupUxHUNNR+OgqRLyHFfcT9SVnejUsN46VMJ1nLps1OocR8RE4n1MNBkFv5j4/bRjQh7V4FrcjGhA1I1j3aSKZRH3iEWAKDop2X4uLqml7luXo37GkZBwYDLvXyTZVVQSgBQ3GMoIm0ANKDOEbsztcHCzkyLzLgiOsZvHWwsWEZxahRSWIZFUT6FIYwF2iUvvelWF8o/wEzP6Cp6K5ZP760PKioPEfVVn++kvzwrzmtfziHlRTHU6Em4tdwgzbncOViJpJlEyihzaAUADURERr1InOEIapeBBTUdlqaj7kypc9xRK3MaP7heuGypfA6ZlzmKb8IGrzM2muqV9tHeXFKWqNSrUlHyZTlJN9jTnRs6UJ9KMYtguGhc4y4CI+SfCCKrGxnD/AL3ZoJ01Fy/nlrdvZWVTZ7kbp1Z8ONO2qT86Mp4eki/McO7dpJQw61TT6rW03RUWMk3T7Tn0IUPhCPZWhEYznPTFLM1t0eiZu1QgKKZpjimMUBEvmNTs/wCLWzeHsab/AE++Mf8AZy/Ewf8AtrQ+Q+0iPim4TpvheUhQlLwQlyTRXGxVuzMjyhS5eoDqY27XmVGfKNya3PJ3hbb2vhWwraurp5tGn55dpfMnzqGcYy0x06UkdFPNFa5huO3jqaddt0qxCe+KS5A/IrWd+xvvMI7T3ltj16WrzZx/EtO2lPXYUpdmS9Ur9TXP7if80a3Bufzaf7kdR6eDTgv4n+4NeWXWTu224J+snZvyWj/mydemOx3wSy/6Cj93FCOYe+FXypf6qwdLPOEBtZVsgp3jLPnZw+IpUiF/PNWvvslr33LLrT6SfoYf8WY7E0+OvLyVfuGLhrlOJq7ZC1ou6kIoY6O60o5cNRWA2qgEAmgGL7+tQpyebBV+UDMqtpSr4Ut3DXq08/WjHm+Jk2cZtHJ6MZzjq1STf/amLs/+uqO/+wlP/NqW/wD4aL//ALxj/s8fxse/tvR+Q+0qndEC5tW5pK13x960a/WaLCUum46ZzEEdPwVrfmVlUy3Mq9pLpU5Sh5uPMzOjU31GNbtRbOeDW4RubhfsqROfcYsKRscfjQMKP9XXoPyW3nd3J/l9X/D0+Zzw9VEWf08KOcV4eN/qpllm1X6mQbut2Wgpa2mCt3vnaUADqXcoLj1w6yb7ROabplFY+1wBSIk2Cb7XdUgLSmLgCj5lXMdwT8vAykkBbaTbpXfJP5ARJq43CxBJ3IPPHuq7yiT3tKCc+LyXx7b3Cpkmcy1bLiZtZrYkstccS1V2KvWRWigrIENqG0xk9xQHXs1oNT0jxEtLLsOEJkXitm5Oyp4rWIbWdYPFjCzEmwRXS2oou2z6KRQ5BQAqap1FtCevcFBY3o67rs/J/FzCXTJ3mrc8nF21JNrfcXlxLQlySsWgqCIrg2i4lACgB+UmB1DqjsAvZQcF7l3IiPB9f9uFvOX85Hygn1F351W5xGp01VhAp924pP7jU7AHSgsJhzEEJm3L2RJK+bpugwxTiMaMkmN0O2ySaa0O3E/cTOAa6nMOvv0GD4RjHtvwOLLlZXZcKzqczG8ZSQvp5wuRVBqEgkkTacwhpsAuvviXUaDHVLlva5cSRDV1ka42vmDF91XKxWj5tZFQ8k3l1E0FFTAOqoEKGgEHsoMglblutXMshl8t5ziMiwu+xWqTZGWWKyOhItEAdJmbgOwQNuN6uygyjCbPLFxZDnslEmpmVj3Uld8VfLB1MgZu1MgsAR6KTdU5QSNy+wBJoG03eNQdIhdE4ViTq91SiR9gARFjNyCa5R+AQxy8spw9RhHZr49lB0uesjxGDOO7LF6XTeqVtrSnDuIWtIO3IJGcPCHMBARN7pYDk7ADtoMWtPJDyys3YPytxH3r1JWX4b3qbueuN1sFy7MYVdplDekoJFCm2+PeoOn4cMk3LhTC/Cqpc97L27ZE9L3OS6iu3XJYO0TnUM3K53d0xB3GMXWg4EWzO16EW+RbEOEetezg8OY2uwzXzugUgk19xqBqCcuIq5LdxrxucN+TL/nmkNAI2rMNlph+uCTdJUzINCGObsLrvLprQQXw6xxnFg8PDly23MpniEn12pzF0Bw2USVJvD7UdDUGH8NdkyNt4gZyEhu3o8VVsQiZjeO1kVcuz8HNoLUcBGVMY2bnLPFmXZkCGjJiZzi/JExT6RSScPRMbYUEkzCBj6m7A0DxoK+WCqNm4osDM3op23xdySDs3wUXRwTU/ESg5nF7lKYuhLN2HMi344fT8bmaBUx1AyDsRXbNzn8WaY9uzYp26fC/a0E68V6GO7y4k5CyDYhxeM40t9o8kLkybMrNE3pDakImgCZi79gB2jrQZXH4M6OUbaRCSisVFlDMiGcpo3Gn1brOzt01W12bvD16UEZYsisa45zrYrKdw1hmSczM8RvGPcbXA4cu4twUonK4ORQxg5YCHaagvXQKBQKBQKBQKD5rJ85MyRuzeUQ1D464yjriIrjOGhaLSbtWuW5kUmrUEEiLQ0UpuKGmgmEzMROfuh3x7fH36wCjsNO3pxhC+qaYx5vydvj/AD56HFj42PfXmeca/wBVHi8af4mF8UN0ZWsqZCKtbKjqEj22N5N00Fs1bcx6+bIKq+tI2xTRNE5Q0AhkyOgANfRzu2huqUY9LTh/Xg7yzyx1T1I5NxC5ut+7pqHY5NmHjOKnVWap5Zq215pJDlgQgkSJvTFsCeo/5Qymg/B7nx2U3knO1swcHc6+d5R6tIW01kDIERackBcOUQ2HAqADvKCxi9g+HL/jB1GIs48Q9/3IeOQyTOrbEJdVAqzVomkMi3SWMikYwpB/cXL6uYREfphjF3+kFBIdzcR9+4zwHbd9J3SnOHf2hNLdefR4EWWfIEA7UipCgUAUKAKEUIABqchqDr7s4m80yEncbmyrljGUcybC5iDqQwOBOmVyybGARFQuvfcKDr9rQcqS4nMrRV1Ftg01FuTtpxyxdnKwADmKnLJtAOJQMOwRSMY1BzcNcSuXcrYJuy849m1c3BEWY1csGjVloPnEzdYVA26ju1UTKIE+PbQVesG7sOX7Asb0zrx2X9G3OdYVJSKTQdGTQMU46EASAJdBAC+GnvaUE43dxkZj4pZ8+KuCC2XaDbftlb5lEOUm1IPrJuAQS+6IGUH3JPdUEa3njrDmN7seWpnDpBr4QuxmcoyxGTV6JCKGICgaG7+7unL260GY8PuR8j3/AMImZ2tz3bK3HARLJ23tW4ZdIQWeI8hTcAibUR0AEzaCI7eZpWF8o/wEzP6Cp6K5ZP760PKip6UxgOUxT7TB2lMWvN2KZneS2TsmTrE8XOZFnnjZTsVbOpldRM4e8JTGEDVfLjaPaC7pSpV7yrKMvixqSlH/ADkpo2dnCeuNKPmsn4auH25OIbIzW1o1oqWKSVIpOSJSextUAHUS6+G8xe6Uv/hWScn+xGYbbZ7TtaccdzHHDeT7MPxY+DD5/mUmbZpRyu0lOXS6sV8uNd+zs3hJutBikRFPzWkxbJl7AKVRVNICh9wDVuRyrXFHKeTW+hDvR0Rhh9aUYc38ka7Pxnc53S19rna7MQQf0TZate3dm7r1xsUDBp6jLkAfxVovspaY3209jb/KVacfOnHBKd9U3NnVn2Yybdq9NkJKo9K7Ai7xZa9yJh/eVwGREfggq3OP5UgrXH2SFlvNnLS67NXT58ef1GY7F1Oa8qw7UUBdHhcHmHitgUTH2kkmrtmb7bciKgfjTLULcht73Hyj20PlI1IfYlL/AFiybainryeXi6WyGV+prn9xP+aNb3XP5tP9yKY9PBpwX8T/AHBryy6yd223BP1k7N+S0f8ANk69Mdjvgll/0FH7uKEcw98KvlS/1Uq6UufGRz1FwRD92OtpIRD7dRZQw/0QLWqHsirzfbZULfD9XSj9qUv/AESBsbT0ZbOfaky3ol4TdIXtcpi+gmxaEH7oqnH8hayf2NNnzyzG6+jj6eP/AAUW21TDRQh5S6lbWsCarOLiE+h3ibveO2aAadVcFD4lgBb+srzm5T7PuDlBzGl/iyl5/H6yY8jnvcnoSx7K5vRnTYSvDIgxE+poybeNgD3gE4Kh+kravkBvO6OT2FL5OpUj/pP12B7W09Gb6u1GKqWflFMb5lu3rFgM2DB9dD52VZvfNtSayqii5zGUFBxHLvEtw97kiJ9noB2FqbmMJx6NpjbUrfE/fcfCPyPF4RJp1x3FrMg5RVhPywIWIYtz9ptd4GUP9wKC0eSYm6J7H01DWStEkmncS4SilJ5kZyxK4MmYExcJFMUVEt+3cQBDUutBQG9OEPpj05Q7ha7cLSEWf0meO7cjod3p7xTykY8KUf41A4C7FzxhHjoRtvi4tjIjKVudnJLY0Ukr0hHcf1Bu2a9cTcIxyaPNXBVTcU4JFKUiqYaa0GOvIF8sj1EiOrF5YNxTqnvc5mpMNSj+DnloLY8I1nwTjP8Ak6/Vmhxk2ysSwRXBc4EBA8UzUMXZrtEd5C94Q3dlBE9u2hBX9hfEVmXQ3MvHSWbZlJ4im4OkJy82RHQDEEpi+HqGgxi2W6bXEoN0y6JJcPt5Jp7jeosyoHiPxUGRSSBlJCfR9Exr5xgGnx9Ub0GXW3kN27zzJXhYUR5lQv8AhLoZz0SZcVUzSEOpyUn4bQLtOcg7TBp/OGg4VqtYGcWSlYs7dy/UapJLKI9d5hgLqIBoMiA9gnN6qDv+lCnm1lWPjeSg+HSwsg3VcmS4u1Leb3+mYrVoq9KsIKCoRM5yl3JF1DQQ+KgrvlbjxyvxIsbHwyhwR4tuW8UJC9Gd123eUyqdhGP7bO3I4KxckQNuIqmsUxd5S/BH0aD75W6Uiz8rY+tYYfg0ti4sTxtj2dcuRWVxSJU3EIjNveotEI9uVEU1TtzgYxjak1J3S7aDK5/jhjrjytKcK83wl2gphNK85vH8CotIezKz8LGmkzFUYlSBMjQRSMQpgPv3ABhoOkW4xuIDNnA3Z2X+IDg4xHOp5RuC24fCtsFnHCzcX0kZUgKPzLIatSJpk/xW8w94KDqshdJy1QwJinIOPOCuzX8xatq3NeM5BPpzqzW12VvvPNz8IxQiA71zqCbk6lIGzxoL02Th/h+vHH0POw2KYhOLlZdC8WbYzIpdsmqQFSvBAOzn9/0qDAbzsXgvsfKlx5FluHyNNdFrPYqcfzreISFdR1IPFCIrkOJgEygKpmOYR00+Ogx1xkjg+fWchjW3eGJ/NxsxcbaRLb8fCtNppddZ4JFDAouQpV//AEessI6+hy/haUHf3zk7hICbj+I29MLJuZ5mSaTjJxzAt1Hqa0SuKJ0SnE30wxgNye3wKPaSg6/jCzHDW/cnmG6+BqUyCizapqNpxzEFVakE4bhTKqCKgl2j6QUFfGmcMXXE9Fsbh4wVZOnubyi3p1CfdBNsQKDNOD+bd3ZnN99DuR8R20hBTLdvybVtFoircaJw3GI2WUEFikH0B07aC9FAoFAoFAoFAoFAoMByVw745ytcn0U3U3fC68wuokervDEIZFdNVMREvhvKRdYCm9XNN8VB1T/hDxBJTZp50jJmWPKdeXIWREE1j89VcSHAA7SCor2l/wBGn8Gg+I8HGIgtb6EedNgjyBSK586Dzyh1hNcBBTTxAU0yB9oXbQfJrwX4djn4vItzNNE1U3SDho3kvYnCDjm81EwCUR2CCpg7B10KXt7tB12XeGpN5YlgY8sho6dsYC9WriSUduQOqdkcVRdKHMbTeJhU3Dp7/hQRrbPDnmGFxi0t91aC6r4LNcNnQ9YS1M5NOpOAJru8erk3fxffoOXcvDtkpbIL25onHW0z65nrly8TOiUy6QzJFkTmHcAm9hDUNfAOyg77h9wpmvF9p5GZW00SiZeXjo1S13L4SHRI7COICoGAN/YRyKgDqH86gwiVW4wrUejJ5k4GbBvwN2rmWh2rbrKwesw67x1/iUGR2h0k2AbPBKzr6xXPWEsj6Uf5pTMgh+BEQH+hQfqZ4z+jfuSWUuC4U4Z++WMArPXlkKKqqCAAAanMgIjoAaUEm4pzBw7cUtnTdlY3dFkoZq1KzlWBGCrVMiS5TgBAASk7ogQ3o1RZjY2ea2NS0uoaqdSPNLD9uGLnRrVKNaNWGPFFWkkXiaTgpeStrozrleLRcisVMTSL4Gq7IinLIuRZMiguFFB7SpNCOAAnadQgVH//AEOcmv8A3fHzqv414/tJnnyvo/hSrbWC+B1PDsJm3JWJ4ezWcmwbOHDe458xSMVVSgIIKKCvyjHAe7+CuUOR/k4jLV7XR86p+N8ltFnfyvos3tHiY4JbNi0bZsvOuOIxoQ+iLRjcDNFPcPZ4FOAaj79Z3l+WZflFtG3sqUadOPVhHmwWmtWq3NTXVlqkrP0y3SXWlwYq2diq8OG1vkaJvRg5kTgrdCkeVAzZVECactE4n15m7xD0ap85yHKtorCVlmVPeUZdXiw8Hk8znbXNzZ1t7Rnpko9bnTtYAs64GV2W10Z0e2kI5Yq7JwXJbkRSVKOpTaGbCHYPvhWL2HJbsFld3TurSxwjUhLnwlqnwyj9ZXVs9zivRlSnV4ZeS3OcM2aGnEhw9WXntjFAwSvC2GcsDAF+b1UV0SnMlv0Lv2iIl3aB4VIC1PlxMQWNpTCs/M5UtZKYiLfi3EysyWXOkBhbIqKa7iCAh2AarFnmzuT7S2PcmZUt5T5+fm4vD9XmVNreXNhW3tvPTJpqsrp6cDWVPx98Wl0abFhJsjAszcJ5LcmFI4hp4GbCBuwfWFY/lnJhsLkt9TvbK0wp1KfRlqn60lbcZ5mtzSlSq1dUZeSup0ZnTavekY4hnuAHvDglaabe1XUsMkW6Be7+Uqgly9nV0/Hn666+5rO5QwlDTNaXWdKxkfhX6NO1LNuVtwbMLy+iyUdszIqXa6Y9V5KRVN+uim/Xdp6qjT/od5NsP/t8fOq/jXn+0md/K+i+HRidNyTjX4hIvhUjOF9C0GKVsunLWQJdpnnITalTKREEzNkxNqBvS3eqpEs7S2sLOnb28dNOnGMY4eLhw4LRUqTrSlKfSky/pk894L4K7atnOl7cLTbIcndU35oW6xcriPFEqbc6pT6kKcDehppoFYjnPJ1sZtFfSvMytI1Kkutqn8Xk4rja5xmVnR3VKrpj9VULCnlGWO8RuywFh8ATSAjpWRQGTWRyCoqJQEQIKuijQd20g66ahV22e2S2e2WpSpZVQ3ManFLilL0pSU95f3l/KM7ierS3TJLJrplWROByHKAlMXwEBrIVI1VdKt0keCOE/jJlsT3dwMsb4kTQcfIObiWvdwxMuKpBKBBRIicC7QTKGuvbWDZvybbEZ7mMr3MLTCpWqdKWqcejHm6suyultnWa2lHdUaumMfJWs6IDiBx/xQ8KS+Yse4OQsBs5ul6zXhEJxSQKZRAEy87mqFKPeAS9mnuavGQbL5Dstbyt8qobunLHnxw1Sl3/AK0pKW7vry+nruJ6pKU8efSccLfCpxl37hp50ZtoXLJQ8smd9dCk2VqtIrOEEnKihig1OJR1V7e8OvjWQqVcbofM9Yl4ucFy/Edj/hui8cvAuNzAuGUfIi7MsmgmgsBxUFMniK3hp7mggPpKunRLwwcQd9cGUtwwuLgj2cag0czsff60W5VTeMk1TCkKLcx0DlBfaByKbgEuoaUESdGrn7hi6QPiPPw7yOLsv2aoe3HUmykg4m7kfc86BkgFHYKqe3Uihj66+58KDYtjTo/OHXAOR22f7aVvaVuKAinqEY5uvIsrLEbIrkLziJkeOFCk3AmXUQD3NBq4R6f3EANyQBejpag380voQC/snONSsnq4quU9era95QTG3eIeAGLQbfYLhiwqzyI3zWwtRwhcAlSUBynLOdmpW4IF1S5nLNomG3tLQQ9xkcQHAf0c2NbbnMz85JWNuBxLWXbESuq5kXj84qCsqkkZQNxA559x1BBMm739oUGua8Onj4V51rE2en0brh/b0A4cjFFksjHSclIusKqpTAmgcDEMcdwpnMclBb3gQ6QTo2+kDzwhOt7Ef2jlkx0nTOBuh8flPFEEthTtBTVFuudNMoaAJCKF9ICd0xqC5ELw4YhtO9JrJVnWW3YXFOILEdSQLLDoKo7jiUoKACe4wFMbl7BHTxoMBR4GYl1cZLonMiOFnJTgY5fNaTsNfiGSF2Yv4BoI16YeKveVsHB0PjC52sJcTjiOtlKBmH8d1pFk6FN2CSx0NS80hR7RJqGtBUjjVxVm7o8b1sCfxddkJe9+EsbKt63tOXFHKNG8is7IzXkFEGzcw8sSp7QRS3bPYu8NBhmT8YQWE8TZmxLbE0aTj7fwfhNq0klC7ReF8+AcVtvbt3CcxgL7mgtvwsOMPI2XxEo5HPbxZxTiYyCFilmOT1o0h1Eon6lzO9zuTzNeX27N3qoI7wLi3KGW+hDw3G3HkWzLUviHlIGYwA9LIGSTfSTTarGM3IL6Ad0uJXCJiJ6l2nKYPRNQcXNGaMLXPgbEHSO4jx1bEeNuWvOhlbBLhBqU8narl6RvcQEaaACotXxOcJxJtU72/tNtoNmNmvbck7PipGzypFiHMcgrFlbp7EytzJlFPaUNNpdm3QKCtXElMRDXIOWYp1LNUnbmCsg7Zoo4KCqpSSrrcJSiOpgD16UETYRftICJt21pm7EoaRWzW1uFKbWMl3oxdrJoJE9l7uhVGjhv8W7cHfNQZ84hrOv7EVnRjiSbrKx/Ea6B23buimOmRacfgKSoAIiUpyeofEKDOuJRt0hyORnL7h0k4Q1r9VR6s0cFadYBUC+y6iuUPEfDvUEJ3dxAcXdqJi1zxdqsWQvYoKdoQUkn/IDoo/ioPngS+cN5HzVarwc2W66lUptAzVkbCKDJwuqBtQIVy3EwJGEfd69lBfugUCgUCgUCgUCgUCgUGM5Xk52JxxMvbVRXUkysTlYlapCdTmm7pRAoeOgjrWMbWXN9Z7N3NWxjKVbRwae/jqx72DlhhxIbh57N0uZ8s/XuJI6Z1FGROSskQxRMJk9dC97sEpRCoYs77be83sqsq8ebVKHTjw6uePV+fTJ28DuMcO8pzCb8k48nhMe1Xe8AMrvB2KpwKBAVApSKATaJe2ss2BuNpLnNY+2EqmndS1a9enXvfGjGMeDT0eq4VNCs+PMB8XGRprq89LZGtRk2asUkBkHr1YTc560IftFcg6JoKGWEB1EOVsE3sZ90xOtmfCdi3iMb8QLKeyuyvc0UxdF6upNSDsUjiVs8BVRUDKbDezimJe7oPN18Nm0Lc5JgrouTH8zbtl3L5nl3scqjGyuzXqaxi6FU0D3h7aCvjHo21LqcA+z1xM3vdhx+mtiPzt0TD72hzKDp9zSgkaw+BrhWx0Yi0HhuLcrk/wDaZYpnh9ff9mEwB+AKDMf2DcJ//U/a/wD932//AEUGKcPuT8M3tdt52XifHpYNxaksVhOHTikGqbpUDKlAScoRE4ByzemAelQUTnMAwUdkZ46gc3WRAINJd5yWc8hMzJmpFFhMomkDVtHChu07SEVEPjN40FhsujYMNwgYclXNsOm0DGyjJRJOJkS2w7ZE83OyFUbEeuw5R9xyhyVFjn2HN6Ql1oIkuPLWGpOCuCLkCZIM3WaqIxQPM8Q4pPQMhoIOC+cS8ovMExBKQT6k73j3aCp3lHLfqpeHJr1NBDlY4dkBBs65ySWnUg2FPqbeUPUfUd1BrOoPR70Fd7EvbotsXiZberEtH0Ut8XV37hMof7sC0Gb9K3fZ8cdHFma50Ftin0BvWaRvt3RerF/GtQeYspSkKUpfVQbCvJn/AGw+V+9jI/O2VBZHyqP602GvlTKfNE6Cp/k5ftnEX8hpn8iFBcbypf7GvFv3wFv1evQaS3KfOROj6O8ghr92g9UHAblUubuC3FmVBW5ikzYkYq6OPbucA3IRb/iFNQaSfKLfbO5n5FQ35itBsS8mv9rbL98GY/qaDVd02ntpuXv4UYfqxpQbPvJk/a+Jv76Mn81ZUGtfp5vbVsnfuUN+qWlBjXQ4ZNPijpM8STwLbEpS4DQjn3jFfIKNgAf9Yomag9KN0f4MyP7wW/MGg8jTb6pE/fRf0lB654tQqcM2UUOBSg1IIiPgAbQoPMH0jvFlPcZ3GNema5SVVWivOisdaaCh+4zim6gpoEKHgXcAGWN751TUEz4O6AbpAc8YVjs2wcdaUM1mo4r+Fh7im1UXzpucm5I4lIgcqW8BKIAcwDp47aCqF2WvlzhnzM6tm4Gz+1b3sieDeBT6OI58goB01CmKIgbQQKcpwHQQ7fA1B6dOBTiPT4t+ESweIYxCEdXJbySsqkmGhUnyeqLkgAHgALpqafFpQS0ooRMplFD7SgHaJvCghPjG4e7v4jRxSrY8xGIFsXM8JdksZ+ucOazZgvzU0thTblh5hdoG0L8dBiHGVwS3vxN56te/I2chm0DG4wvS1pdu+VVBdZSZZot0TplKmYokLyzCfUQH3gNQV9ujooOKa5Iy37WdZbsJtHXLjmxbZzIdcHazohrbdlcEXizAUhT88A2G54E08a4SqQh1nLmZSx6ODMsrxRztyxWVrIe43YZQuS/I1qkk589JXBLwwsjMXAhqgVukK3OA4eyCBihpXTQura4wlhSnGWmWmXzS8PN9qJKEod6fWdLZPAxx0w3CVjvhZyFfWF2N0YhuS3bgw6dm/kVU5pxEmUM4SkCqJkU2CmoXvty93XtCqlxYReXRrXpJYEg7KxNxZYkWuOIsG7rTzC+lHyh2TJncUl1506bAkYTpKIKgommC+wpy+O0aDYrZlw4ux2wgMIJ5Ihxk2EO1aMIxxJoleOUk0QIU4I7txtQJr2BQcSamuGmZXTyFcUrYzo/UDnTnXa7NQerJrAmcQWMI+xlVMUg9ugHNp40HE69woXu6jbZK9x9MLP0N8RH72LgzhIDqG1ST7d5QU5g90PS3fHQZVH43x7Drru4qw4Zqq5eEeOVUIxIhlXBRESqmEChuOGptDj2hQQnxH8AKXERkpzkB7nGbiUV2yKQQ7dAFG5OWXbqACcA7fX2UGNW30YKFoKAvA5tSRUL4LLWDGLH/AJypDDQSNYHDXmOyLij5M/FPIuo5q6TUdxCdoRzZN2mUe1ITJEASgPvhQTTQKBQKBQKBQKBQKBQKBQKBQKCqlo5huNqyfxa/E3NmdNZZ01YMEbYZPHUiqLpUAQbomMd0fZppuVTIAB2+hQZli+97zzPa162RCZkly3ASJTKydSEMxRGLUVBUqaoGYqqFOO4naQxtxdnh3qDDv7ELjr/z7nn/AHBT/qoOpm8AcWVslE1ydI+1jwDxF8YEtv8AOUCgwW4pq/rVOJJbpZIsxi+JWKR3Q/yIiegk/o12NoN5LIcxbmbiXw7kn7NxLyBYZdoJVjdYHURW7TiYRMPYFBTXIVyWfZeQpdjILQjxstcD3c4vSRiLfWLucKCOiz1vILuNBHsMcNRoLk5jJBNeBCw0IvMjCzoorWPInLPMoCyIqiDRQASLJKMVTOjD4hoimJ9u7u7dtBVZnF43jlE5q15hlertZ0k0bSTd6vcJ13KhtiSJV3FsqFMc5xKBQA3aNBDnlMQuhubAXXmSrdwFjv8AnoLJAUyZuYz1IIAUgAID7naT7gejQav6DfF5Mteyc9wDTdmituVtzIz9Lb8FNdBu4L/SUUoM28oavQtp9GFdUXztD3BcEPGED4WrxNcQ/mIGoPPPQbCvJn/bD5X72Mj87ZUFkfKo/rTYa+VMp80ToKn+Tl+2cRfyGmfyIUFxvKl/sa8W/fAW/V69BpOoPQn5PBlE+Q+jPt631lgOtZ1wykIcPWBQX6ylr/q3JaDWn5Rb7Z3M/IqG/MVoNiXk1/tbZfvgzH9TQarum09tNy9/CjD9WNKDZ95Mn7XxN/fRk/mrKg1r9PN7atk79yhv1S0oKt41vh9i/JFu5MjVjkXtyeZSiJy+JTN1yLB+ZQesN3MMbjsBS4IpbmNX8OZw2UL7pM6W4o/yDQeSdt9Uifvov6Sg9W2drhdWjwx3ndjM+1aMsOQdoj7xk2Shw/GFB5O+8aH3Kd4xmvab+JQet7EaabfFFsJJFACEt5kAAXwAAQJQee7p70EUOlTyOCKRSb2UKc+0um4Rim2pqDZz5NxPO5Xo2EI90sY5Yq+5hs3A3uSCdNbQPwqmoJ541LQuO/bvx/asVCRdwNTuJFd3Z0pcp44JY5UCcswCTUT8nUx9KCKluGjiEiLuaPcZ4Nb2SxUZqpS0Pa+WlmxpTUSiQ5lBTMJdmhvAO3d40GeYBsCSx9naLRv3EbOImH8c9MylJDKrqXfKpkKTmctBUAKYO0u43qoMX4q3VqFzXJsy/Q+d+cqAuQdyh+sh7CXTRAzMCG7P9OP8X0a1y2/llmO01WPuW84efVKWvox6m40//t83os9yKNf2tj0tPk8Pna/VS7wSNHDXC49dbmSWVmFzrE6kREoCIEDubBHeXQC98e0fwVInJdTlDZjj6W8l1cI/s8Gnw+UsG0kteZfVfXMJS/2XmGjD/wC53L80b1JKwq1Sx4SW6PS97QtW0ztZ+4L7d2+tJKQ3JF+dedVOXYtoHWCFTMYN2pto7i+5oOI7uSHyJmG32LW2lXdzXXG43fW/Kpx4HKx5BlnbvVyP0kRQTU7oDqpsN8Ggi6z5hNPDbm15lmZwSEhHq/ViocwTtHdxQbxMAT7d2vMULt9Y0E6ZmiLRJxAOrgtuz0IsGxMbrQ6JokrdaOBeccbyFJtAUDiB9pyBp7w0F3qBQKBQKBQKBQKBQKBQKBQKBQKBQKBQVNsu+8nOIrzpAXmqiv55db5UcPSMg7cJJvFPYlXaShiKkECbNxO3Z2d0aDOLBgcj3vB3tHwl+Ghn8jb6bSIFnYD6DbMHIiuPWwBcw81QROXUSDqAJloIFyJ0f3HTNFFV7ntK5S/5JxdD1MTfxVCiX8dBhsfwZ5lsFwC99cESV37e06rW9VdT/gSW1/FQdNnGDZpt7eJCcCM9YQxUuVxMLdXcOyP24CGqO5RP0ew3iOlBdnhFzlhHM0dMo4Zxi4tfzSduWTaLQyDPUTgps05IiB9NhvGgjx10UWHVryf36zv6ZaScg9VcqvG7BkCoCdQT6Apyd2ga+/QZBxXnnsOYLsjH1uXIguRSbbRLyQnHEaVy5QTZuFB2HkSGalWMKRdRUL4btO3Sgq5MWe/uJ0/j5+zMdebQcFUjZRu+s5Ka02AIiq4RXRQKcqm7YYiOoF26jrQVx8pdbg1uLALVM5zlTsV+Qp1F01jDodmGonT1KcftidhvVQa5i2rzMKnvwqP0m8iRxz/EdmdYA/4ZqDa/5KxeBBgs04+Wc95KQhpNBH4lEnKRzf8ACToM28qPvZSL4Wcb4+TPoE1kEztQvvlaslw/K4LQabrbtXr2I7tvQyO4sZJQ7QivwRcGdm0/CDegvD5M/wC2Hyv3sZH52yoLI+VR/Wmw18qZT5onQVP8nL9s4i/kNM/kQoLjeVL/AGNeLfvgLfq9eg0qIsXThmu+RRMKLblguf1E3iIF/l0oNwnksOTUlrVy/hhw69laSkZONEftFklG6o/gFun/ADqCrnlFvtncz8iob8xWg2JeTX+1tl++DMf1NBqu6bT203L38KMP1Y0oNn3kyftfE399GT+asqDWv083tq2Tv3KG/VLSgqI/j3CKKZXiJiEdocxExvdpiIl1D8IGLQenDo7spjmfo1sY5DUU3LOMbtmzo3/xDZAWqv8AxETUHmRbfVIn76L+koPVHxW/YY5J+9hMfq5ag8p//ZH+y/8ALQeuDE/1qra+TzP9ASg8+HT4t3SnSp5EMm2VMXqEL3ipCIfUxv7wUGyfyaIiifR1PiKpGIP7JUr3TFEB+ktPfoLB8ZDvHaGUcbFv7JEvZwn88dSumLmUWQMtEEt4HFVM+7f3SBoJfS9dBGsypwsmyZCKPuP28ncqVg7BhcKd1szJMEx5fMRMtyu4Knd0D17KCRcJW3w/yOaIy7Lf4v5S/rij412lGxslcrV2KaKgE5wlKmmU3uC+ug+mcbFxxe15yA3ozyOoqjJtUTNWrWTdRircSJCdVFNEpkShoYxR9YHKY20ah3azK8lzXM6vdsbvVGpTw0xjXnSlDmhz4wjCMoeV42rvMoyy5vLa2hut10ZdjCXPxdLVxJC4e4KzLYs11b9iW5MRka1lDkQLMsDtVFhFNMRUKQ5CG2aiJe0viU1ZnsdaZdY5dO3y+lOnSjOWnXHRq70eKMZRjjp6vR6uK05rVua1xGdacZS09Xvuh4grZy0GY8c5UxljpO5U7bCWSlGZplFkJCOkkEynAyuoG02GHQKy9bURx3D5xRXDZFt4TXtIlps4LJ7ufG820yzeHM3Ou/cJnI2MA9oHXRLtPr7/ALmg4OIOEbiEsw0I+mreamc25LWmDNQsmjqs0YOJFFyfsHQo9VdJjp6/RCgxxxwK8QcS3CUhrQZuXKuL4yOcM/PKJQNJtZpu4FMDCOmgtkC9/wANeygkK8MMcR2V86I3hKYjawcZPfQurMOFrlQXGJNEyTh2omBUw1XMoUUylMGgBu7aC1tAoFAoFAoFAoFAoFAoFAoFAoFAoFAoPwRNNMvLTIUoe8UNKDo8nR76Wx7NRcZeQ244XjlU0Z8u3/0eYSjov3hKHd8fGgp5dj0LLUOlOdLm6McninHxoOz/AMiCx6DBnGX8myzsWGK+LHMl5LeBPM9hiVMw/dMvr/RoOfA2r0p93vNLfmL8atvcrXBIt2Y/hKY2v4qC0HB3jbidx/HTS/ErkNKdcvzt/NiZX4uDNClBTeAmEhA7RMXw19GgmygxjJFhYyvWNZusq2/GP2MI96+3CYKU7dusCSiXMED90e4qoXvfCoOGOC+H03d/Ycs0d3q+h5p/0UGo3ypVm1YZVwwzaNiIoo2xLlRRTKBSkKVdoAAAB2FAAoKQ2LZ6c50auS7uKTcrb2ZLWU3fBTcR8ogb8Yp0FsfJhL2LB8al7WKsttLPY5MsmT4SjV6gIf0V1KDOvKoL6F1kfDmMSrd1jDS8qqT41lW6JB/4ClBR2zbFM36LnIWTlEf7+znbUQif4QIRcouYP5XBaCxnkz/th8r97GR+dsqCyPlUf1psNfKmU+aJ0FT/ACcv2ziL+Q0z+RCguN5Uv9jXi374C36vXoNUWD7F+jLh9zfLJo71LbteDlSG+CATjZuYf5jigtf5Nhk0tmdIc7sZY+id42G/ZkD4S7dRJ0T/AIaa1B0flFvtncz8iob8xWg2JeTX+1tl++DMf1NBqu6bT203L38KMP1Y0oNn3kyftfE399GT+asqDWv083tq2Tv3KG/VLSghbPFh+YcF4Qv5NHaS5LLlSHP8JRpPP0x/oKJ0G5Pyd7JgXp0Y8hZaz3evZ90TEfy93amkqUjwn4P7oNQaHG31SJ++i/pKD1R8Vv2GOSfvYTH6uWoPKf8A9kf7L/y0HqD4is33dw68DjHMFjotVX8Szt0piPUBUTM3Wds0XHYBi9vJUU0HXsHSgrCv0qmXxtlW4XNsW4soDBST5gxIjualvMI0pPpnpeafZf2/f8O7QWI4EOIPNedJi4mGSY2JQYwUNDuG7iNjjIFeqyLfryZy6mMG0jZRuQft9w0GU8U45Cirrs68Lex+xuWAjRkAuKLkZBi1TPzEkyoCKrzsLofcbu/BoI2fZiupS6mL5hwkWClDJt1iyTBS74Ey6yg7OUcigKABAL3tQEB1+1oJJwXfcjdt5lBtwtw9uNUm6nOn4u44t4KI6diYla6n71BH/ENkC5bS4miMW82/Tjx8yv1EE1zAmBGijgypdAHTafnJ7vf2Vr9trnF9lu3W5jUlGn/d59KX6qU9X89ceftMzym1o1sn16eL3SPnafwo1b5IyE5tCNuCDud45kYyEYpqyKMuqoD1RF2RIUwTARA46iVbX17dKwiOeZ3PLaVxb15SqU6dOOreS45Qqxhp09bt6utp0rtKztt9KEo8MpS6vR1R/qLP5+Bj2VsupmNdvzGQuCaQj5Pz4uczpBCIVOicdD6dhyFEPjJurLb61o0bCVWlKXDVuIwnvJ9+ELaUoS6Xa4vtLbRqTnWhCeno0+HTHrT4nW4JvWZl8gtIi87knVE4udEjYWzs5vZDvW4oGUATAApim75JvHsV8Ko9kM2uLnO4Ur2rV006nDplLpSqw0auLoaauiXS4ZO3MraEbOUqUI8UfVlq9HUuPWy7AygUCgUCgUCgUCgUCgUCgUCgUCgUCgUCgUCg6DJdixOTcfTOPbicLIMZqNVZu1W5wBQiahRKIlEwCGug+sKCp870enA7ae4tycRL2OMTxI8uWPSEv4DJANBis1j3o8rLRM3/ALNS9TlJ/wCzw82ZYPwcluJaDCJa6OBNnuLB5dzhLH8CA1fpJgcfuqgUfxUFlOjmJBg1u11bdqZDj2iqzPlrX+95wuNAV+kaJEAoB7rtH3NBZygwriFLHK4SuhOWbkWbDDLAskobaUQ09Y7FOz3+4b7lBVmPi30XPFlJq9sacmNetjuI632Ea5cKgZQNATUNHlE5/wBzDUPtaCnPlUX14MOfJqY+ctKCvfBXYqd9dEJxel5O9aHf2rLofai3XUUMP+75lBxegIvJG0elJsNFwtsJNxsvGG+2E7JRUofz0C0Gb+UpXopcnSKtrZ5upLdx5Gtik+CdVZy4H8ShaDHLgs9W2/J6IC4Fktg3JxJqvSH+GmmycNQ/G3NQZb5M/wC2Hyv3sZH52yoLI+VR/Wmw18qZT5onQVP8nL9s4i/kNM/kQoLjeVL/AGNeLfvgLfq9egoX0VOL1syY/wCKPHrYmrh1w8PXDQhfdLN3iDlIPwnSLQR10W2Ti4q6Q3Dd9GedXbmvdoydK+oqL3VobX4tF6Cb/KLfbO5n5FQ35itBsS8mv9rbL98GY/qaDVd02ntpuXv4UYfqxpQbPvJk/a+Jv76Mn81ZUGtfp5vbVsnfuUN+qWlB+uJzG6r3oeuGLMTdr9Tbqu2DdLfE4fqOEgH8LZSgtD5MPkxNFrnPDC6/fWiWE40T3fBK4brCAfhb0GqNt9Uifvov6Sg9UfFb9hjkn72Ex+rlqDyn/wDZH+y/8tB6qLtwlB8RPCnFYkuOTXaMpOEijOFmxSibRLkq7dDdnbs0oIUZ9Dth9s7SdGyzdChEjES6obl8gzIveFuKWm3UVO/zdN/q8KCd+G/hwhOHGAPAwtzvZMh4mHj+Y9IUptsfHIMCH7vrORApx+M1B1/FDw9TWbhtyXgH8Ide23rhcIe6o0zuNfgqly/ZkymKOpPSKPqoI2U4QMqol3LY04eCF+EayHAf89BkmB+FS6LFy63yzcStjRXUoldiSKx9BqM0nnNEg73AnOO/bs7oaUEtXHinG14PVZS57Lj3jhZIElFnDcDGMQNNC6+92BVjvtnskzGtKrd0I1JS73FFVUb68oQ00p4xfMuHMVEfjJlsGLBwZ71syxWoAPP1A3M+7qUo1w/svs9vt73NDVq19Hrdp99sb3Rp3sv2PhHYMxFEt1mkbj+ORRXOIqolR7phMiZAezXTtSOYn3BrrobJ7O20JQpW0Yxl+HR6MscHKeZX8+lVl/XffdHDGKmr1CSb4+iyOGzkjlusVqG4ipA2lOA++AeFcqey+z9KrGrC2hhKOOrDh62HgxfJ5heVIaMamPMyushUZQKBQKBQKBQKBQKBQKBQKBQKBQKBQKBQKBQdDkmxY7JtgTGPJp6ug1mo5Vm4WamAqpCHKJREoiAhr2+9QVLnuh1tU5hWtPN79uPiUklCJLfyiQyf5KD8RnAJxQ409kx/duL5cpPQLNWWgChv4xkDj/SoMezRgfj8vxlAoXJhq0nKVsy5ZBoe1VW7YVzhp3TlE5dQ7PUAUFn+HfM+Z8iMJ1bOWDXFkqQ/KFA6i5lU3pTAoJzE7vudhfATelQfonGbw6qgkdK/TGKsomQhgjnOg7yAcp/pfYQQMXQ/h3qDiXZxCYtynjG84/HV1meuIuEVUd8ldRiJCGTAQMVc5QAuoG7De/QQ2NzW5LdTjYyNvk8lFvWhIoj6eaNlU094DyzNktDt0/dc0iYnU+Hp3aCkXlUX14MOfJqY+ctKDH+g+sb9kzo+uMSwyobzydqpoIk267lRjJASf0wLQUx6NG9jWPx+YVu7nbCEyJFpLD4exuFgbm/oKmoM96bK9FL46UbLT8x9xY+UZRqX2oN2LdMQ/ngags1xr2SFieTkcPkTyth3V1sJNT1ai7Sk3Ov8itBhPkz/ALYfK/exkfnbKgsj5VH9abDXyplPmidBU/ycv2ziL+Q0z+RCguN5Uv8AY14t++At+r16CuvkxkWznOK7J8HII70HmKhQcEN7ohnyBRD+QaDX1ecLOYJzBL2/3kZKybrXQJ6hIsydiUPxpUFrOnpu5nkLj7Sv6N2ihN4ytyQbmDw2rNzqBp+A9Bsr8mv9rbL98GY/qaDVd02ntpuXv4UYfqxpQbPvJk/a+Jv76Mn81ZUGtfp5vbVsnfuUN+qWlBYaXxotf/kv8RNt0d6lp3irNh3e0pSzjhucfwJuDUELeT95GWsnpCkbXI52I3hYc1FKkN4HMRAHhA+7q2NQUpbfVIn76L+koPVHxW/YY5J+9hMfq5ag8p//AGR/sv8Ay0Hpf4uOkDsLo6eFKw8u5EsObuFpLnj4hFpBmRBUih2R1t484xQ00SMHjQVe/wDpS/DB/mx5E/7xH/8An0F1OAXjesrpAcCfs/WBZktAsPPbqM6hNGSFbmIbNT+xGMXaO8NO2gm6grfx2KQyc9aHny0ZKcSK2kzEjolVMyxTALT2UUlW6xDJlDsE+3cQTl0HvDQdBwQKWzLZbVnbLtxVo2NaCgP3SL9FZqqqddsZMqQtmiCR9ABTvn1Pp4AXcegtfQKBQKBQKBQKBQKBQKBQKBQKBQKBQKBQKBQKBQKBQKBQKBQKDjSrIZKMcxvN2CugZPft127gENdKCubbo6YAiyQr5PeHKnCpRYk82FATIItlG6A67/TKUU+96+V+Gg720uCyKxrBXLH2RdKSq05a/mdNGUjiqNyaKKHKocupt+nM26aeAFoPzYXC7cdmuTi+tWxpQov01UXj5uqLtFMoE7nNIkUD6CBjF1Ds3aUGtjyqL68GHPk1MfOWlBl3ktMe0mcc52iXxN6LuShklie+Qzd4UQ/kGg1aWW3cYd4podm57h7SyW2SV+16pJkKP6OgyTpF7i+i7jvzZPsz83rOTZwiBvHcUjtRNP8AEQtBtK6duxS4w6HbD2Nyo8vzDP23HmIXs2ijEOUx/GWgrD5M/wC2Hyv3sZH52yoLI+VR/Wmw18qZT5onQVP8nL9s4i/kNM/kQoLjeVL/AGNeLfvgLfq9egr95Ln9mJkX72gfrFvQVn6ZXGZsX9Jnl2BM25aMpcCcygBfAxXrdJwYQ/1iilBinHHfn7JM7iu6hPvV/YHtZm4H/SNUVWptfwoUG4zya/2tsv3wZj+poNV3Tae2m5e/hRh+rGlBs+8mT9r4m/voyfzVlQa1+nm9tWyd+5Q36paUGw/o5cYBmjyeOYxeVvzlZm1LuQaJ7ddy4Onhkv8AiAWg1MdG7kL9jXjqxLfB1uWkS72zdwbw2puSnbG1/AvQQ+mUyUoRM3iV4AD/ALyg9UXFb9hjkn72Ex+rlqDyn/8AZH+y/wDLQegvpcOC3iA45OBXGeMeHa32EjLxczGSbxGSlCNClbFjV0hEDH7BNuUL2UGjLiJ4ecocKuY5jA2ZY1qzuSD6v5ybMX5XCROciRdPRQnYPsahaDeF5Nb7W9/8wpj+ooNgFBXXjng4255yy4p4SGVKQ75wu3lJtFgooiXq5TAkovoQvacu43fMHqTP3toY/wAF9qx1n5vkkIy4bSkGsla4uY1xbssDkRSBVuIgAFERFMOYUN6gJCI+gTTdtC1VAoFAoFAoFAoFAoFAoFAoFAoFAoFAoFAoFAoFAoFAoFAoFAoFBit35lx3Yk2a3bquHqzwrIrrldXUOPJMKhQP3SiHimag6R1xTYOZCsVxe3fQci3OmVguY3MBBVxtAAJqPsaKhv4unjQfpxxPYaQbg7WuB6VsZVNMznzI75ZFDpGW2GNytCmKmQxzgPoB6e2g1Q+VRfXgw58mpj5y0oM18lT/AMDM2/wzBfoHlBrk6SKzTYt6Q7MNtt0eSVrkZ+8aE+Cmut1on4lS0GFY5Zy2fuKa3mb5Hmvr1yMzByTx3KPJAgn/AEhqDdD5TiUpeAO2wDsAMpR+gf7E+oKWeTP+2Hyv3sZH52yoLI+VR/Wmw18qZT5onQVP8nL9s4i/kNM/kQoLjeVL/Y14t++At+r16Cv3kuf2YmRfvaB+sW9BwPKc8Zo2vxrWjkxq22EuqwCprqbew67N0oQf+GujQa8biuZ5cjWHavP+x4gsegb/AEZVlVQ/SmoN83k1/tbZfvgzH9TQarum09tNy9/CjD9WNKDZ95Mn7XxN/fRk/mrKg1r9PN7atk79yhv1S0oNsnk/6KbnorrGRWJvIeRmwMQ3gIDJueyg0OZhtmS4c+Kq6bTaonTc2NkR6g2Ibs29UfH5f4iFoMIKt1iWK42beY8A+37qmtB6oOK37DHJP3sJj9XLUHlP/wCyP9l/5aD1wYn+tVbXyeZ/oCUHng6dn21PKP7eJ/VLWg2f+TW+1vf/ADCmP6ig2AUEa57wU9zUrEFb30eMRjBXFRqdmoqm4Ofl7TDy1kjAJNhtO9p7J4eFB1+D+G6Sw5eLm5hyIZ+g7jjNjxyLBVNMT8whwWEVXCxtwABihptDv9uvZQS1QKBQKBQKBQKBQKBQKBQKBQKBQKBQKBQKBQKBQKBQKBQKBQKBQVw4sMXZBuzMUXdloWs9fIIwQsnh26QiBiGTfqafdBQiIf60vwqCMJfAuVn1wLXalYU2RuowcLFTKzHnFVM2OUg7e3vgmuoXb8Lu0HfOsbZJdWgNvJ2hdpl/ohbSLhupHCQrhl5tVSVKJ9unOWAxk1CAOoCfsAlBR7yqL68GHPk1MfOWlBmvkqf+Bmbf4Zgv0DygqN5QPZoWj0ot4vkW/LSnoOHkwH4Qi0IgY38rc1BHnRA2GbInSZYcgyo7yNbq86Kl+Jmgq61/lSLQbTvKc/sA7d++nHfM39BSvyZ/2w+V+9jI/O2VBZHyqP602GvlTKfNE6Cp/k5ftnEX8hpn8iFBcbypf7GvFv3wFv1evQV+8lz+zEyL97QP1i3oJ58qUxn50wHi/MCLfU0HeDqKXU2/4t41FQNR/bsy0Glag38+TX+1tl++DMf1NBqu6bT203L38KMP1Y0oNn3kyftfE399GT+asqDWv083tq2Tv3KG/VLSg2z+T7+1Z2H/AApN/rNzQakOnPxkji/pP8kItEtje4DMJ1Hu6bhcNE+aP+9TUoKmsv79Q/fCf54UHqr4mI9xL8ImQIpoTcq6xvLJJAX1mMwVAPy0HlHIbdD6/wDwv/LQeuHE/wBaq2vk8z/QEoPPB07PtqeUf28T+qWtBs/8mt9re/8AmFMf1FBsAoFAoFAoFAoFAoFAoFAoFAoFAoFAoFAoFAoFAoFAoFAoFAoFAoFAoFAoFAoNL3lUX14MOfJqY+ctKDNfJU/8DM2/wzBfoHlBFPlRNi+aeK/HWRE2+hJuwVWah/hKNHhzfkdFoI88nFsNS7OknaXLydSWxY0q/Mb4JlOU0D5wagvX5Tn9gHbv30475m/oKV+TP+2Hyv3sZH52yoLI+VR/Wmw18qZT5onQVP8AJy/bOIv5DTP5EKC43lS/2NeLfvgLfq9egr95Ln9mJkX72gfrFvQbAunpxenkzowMgLlR3uLYOwnmvxdXdJ80f9ydag85tBv58mv9rbL98GY/qaDVd02ntpuXv4UYfqxpQbPvJk/a+Jv76Mn81ZUGtfp5vbVsnfuUN+qWlBtn8n39qzsP+FJv9ZuaCjPlReMSwfEvjbLzdtsJcNmuYxdQpPTVZOuYGv8AEef0aDWIy/v1D98J/nhQeuIsY0mbVCGkEd7d1H8lcnwiGT2iH8g0HlH4isLXFw+ZvvHAl2tzIvbVuB3FqD4b0yKCCSgfEdIUzh8RqDbXw5eUu8P1p8O8JbmbsPXke9YSDRZOU4FBsqyklUUikBYqqixDJb9u4SiUdvq3UGq7i94lLi4vOJa8OJG7IpKPc3VKAunGoq8wrRAiZEUENwgG8xUk0wE2gaj20G7Dya32t7/5hTH9RQbAKBQKBQKBQKBQKBQKBQKBQKBQKBQKBQKBQKBQKBQKBQKBQKBQKBQKBQKBQKDV55QRwGcWvGLkjGU7w2YcdXQ1goOTQlVm8k0b9XUVWbmIAguqQTagQ3hQZR5PjwXcT/BxbWVI7iWxS4tdW4JOJVhyLv2y/WCopOSqCHIVPt0E5fHSg/nlBXAjxFcZdt4uluGvF6tzydtSMklKt0H7duKTZwkgYp9V1CAYN6GnZ8Kgw7yf3o7eKfhDzFkXI3Evh9xa/nK2mUdBncSTVwLjVwdVcA5Cp9NOWj46UE5dPFwu564uOD2Expw7Y+XuWca3+ykF2CLxBAxGxGrshlNy5yF7DKJhprr3qCrXQVdG7xtcJ3GlI5P4hcFurbgVrDfME5FaXZrAZydy0OVPaisc3aCZh8NO7QTd5QRwa8TXGNj3GUJw2YrXul1BXBIOJZNu/bIchJRumQgiK6pAHUweqgr10JnRnccvCzx3sMtZ7wE8t63UbUk2ikktLslgKsqCXLJtRXObt0N6qCzHT/cIHEhxhYMsC0+G7GS9zyMPeSrySbN37ZuKKBmaqYHEV1CAPfEodlBDnQE9Hrxj8IPEvet88SGE3VsRUpYwMWDxeVZrgq464kpy9EFjiXuEMbtDSg2S8T2LAzjw337hvqxVD3RaEjGIlPoAc1duomQe33jiUaDz2o9CJ0qXJJzuEmR37Q3/APrDGeP/AHmg3D9Btw15v4UuB8MUcQdhK25PheUk882rOkVh5CvL2H3InOXt2m9dBr86VHopukE4gOkAyRmHD/Dm8mrcm5FmpFSic0wSBcpGDdIwgVVcpi6GIYO0KC+nQRcL+eOEjgzlcY8Q+PlbanXF/P5BGPVdoLiZso3aEKpuQOcvaKZuzXXu0FG+l26LPj54j+kIvzMmFeHh5OW1LljAjpVGZYJAvyo5ukp3VVyGLooQwdoUGxbobsCZc4Z+j+tHD2cbMUgLkjX8oo+i1nSSxkiqv11Ux3pGOUdSHKPYNBFPT9cDubOM7A1jjw9WArclzWtdqhzxyLxBA3UXDY5VjgZY5C9iibfs11oNWDfoRulLSdInNwmSOhVSCY30QxngAh/8TQekKNRURjUEliAByIEKIfGAUFC+lz6FiJ49ZZPOuFbkYWzkpsyI1eeciHBlPIkDRIi5kwEySxA7pVgA/c7ghoBRKGr+S6CHpT42aGGLwzFdd/aV6zu2NFA3x7jOCjp90AoL+9F30AcTg9CYyXxxt4a5J6bgXEUztFmcXDKKbOCCmuodUQDmuDEHYUxOxMu7aYxjalC13Ri8F03wEYMn+H57NEko1DIEpIW3Ib9VVo1flGQ5wepYoAYhvfEm4Ow1BZG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H/9k=">
            <a:extLst>
              <a:ext uri="{FF2B5EF4-FFF2-40B4-BE49-F238E27FC236}">
                <a16:creationId xmlns:a16="http://schemas.microsoft.com/office/drawing/2014/main" id="{432CE9C9-B492-4C35-8AFA-C3DE142679FC}"/>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4" name="标题 1">
            <a:extLst>
              <a:ext uri="{FF2B5EF4-FFF2-40B4-BE49-F238E27FC236}">
                <a16:creationId xmlns:a16="http://schemas.microsoft.com/office/drawing/2014/main" id="{3E27EC6D-9079-4F82-A667-3CDB28174948}"/>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1</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基于分布式多智能体系统（</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MAS</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）和差分隐私的大数据安全及应用研究</a:t>
            </a:r>
          </a:p>
        </p:txBody>
      </p:sp>
      <p:sp>
        <p:nvSpPr>
          <p:cNvPr id="16" name="矩形 35">
            <a:extLst>
              <a:ext uri="{FF2B5EF4-FFF2-40B4-BE49-F238E27FC236}">
                <a16:creationId xmlns:a16="http://schemas.microsoft.com/office/drawing/2014/main" id="{E557FD17-FE02-4589-9517-E79F0C1967FB}"/>
              </a:ext>
            </a:extLst>
          </p:cNvPr>
          <p:cNvSpPr>
            <a:spLocks noChangeArrowheads="1"/>
          </p:cNvSpPr>
          <p:nvPr/>
        </p:nvSpPr>
        <p:spPr bwMode="auto">
          <a:xfrm>
            <a:off x="1043482" y="1602829"/>
            <a:ext cx="4417749" cy="387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参与者要求</a:t>
            </a:r>
            <a:endPar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有强烈的责任心和团队合作精神，工作严谨细致，善于学习；</a:t>
            </a: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有独立思考和解决问题的能力，有志于攻读研究生的同学</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具有较好的数学功底（高等数学、线性代数、概率论）、英语基础</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熟练掌握一门编程语言（</a:t>
            </a:r>
            <a:r>
              <a:rPr lang="en-US" altLang="zh-CN" sz="1800" kern="100" dirty="0">
                <a:latin typeface="Times New Roman" panose="02020603050405020304" pitchFamily="18" charset="0"/>
                <a:cs typeface="Times New Roman" panose="02020603050405020304" pitchFamily="18" charset="0"/>
              </a:rPr>
              <a:t>Python</a:t>
            </a:r>
            <a:r>
              <a:rPr lang="zh-CN" altLang="zh-CN" sz="1800" kern="100" dirty="0">
                <a:latin typeface="Times New Roman" panose="02020603050405020304" pitchFamily="18" charset="0"/>
                <a:cs typeface="Times New Roman" panose="02020603050405020304" pitchFamily="18" charset="0"/>
              </a:rPr>
              <a:t>或</a:t>
            </a:r>
            <a:r>
              <a:rPr lang="en-US" altLang="zh-CN" sz="1800" kern="100" dirty="0">
                <a:latin typeface="Times New Roman" panose="02020603050405020304" pitchFamily="18" charset="0"/>
                <a:cs typeface="Times New Roman" panose="02020603050405020304" pitchFamily="18" charset="0"/>
              </a:rPr>
              <a:t>Java</a:t>
            </a:r>
            <a:r>
              <a:rPr lang="zh-CN" altLang="zh-CN" sz="1800" kern="100" dirty="0">
                <a:latin typeface="Times New Roman" panose="02020603050405020304" pitchFamily="18" charset="0"/>
                <a:cs typeface="Times New Roman" panose="02020603050405020304" pitchFamily="18" charset="0"/>
              </a:rPr>
              <a:t>）</a:t>
            </a:r>
            <a:endParaRPr lang="en-US" altLang="zh-CN" sz="18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750913"/>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E854D918-91C8-4576-8126-0E0D3BF20F96}"/>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2</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面向编程领域数据的知识图谱构建</a:t>
            </a:r>
          </a:p>
        </p:txBody>
      </p:sp>
      <p:sp>
        <p:nvSpPr>
          <p:cNvPr id="13" name="矩形 35">
            <a:extLst>
              <a:ext uri="{FF2B5EF4-FFF2-40B4-BE49-F238E27FC236}">
                <a16:creationId xmlns:a16="http://schemas.microsoft.com/office/drawing/2014/main" id="{D126507C-1F0B-4E33-80A0-4460D01D5A70}"/>
              </a:ext>
            </a:extLst>
          </p:cNvPr>
          <p:cNvSpPr>
            <a:spLocks noChangeArrowheads="1"/>
          </p:cNvSpPr>
          <p:nvPr/>
        </p:nvSpPr>
        <p:spPr bwMode="auto">
          <a:xfrm>
            <a:off x="449263" y="1160252"/>
            <a:ext cx="857220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课题名称</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面向编程领域数据的知识图谱构建</a:t>
            </a:r>
          </a:p>
        </p:txBody>
      </p:sp>
      <p:sp>
        <p:nvSpPr>
          <p:cNvPr id="15" name="文本框 14">
            <a:extLst>
              <a:ext uri="{FF2B5EF4-FFF2-40B4-BE49-F238E27FC236}">
                <a16:creationId xmlns:a16="http://schemas.microsoft.com/office/drawing/2014/main" id="{39C33F08-451B-4403-862E-4E62ECF60F73}"/>
              </a:ext>
            </a:extLst>
          </p:cNvPr>
          <p:cNvSpPr txBox="1"/>
          <p:nvPr/>
        </p:nvSpPr>
        <p:spPr>
          <a:xfrm>
            <a:off x="449263" y="1856749"/>
            <a:ext cx="4835801" cy="4726294"/>
          </a:xfrm>
          <a:prstGeom prst="rect">
            <a:avLst/>
          </a:prstGeom>
          <a:noFill/>
        </p:spPr>
        <p:txBody>
          <a:bodyPr wrap="square">
            <a:spAutoFit/>
          </a:bodyPr>
          <a:lstStyle/>
          <a:p>
            <a:pPr algn="ctr">
              <a:lnSpc>
                <a:spcPct val="150000"/>
              </a:lnSpc>
              <a:spcBef>
                <a:spcPct val="0"/>
              </a:spcBef>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自从</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2012</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年谷歌公司推出知识图谱</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以来，知识图谱技术发展迅速，产生了日益广泛的社会、经济效益，成为发展人工智能战略的重要内容。</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知识图谱是一种</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大规模的语义网络</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，是认知智能的核心，促进软件行业智能化转型。</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本项目研究</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面向编程领域数据的知识图谱构建</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，通过输入编程领域数据，挖掘其有用信息，并将互相关联的信息建立链接，构建并可视化出实际可用的知识图谱以汇总、融合知识，以此展示各个知识点间的相互关系，从而有效提高学习效率。</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基于该知识图谱建立</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基于语义的查询系统</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，自动化完成问答业务等功能，以此来推进编程领域应用的智能化发展。</a:t>
            </a:r>
            <a:endParaRPr lang="zh-CN" altLang="en-US" sz="1600" dirty="0"/>
          </a:p>
        </p:txBody>
      </p:sp>
      <p:pic>
        <p:nvPicPr>
          <p:cNvPr id="18" name="图片 17">
            <a:extLst>
              <a:ext uri="{FF2B5EF4-FFF2-40B4-BE49-F238E27FC236}">
                <a16:creationId xmlns:a16="http://schemas.microsoft.com/office/drawing/2014/main" id="{41E8A18A-0AC4-486C-85B8-B8E2889C38E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73382" y="1456780"/>
            <a:ext cx="6269355" cy="5126263"/>
          </a:xfrm>
          <a:prstGeom prst="rect">
            <a:avLst/>
          </a:prstGeom>
        </p:spPr>
      </p:pic>
      <p:sp>
        <p:nvSpPr>
          <p:cNvPr id="19" name="文本框 18">
            <a:extLst>
              <a:ext uri="{FF2B5EF4-FFF2-40B4-BE49-F238E27FC236}">
                <a16:creationId xmlns:a16="http://schemas.microsoft.com/office/drawing/2014/main" id="{622A4125-4900-4F27-868D-699EE8134071}"/>
              </a:ext>
            </a:extLst>
          </p:cNvPr>
          <p:cNvSpPr txBox="1"/>
          <p:nvPr/>
        </p:nvSpPr>
        <p:spPr>
          <a:xfrm>
            <a:off x="7075404" y="5943908"/>
            <a:ext cx="3065310" cy="369332"/>
          </a:xfrm>
          <a:prstGeom prst="rect">
            <a:avLst/>
          </a:prstGeom>
          <a:noFill/>
        </p:spPr>
        <p:txBody>
          <a:bodyPr wrap="squar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示例：人物社交网络图谱</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0314293"/>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a:extLst>
              <a:ext uri="{FF2B5EF4-FFF2-40B4-BE49-F238E27FC236}">
                <a16:creationId xmlns:a16="http://schemas.microsoft.com/office/drawing/2014/main" id="{73D5B348-E753-47E6-AF1B-CE2A698CFA29}"/>
              </a:ext>
            </a:extLst>
          </p:cNvPr>
          <p:cNvSpPr>
            <a:spLocks noChangeArrowheads="1"/>
          </p:cNvSpPr>
          <p:nvPr/>
        </p:nvSpPr>
        <p:spPr bwMode="auto">
          <a:xfrm>
            <a:off x="360479" y="1133475"/>
            <a:ext cx="5174836" cy="517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研究目标与研究内容</a:t>
            </a:r>
            <a:endPar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ts val="1920"/>
              </a:lnSpc>
              <a:buFont typeface="+mj-lt"/>
              <a:buAutoNum type="arabicPeriod"/>
            </a:pPr>
            <a:r>
              <a:rPr lang="zh-CN" altLang="zh-CN" sz="1600" kern="100" dirty="0">
                <a:effectLst/>
                <a:latin typeface="Times New Roman" panose="02020603050405020304" pitchFamily="18" charset="0"/>
                <a:cs typeface="Times New Roman" panose="02020603050405020304" pitchFamily="18" charset="0"/>
              </a:rPr>
              <a:t>知识图谱</a:t>
            </a:r>
            <a:r>
              <a:rPr lang="zh-CN" altLang="zh-CN" sz="1600" b="1" kern="100" dirty="0">
                <a:solidFill>
                  <a:schemeClr val="accent2">
                    <a:lumMod val="75000"/>
                  </a:schemeClr>
                </a:solidFill>
                <a:effectLst/>
                <a:latin typeface="Times New Roman" panose="02020603050405020304" pitchFamily="18" charset="0"/>
                <a:cs typeface="Times New Roman" panose="02020603050405020304" pitchFamily="18" charset="0"/>
              </a:rPr>
              <a:t>构建的研究</a:t>
            </a:r>
            <a:r>
              <a:rPr lang="zh-CN" altLang="zh-CN" sz="1600" kern="100" dirty="0">
                <a:effectLst/>
                <a:latin typeface="Times New Roman" panose="02020603050405020304" pitchFamily="18" charset="0"/>
                <a:cs typeface="Times New Roman" panose="02020603050405020304" pitchFamily="18" charset="0"/>
              </a:rPr>
              <a:t>：本应用基于知识图谱包含了较多的功能模块，包括知识图谱构建、知识图谱</a:t>
            </a:r>
            <a:r>
              <a:rPr lang="zh-CN" altLang="en-US" sz="1600" kern="100" dirty="0">
                <a:effectLst/>
                <a:latin typeface="Times New Roman" panose="02020603050405020304" pitchFamily="18" charset="0"/>
                <a:cs typeface="Times New Roman" panose="02020603050405020304" pitchFamily="18" charset="0"/>
              </a:rPr>
              <a:t>展现</a:t>
            </a:r>
            <a:r>
              <a:rPr lang="zh-CN" altLang="zh-CN" sz="1600" kern="100" dirty="0">
                <a:effectLst/>
                <a:latin typeface="Times New Roman" panose="02020603050405020304" pitchFamily="18" charset="0"/>
                <a:cs typeface="Times New Roman" panose="02020603050405020304" pitchFamily="18" charset="0"/>
              </a:rPr>
              <a:t>，因此需要做知识图谱构建的相关研究。</a:t>
            </a:r>
          </a:p>
          <a:p>
            <a:pPr marL="342900" indent="-342900" algn="just">
              <a:lnSpc>
                <a:spcPts val="1920"/>
              </a:lnSpc>
              <a:buFont typeface="+mj-lt"/>
              <a:buAutoNum type="arabicPeriod"/>
            </a:pPr>
            <a:r>
              <a:rPr lang="zh-CN" altLang="zh-CN" sz="1600" kern="100" dirty="0">
                <a:effectLst/>
                <a:latin typeface="Times New Roman" panose="02020603050405020304" pitchFamily="18" charset="0"/>
                <a:cs typeface="Times New Roman" panose="02020603050405020304" pitchFamily="18" charset="0"/>
              </a:rPr>
              <a:t>知识图谱的</a:t>
            </a:r>
            <a:r>
              <a:rPr lang="zh-CN" altLang="zh-CN" sz="1600" b="1" kern="100" dirty="0">
                <a:solidFill>
                  <a:schemeClr val="accent2">
                    <a:lumMod val="75000"/>
                  </a:schemeClr>
                </a:solidFill>
                <a:effectLst/>
                <a:latin typeface="Times New Roman" panose="02020603050405020304" pitchFamily="18" charset="0"/>
                <a:cs typeface="Times New Roman" panose="02020603050405020304" pitchFamily="18" charset="0"/>
              </a:rPr>
              <a:t>命名实体识别</a:t>
            </a:r>
            <a:r>
              <a:rPr lang="zh-CN" altLang="zh-CN" sz="1600" kern="100" dirty="0">
                <a:effectLst/>
                <a:latin typeface="Times New Roman" panose="02020603050405020304" pitchFamily="18" charset="0"/>
                <a:cs typeface="Times New Roman" panose="02020603050405020304" pitchFamily="18" charset="0"/>
              </a:rPr>
              <a:t>：基于少量领域训练数据来训练高精准的命名实体识别模型，。</a:t>
            </a:r>
          </a:p>
          <a:p>
            <a:pPr marL="342900" indent="-342900" algn="just">
              <a:lnSpc>
                <a:spcPts val="1920"/>
              </a:lnSpc>
              <a:buFont typeface="+mj-lt"/>
              <a:buAutoNum type="arabicPeriod"/>
            </a:pPr>
            <a:r>
              <a:rPr lang="zh-CN" altLang="zh-CN" sz="1600" kern="100" dirty="0">
                <a:effectLst/>
                <a:latin typeface="Times New Roman" panose="02020603050405020304" pitchFamily="18" charset="0"/>
                <a:cs typeface="Times New Roman" panose="02020603050405020304" pitchFamily="18" charset="0"/>
              </a:rPr>
              <a:t>样本匮乏环境下的</a:t>
            </a:r>
            <a:r>
              <a:rPr lang="zh-CN" altLang="zh-CN" sz="1600" b="1" kern="100" dirty="0">
                <a:solidFill>
                  <a:schemeClr val="accent2">
                    <a:lumMod val="75000"/>
                  </a:schemeClr>
                </a:solidFill>
                <a:effectLst/>
                <a:latin typeface="Times New Roman" panose="02020603050405020304" pitchFamily="18" charset="0"/>
                <a:cs typeface="Times New Roman" panose="02020603050405020304" pitchFamily="18" charset="0"/>
              </a:rPr>
              <a:t>关系抽取</a:t>
            </a:r>
            <a:r>
              <a:rPr lang="zh-CN" altLang="zh-CN" sz="1600" kern="100" dirty="0">
                <a:effectLst/>
                <a:latin typeface="Times New Roman" panose="02020603050405020304" pitchFamily="18" charset="0"/>
                <a:cs typeface="Times New Roman" panose="02020603050405020304" pitchFamily="18" charset="0"/>
              </a:rPr>
              <a:t>：代码知识图谱依赖语义关系将图谱中的实体关联起来。</a:t>
            </a:r>
          </a:p>
          <a:p>
            <a:pPr marL="342900" indent="-342900" algn="just">
              <a:lnSpc>
                <a:spcPts val="1920"/>
              </a:lnSpc>
              <a:buFont typeface="+mj-lt"/>
              <a:buAutoNum type="arabicPeriod"/>
            </a:pPr>
            <a:r>
              <a:rPr lang="zh-CN" altLang="zh-CN" sz="1600" kern="100" dirty="0">
                <a:effectLst/>
                <a:latin typeface="Times New Roman" panose="02020603050405020304" pitchFamily="18" charset="0"/>
                <a:cs typeface="Times New Roman" panose="02020603050405020304" pitchFamily="18" charset="0"/>
              </a:rPr>
              <a:t>代码知识图谱的</a:t>
            </a:r>
            <a:r>
              <a:rPr lang="zh-CN" altLang="zh-CN" sz="1600" b="1" kern="100" dirty="0">
                <a:solidFill>
                  <a:schemeClr val="accent2">
                    <a:lumMod val="75000"/>
                  </a:schemeClr>
                </a:solidFill>
                <a:effectLst/>
                <a:latin typeface="Times New Roman" panose="02020603050405020304" pitchFamily="18" charset="0"/>
                <a:cs typeface="Times New Roman" panose="02020603050405020304" pitchFamily="18" charset="0"/>
              </a:rPr>
              <a:t>筛选和纠错</a:t>
            </a:r>
            <a:r>
              <a:rPr lang="zh-CN" altLang="zh-CN" sz="1600" kern="100" dirty="0">
                <a:effectLst/>
                <a:latin typeface="Times New Roman" panose="02020603050405020304" pitchFamily="18" charset="0"/>
                <a:cs typeface="Times New Roman" panose="02020603050405020304" pitchFamily="18" charset="0"/>
              </a:rPr>
              <a:t>：知识图谱通常由手工或半自动化的方法构建，但由于其大规模的特性，通常存在部分错误的三元组事实。</a:t>
            </a:r>
          </a:p>
          <a:p>
            <a:pPr marL="342900" indent="-342900" algn="just">
              <a:lnSpc>
                <a:spcPts val="1920"/>
              </a:lnSpc>
              <a:buFont typeface="+mj-lt"/>
              <a:buAutoNum type="arabicPeriod"/>
            </a:pPr>
            <a:r>
              <a:rPr lang="zh-CN" altLang="zh-CN" sz="1600" b="1" kern="100" dirty="0">
                <a:solidFill>
                  <a:schemeClr val="accent2">
                    <a:lumMod val="75000"/>
                  </a:schemeClr>
                </a:solidFill>
                <a:effectLst/>
                <a:latin typeface="Times New Roman" panose="02020603050405020304" pitchFamily="18" charset="0"/>
                <a:cs typeface="Times New Roman" panose="02020603050405020304" pitchFamily="18" charset="0"/>
              </a:rPr>
              <a:t>语义查询</a:t>
            </a:r>
            <a:r>
              <a:rPr lang="zh-CN" altLang="zh-CN" sz="1600" kern="100" dirty="0">
                <a:effectLst/>
                <a:latin typeface="Times New Roman" panose="02020603050405020304" pitchFamily="18" charset="0"/>
                <a:cs typeface="Times New Roman" panose="02020603050405020304" pitchFamily="18" charset="0"/>
              </a:rPr>
              <a:t>的研究：对问句进行对应的分类，在对应的类别按模式进行解析，基于解析的成分进行搜索，最后整合搜索的结果，获得对应的答案。</a:t>
            </a:r>
          </a:p>
          <a:p>
            <a:pPr marL="342900" indent="-342900">
              <a:lnSpc>
                <a:spcPts val="1920"/>
              </a:lnSpc>
              <a:buFont typeface="+mj-lt"/>
              <a:buAutoNum type="arabicPeriod"/>
            </a:pPr>
            <a:r>
              <a:rPr lang="zh-CN" altLang="zh-CN" sz="1600" b="1" dirty="0">
                <a:solidFill>
                  <a:schemeClr val="accent2">
                    <a:lumMod val="75000"/>
                  </a:schemeClr>
                </a:solidFill>
                <a:effectLst/>
                <a:latin typeface="Times New Roman" panose="02020603050405020304" pitchFamily="18" charset="0"/>
                <a:cs typeface="Times New Roman" panose="02020603050405020304" pitchFamily="18" charset="0"/>
              </a:rPr>
              <a:t>交互方式设计</a:t>
            </a:r>
            <a:r>
              <a:rPr lang="zh-CN" altLang="zh-CN" sz="1600" dirty="0">
                <a:effectLst/>
                <a:latin typeface="Times New Roman" panose="02020603050405020304" pitchFamily="18" charset="0"/>
                <a:cs typeface="Times New Roman" panose="02020603050405020304" pitchFamily="18" charset="0"/>
              </a:rPr>
              <a:t>的研究：网页端需要提供多个功能模块界面，页面的有趣美观以及良好的人性化交互显得尤其重要。</a:t>
            </a:r>
            <a:endParaRPr lang="en-US" altLang="zh-CN" sz="1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52" name="AutoShape 6" descr="data:image/jpeg;base64,/9j/4AAQSkZJRgABAQEASABIAAD/2wBDAAIBAQEBAQIBAQECAgICAgQDAgICAgUEBAMEBgUGBgYFBgYGBwkIBgcJBwYGCAsICQoKCgoKBggLDAsKDAkKCgr/2wBDAQICAgICAgUDAwUKBwYHCgoKCgoKCgoKCgoKCgoKCgoKCgoKCgoKCgoKCgoKCgoKCgoKCgoKCgoKCgoKCgoKCgr/wAARCAFYAfQDAREAAhEBAxEB/8QAHgABAAICAwEBAQAAAAAAAAAAAAcIBgkEBQoDAgH/xABzEAAABQMCAgUECA4KDwQGBQ0BAgMEBQAGBxESCBMJFCEiMQoVMkEjOUJRUmF2tBYzNTc4YnF3gaGxsrO1F3JzdHWCkZKiwxgZJDQ2Q1NYY4OEk6PC0kWUwdMlJkRUZIcaV5WWpFZlZmdol6bR1eHi5fD/xAAdAQEAAQQDAQAAAAAAAAAAAAAABwQFBggCAwkB/8QAWREBAAECAwMFCA0JBQQIBwEAAAIDBAEFEgYTIgcRMkJSFCExYnKSssIIFSM1NkFTYXOCorPSMzQ3Q1FxgZHwFiRjobGTwdHiFyVUVXS04fEYJkRFg6PD0//aAAwDAQACEQMRAD8A3+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iXjeuK9LP4WLwu7H97PremYyOK5YysakgdVI5VSdmi6ahBAQ7B1LQUeztxd8XthwaiON883e4nHaF7gxJLW8wFprGvnrcqgm6oTQibZsVVI2vsypVPTDuFCz3Rg8SeTeKTHl85AyLN9cSQvwWcATq6aYN2RI1hqQNhS7tXAuD6jqPf8Ae20FnaBQKBQKBQKCOOKDKlzYZxOpf9qJQp3LaZj0lguB/wBVaAgq7STWMdYfpWiZzd/Q+nwDeFBEn9sElt23r+Ed3wf2bP8A/X0FgcY3irkDH0ReiykWJ5JmRcRg5TrzQdf8kvsJzS/bbQoMhoFAoFAoFAoFAoFAoFAoFAoFAoFAoFAoFAoFAoFAoFAoFAoFAoFAoFAoFAoFAoFAoFAoIFbcXspLtJB3E2hHkNEsZRw8SeSpiCfqZjlFMmiQ7jG0Kf4i1DVPlQuLmjVnRoU/cY1pS56nyMtPNHh63S8lkMsjhTnDVKXFp6vadqnxC3aW8xsZ1a0KVwL8iKbsJk/JMBW5lVdNUwHUduhPh7u3bVzjt3mvtt7XzoUtWrTq3ktP5PGcup9WHa+Z0e1dHGhvdUvN8b+tTMsL5HfZSs0tyScOixcFcCkqg3cCqT0SnAQMJSiPdOX1eNZRspn9faPKsLupT3ctWnmwlqw+KXh5sPikoswtYWdzu4y1MzrKlEpt0hHHDxMcOeV2GP8AAtq21Kg4hEnjkk2VAeriZVYm8+kikuBB5fZ7BtHabQ5u8BQ7nhEyTkzjvwnfFhcUUjbJ+aogzXZ2WyMxO2SOUTiBhO+dHMYRIXQ4kRD0tAP7kMtnejjwTdB3P0QXDdrsiz9+5bJqTBABkDxyu5XQR2pAJUxUcLdhtw6KabqCQuHrhsxhwxWw+s/FTN03YSEiL5ZJ055u1UUyJjt7A2htTLQSDQKD4vTik2UUDs2pmEB/BXTWlopSk+4eFU7HOfcpvUWJ5q63KnIlYZm8MoYvfKUjkHZ/D3QmR1/a1qxs/t7tRWhT39zKWmpawl5OEau+l9aWMPNZZcZfZw1aYdWXq6XJtTPGTpGCiEpO63Ir+bn7WVMJg3dZK3aFSOHZ46puDh9srVTle3W0txYWu9uZatFaFTta9FKMJeVqhVlH55ONbLraM56Y9aPN50v+V97zyxe1qQw3TCZFmJAhZ1WPI6W9jRcJDEewiCZg1KcHCqYm1AO/XbnG1Wc5Xad3UL6rUw3sqWqXDDGPcvBwdXHCrOMp6us40bOjXnonCMeHV9v8L8xuTMltmFqPHt6zRyzc8aNk1FFg0EB6kQh0tA7naoYBH3zGr5Q2l2jjRy+U7mr7tVlSnxfQRjjDs8U8Y+VJ9la2+urwx4Y6vSZZkSRu4eC0spHvJaTlFkmx1HRJpVu6KAuicxQFEjJnU2E3DySGKKgE2B6VTlsLUuK2y1rVuKkqkpR1SlOWqXSWG/jCF5PCHCrjNrRCLuMmLOnsipTi8cLe652Q8+mBfljubpoJEdgblgZRYR5ig6bvtqy5RrW41yujjTAlhvsnx0k3fyrVu1XTK6NInQVFMTmOqtuMJiAAGMJhEwh9tQdlI8V2Hopwmg4knhgVWeJCdNicSpnbOlGygGHwLqoitt98EjDQf2P4nbJmHrVKJtm4nLd5KN49u/Tiw5Jll0gVJ2iYB05Rin108DUEl0CgUCgUCgUCgUCgUCgUCgUCgUCgUCgUCgUCgUCgUCgUCgUCgUCgUCgUCgUCgUEe5D4oME4pu9axciX8lESSEEeaXTdM1+WmxKqCQriqCYp6AoYpdN27UxezvUHWOeNfhaZTzu15DM8W3kGNwnhHbRwVVM6b4gqFMTvEDuAZNQnN+l7y7N+7u0EG4bisZ5euS47ewxlaKm3czbS75wg/t5+36s0fJERI6TMsiUpgOdI2nb3w5nwTVCNPkuzK1ldY0qtOXdEamHFGXDvYRjqj5v2pMlnnlGpo1xlw6fspEnMdu7ZyGS67vviz2DsXAvmsU6McpARK2MmuYu7QfY9dxNA9z218vsl9rc97qzC5tqctWuMJc+GGnRKM8cOfsdKHe6rhTvIVrXdUYz/Zq+twsowbO2HjOzEbam8p2+6eOXKagHZvQBIeaQpESl3Dr3gT1+7urINjsyyHZ7Ko2lxmFKVSUo9GXe44xwh4f24RUeYRr3lzvIUpaWaO8u4vZrlbOcgRBFDHSICYv09RFTXlhpr7rQdKyyptbszRnoneU9XD1o9bo+d8Shws7mfghJrd6aDIjG1+LKChYe9Sxc05sxsJm7iQtxuiul1hzt3daMV+fQd3oaph7jvb6yNTp16GdZ89x5eT2aTYKP1JNmLl0wSR2K+xKbfZCBuU0+3EdPVQZc7ytmFxMybL9kt0wQinTlg8dGSSHldVctyqrgUS98QBYomAO0UyqadtB/XWecms3QsjXgufVaTMopsL7GUrJUqOnZ4dYOiYP2tBkOT7+yDHL3FJQF4yKTqNayRmzUipeToEezIgG0S+n1p4UQHX3JqDq5/I1/dZO+h8hyqSMwdMSkBVIQbEOzjF/YtUx295yt469hqDKuF7KF5ZGua6IS85dRyDAqZkSGKBQKmsquJRDQA9Rdn8SuMo4ShpGTrcLWF3BQKva5zgQnse50ceWf1Kl7exQPUfxqP5cmGxs48Vv9qX8/K8bwrh7aXnbf0/DFho7pR6NsH55zAJF+tn5iQgmKY7Da6k1Ae3TxHQa+48muyGE5TxocUutqlqw4dPDj1dXW5vDjzHtpedt+/7GjFJkRaOGD5Ztz01ytl5RY6ZVSlKXmAAmHviBC6j66548nOy2jROE5R1RlplUnjhqjpw1dLwy04av2ntnd+F9GXDvjNlykisnyiaLtN02RXkVTlQVTVRVASAI93U7dMR9/trso8n+zlCEIaJaYyjOOGNSXDKMqc+99alDncZZjczx5/6/rvsU4tbKhIjhVlLQikbgTaN+qkQJbtsJTr0ujgghtauAMVXt8RN6Id71VleW5fbZVZUrW34YU/ApKlSVWeqSjELZWTDSAJt8UTMix3d5xdGKkodbT9q0j3gf0ar3BcO4cd3ZcXD3jSPsuz3jhWNXRVOyamBuCAchQA5pVUWg8neJQMQUSah7igwVTh84hHtnO7FXx91QkuzfkfvWz9I48t4CSypBExijvK4HeXQOw/ODdobvBI1iWFkosqgSdsGRZroXfDPHKhHCXUuQ2jCNDHRKBx2+yJmES7S9wyfwaCwVAoFAoFAoFAoFAoFAoFAoFAoFAoFAoFAoFAoFAoFAoFAoFAoFAoFAoFB/BMUpdTdgUDeX36BvL79B/aCmXSi48yDkQklatj48n5887j8sWRGFb6iY5p6OXMQFDiVIhuUgoPfMHZQV+h7ZzopcL3KEphm4Zp9cjp8k2jpqzXaqKTF7IquAb7UyEEihFQfOgWVHuDydfcFMFveBltOKO2Eq+LNKtwwpZzA0hMwyrFRV03WlyLpmTUTT2nIIlAQ2h2GKb3QGMGScR9mq3TPvjmXdlTj7HeOkkkEAMVdwQ/sRTDoI9gjrtAQ1qF+UbJ6ma31WXFpp2lSfDHpTjLg83w6cOkvOW1tzCOHaqI9TWXb20/g3zldWQdXAVRZl5tOBzOVY9ykdQNA9A7g+wpfVUex1wy2rbzlLeSr6tG7l050KsJSj4sqstMY9Vcf10Z9XT60fVZBjZNNBFKIWth0SSSueNcnenamAAamWaABNRD1mTMP+qNV/wBnKeiEbedCW+jXt569MuhKVDvfxxjKX1VPddrCXDpl6yBOk/xxk/OfFRD4jsyQuV+itZqTkLbgLmQFNwYF3HMOuyOsiKIbQLoqcxwW7xQ28o27YtjrM+hus5vj+1ci2a1t5CNCOuFsiu2By0I5KqVNQDgq2QE5kNB7AOdQ/M723TZ2hZq4OHLFVxncmk4Vxq7euHS5kXqiYiquokdUe6IelySl+5uD10HBfcKWFJNZwu7t5wdVZZRQipnygnbic4GMCQiPcL2aaB6hEKCvXHtmvD3BZMW2nd2M7jvH6LEFhekNdHKTWK1M3ECuCnKYFQEeX/NoIUt/pW+FyQBtbl0cN13xcWUpU+uxtzkXWalBNukAlLomPYRsiHYb86gvxgFlhW4Lab5mwo8I7jLnjkhQfIrGEiiJVVlCl2m7SCU6yhRAe0PRH0aCH+OXpNLb4JshRWPJDE725HMlCecjKNZZNsCJBVOmUggYhtREUzUE4Gy8wHAQ59aRRlGo2h5/TYlWDcdPqvWAT3aaa6d3XSgpMn0/tnqJgoXhhlu8QDf4TI+v/U0HKi+nmtKUOukXhnliC3ZrOB3XKiO4EyibT6V69KDj/wBv4s7/ADX5f/7zI/8Ak0Eg8NXS723xH3fM2kxwZJRBoW0pCdOutOJKgqVqUhhRAATDQTb/AB9VBHifT+2eoiCv9jBLhqUDf4So+v8A1NBNfC10lcLxPY3yNkVhiZ7Dkx5DhILNV5ZNYz4BRcK7CiUgbP73EO3X0qCFE+n8s8xSm/sYJfvf/pMj/wCTQWH4NukZwjxlPnNq2y0kIG5WbbrKsDMCmJ1kQEAMoioQRKqUoiUB8DBr4aUEccVHS+21wvZ1nMIyeC5GYPBcgykk3m0kiqgqgmt2EMmIhoCmnjQT1xH8S8Rw/cNz/iQLbis4xaNWbhJg3dAidcjhVJMogcQMBdOaA+FBx+DvinjeLnCCeamdoK28geRdNDMnLwqwk5JtBOJwKUNo/coK7ZR6czBNl305texMXzl1RzNwKKk43eotklhKOgnQKfUTk94w7NaCz/DTxKYx4q8Ytsq4sfrKMlFTt3bJ4mBHLJwTQTIqlARADABim7BEBAxRAaCRKBQKBQKBQKBQKBQKBQKBQKBQKBQKBQKBQKBQKBQKBQKBQKCP+JVoV7iF4xUYtXRHEpFkO2eG2orAaRbAJFB0HuCA6D2D2UFfOIaauS1eKBg+eETaMG3ml8siydmOiVFgu4MnrqUm0TA5LqXTb3fE1B0eG5csxFqMZa8OWVvjGTYLyZuYYExTLs5glDvG0DvCUO2gtVw9rxi+F7dVh266LbzcBU0HC4KiiICICmBwANxCiAlKPwQLQZrQVW6Qi4Msuso4wxdi3OatgrS7Wfkk5Q0mDRqq/ZJsxaJuziQ29sJ11CmR09k3F96gpYw4nuIi6Gszblo8TuQVI59PSaV2SJZdUFoaZbDdjxuxaLqp6oImbR0ac6SYmIJC6d3mH3B3t3cV+eZp4itdmdL8bRclMqBMJWm/cA7K2PNWYmqRmm3AT8wEXrwiZEw1/ukwEDvUE38F1w8Y0zxY2xC52y7cEaRtjxF6jZ11GFE05DnK5SByKIJ6Gk0XIMxcmOJFCEXKAl79BL2auP5/iDIFz2algl/Js7blGrLz0WZKiiuqaP8AOLohgFI3KOm076RNR547g9iAu+ggzKPGFw0ZpkHl25e4OYebmIxqukm8C4yKHVaIqJmRRMqREo7w6wY5kR15I+sd+tBlGM+Ku08ERD2Vw7wSMLft2QmJIjuS+iLkryCUfy0ucUOrHFUSmOomKYn9jMQwa96gy2S6TN7HW82fq8PrpvIydoXJc0KxfXACST2Pi27N0VQqwIG+nouzeBRAirZQmpw79BzobpC7wG+7ZtW6sBtGbW4ryewBnzK8esnanbPmUedUUjNU9wC5ep6F3B7GUx/HuUFeun+Ntl8YmD/3OY/K0oM5zlwZ8My/RmjlCOw9CRtysMZMpdCejWIIOTOitUlDHOYmm/eO7cBtfS9+g+nQQXrJy+Arvsd24MZvCXWCrIhv8WRwgQxih8W8hjfdMNBVrpkbqNcvHTMxgL7yQkDHMCh8ERSFcQ/lXoNi3R8ykblTgIx8nPNknrZxanmt83cEA5VU0RO1OmYB8QEE9BCgpx01OAMJYQt/HS2IMVwNsnkX0kV+aFjU24rlIm3EoG2AG7TU2lBaLg84OuFa5+F3H92XFw+Wk8k5SymKkk/cQiRlXB1GxOYJzCGoibXtoKVdNBhzFWFcxWjDYjx9EW20e2qsu6bw7IiBFVQcCUDmAoBuHTsoL6p8NXD9i7h7nb7x1hu24SZXxu8TWlI6LTSWORRkJjgJihroIgURoKN9CjhLEOarwvlhlzG8NciLCEj1GSUwwIuCJzqKgYSgYB26gBdaC/WS8EYXwpw2ZP8A2IsXQlt+crIkwfhDxqaHWNjNfZu2gG7TebT9tQUU6FPBWGM2u8hIZexjB3ISOaxYsAmGBF+r7+s79u4B267C6/taDoJCz7c4W+mThbNxIyNFw6F6RiDZkmqIgki+bJAsiAiIjs9nNoUfVQYN0shSm4+r+Kb0TebgH/7Pb0Fus3X6bJfQbsbrVV3LGtmGaLm/0reQbtza/wAZKgx3hKu+UsToVL9uaFWMk6RJOpIql8SGVMCWofGG+gwLovOFnBWbOGHK115NsBlLSLM6jOMeuiCKjAhGPNA6IgPcPvPu1D4JaDv+gFvCRJdGRbFUWMLVxFx0kUnqKqU6qRhD7oCX+bQXjyNxl8KuH7rVsXKHEHacHMt0yqOYuRmkk10SmLuKJya6k1DtDX1UH3xdxa8MucLjNZ+Is7WvcMqm3Fc8bFy6Sq/KKIAJwIA6iUBENRDwoJHoFAoFAoFAoFAoFAoFAoFAoFAoFAoFAoFAoFAoFAoFAoNZGRukB4mrszLenD24nobzdG3DcUeoo8thq6KREs6zSjBFJUolOJGxXRO+A7xNvHtKWg/Tvi7zvdjiYGZu2LIX6F7hnY1FGwWLoqYMUJAW8aoYyB9rQosCn5p9D7+5zO8QtBaXBxp6++KG/wCAyTC2qvFR0dFvoCMXttBN4UjlmTV+RUE9V011OuJHER1Idts2gBu8E0zl9YuxR5lte4LiiYBOQODSDYrGKgRUxdhQTSL2AGm8oafbUHzRzRiVWUShi5Ih+trtnLlFsL9MDmRQOciymgj6JDJqAI/6M3wRoKx9IRjG0OL2JseQx/m7HzdJaNm2QfRM7MokuxcEQFd22BMDCdw3OzKJSDtDXd3yiWghq5OCy5oNj9C1ucRmNCTz90m8ZRkk/d8lw5XC5ExOYU0txQ83XC1OUQDtUQ0HQhinoOfbPB1Fur7Neds8TuP39sQT9hKwrgr1YHaqKMtbbqQM5KBRIlsCKTKlsEd5nhd+z0jBY2R4XMoyvSDR3EnIZPi3FoxLM6rCDXcrmfsnarDqKrdIg+wkbKBy3BhAQMKiZe57qujuijr0ao6hifElwUZyzZmW5r/g8hWqjGSZWTSLZulVk1Bbg0cs1ueCSQgZRAXbpREdTipzzJnFIpS1ywrUe0MSz7wGMo/GVmQ1wX1je3XcLFzDQslOOgZkWfvXKagrJKGIAmOZIhiHN6Y/bBXaOTe/CnetoRc6GZOIPH8WtcU9KuY1STluopKkXbMkSqbTkIALGBruVKQBDXv6nOoc1B01wcB3EO5t5ped35/sQkLBWRIW5CDofqoRjyNeMiqi55YCTUyrdwJdDgYVDE36IkMeivsxsMqs53V3VjTpx6UpcMYvsYuwgOHKduDMVtTUFkHGoxEdk2Qn3L+Lm11X0gi5k4x+kApA2AnOAY8rbtVENhin17uyrJZ7b7J5lOMLS+hUlLsy1OW7kwDygH6rYx/ecx+VpWUOCfOIK67ct3olFBmpps2M8xGxaNCLLAArrqMkiETKA9phER8AoI06BOAftcOX9cqyJgbPbqQQbnMXsMKLYom0+5zS0FN+MpN1mDjQzPcDVbeSEeP3OpfdJMhSa/ydlBsG6FK5xneCZvEGW1PDXRItBD3gMcq4fpqCKen+/wAHMW/wjLfom1Bbzge+w7xj8hYz5uSgoL0+f19LI+Rrj50NBsIvj7E2Y+94v8wNQUM6AH/D3Iv8Axn6Veg2AcTv2NeQ/kNLfM1aCiHk/wB9U8nfvSH/ACu6DCeJRus86bmLbtibzjfNsjoH2qDQw/yAFBgfSa2+e6ekavmDR3b1WrZQm3x1SiE1f6ugkDFd8kuboQ8hWodfctbt2JNwT09FJZ+zcF/GopQSFwo2jLXv0J9+25Ao810qWcVSSL4n5SgKiAfGIEoON0G93W3c+O8n4EXkuRJSHLkEB8RUbKodWUOUPXsOBdf3QtBYTgT6NuC4ILunbtiMsvrjGbikWJ0HUSRuCQJqCfeAlObXXWgrLxwSF1WXxU3wbDNgZVkn8tItV5f6DbfupJgq5Bi3TA6rllJpNzn5ZEy7k0ezboPaWg7fo6IrLVzcVcDducIJ0zdxsNJBCITi98OnKHNSIVXapLh1EgiAF3ABhOPqoNj9AoFAoFAoFAoFAoFAoFAoFAoFAoFAoFAoFAoFBxZNdVvHLuEVCEOmiYxTKa7AEA11HTt0oKpSHF1l5hHxTppdka5SkuaRV55tSKVJRMEBDQoGESgYBWDv+lt3E7KDLuHXiPyHkjKRrNvKUapJgK3V0G8eBesABROHe11LtAP/APuygzC5uLqwbWyk7xXJQEp1tnc8XBrOylS5IKvmK71NTUT68sqbcwG7NdfADUFOpSD4N8jLTGWLRsnL6lzXpdDZBnHxvm1J84F/1iTZvm4L6o8g5EFgLzB107pya96gniA6M7FzuIcSzK/b5gzzsS/ZvI1Vdgc7SNkEVQXjR1bnDQhnCxgU1Mpv/wAYYndoJOwtwp2phjI8zllO+Lgnp2ei27N+7mjtwL7EmmQyhE26CQFMpykhN7nUndAu42oYfx0/VKC+S0/+VhQQ5cCdoMoWYdSC3XHMhblxJkSROYqkW/SNPi3ObwA6a7dR4Xb6joF+FQZPkCDsWQzQSFs9bmN3riFTmNxzjsfKzhyuCd70e0fRDsoOn4XnFxS8/D3h1RBQZGCuBhIHXVMQ5G7BlEMtxAAB3H5qGm0dA03dtBxcYWTJ3jAWXdsyDVq6eX3BQMkxbnMoVSOShma4FEwgAmMoDZucQ00Dw7aCZs+PYyCv53LIIpIuTSNvLHcJN9VFCt1Xi5gESgI7fYCgJh7oev0a145RK1vl20lW4jDTU12M9Wnv6aUrirj4O/8AqsPF6PP4Fbb8UPOdPh88ETM0I3YnOeNT60UVw9Fw874t1DAPoCZIVNwf5erHsb3B/bizhR/Ix3nF8U6vFupS7PPDn1R+W1OdXn3KDOlqsu2sh8T9iQ1g2vJT2S2NjP3KUc+ZW05hm8MLxAp1zEuL2AjoXAJlIdH2TZu17lbRregd3+wnlVObjZzHWV7rz3GXCRtft1XhZdq3lyEwQ5ibBqq9cEiGbUwKoqlBttOHon3d6gvTwq2Cwwt0ckBj6Gjp63Uo2OcJIoTsxHOXqBlX6ph3KsTGaEAxlO6mkOxEhip+4rEtua252WuZ73d8MeLhw8OMcPj4XOn03V42spePyIwlVkUBULKIbHS0yzWUVIIkER0BXUptdxdoBrWumzWSTtdo6FzPTq10+LGtQqSlxR8dVVJcCBun7MBJvGBjD4M5b85pW3CiR5inoWuIrKltwF6S2WLUjoSZjW0ggfmunThBFZIqgFBISELvApv8pp8dBsq4dcC2HwtYajMRWKKwR8SkdRw9daAq6WMO9VdQQ0DUw/yBoHqoNTfCbba+abw4hLuOUywnxVcr4ph7RMou4IqX8w1BaDoCroM6x3kWzjrd1nOMXqZP3dA5BH/8PQcTp/v8HMW/wjLfom1Bbzge+w7xj8hYz5uSgoL0+f19LI+Rrj50NBsIvj7E2Y+94v8AMDUGmng/yRxkY3dzTrg5jZty/csG5JssLbhZI5UiicUtxTJKbO0Tae/QbgMiv7mk+Buekb2KqSZXxS6UliuEOUoDo0YYVdxAANg7xNqXTsoNPvC3mzi0wdC3Pc/DK5lGzMGSCt2v2MCk9SaopgoKR1jKJHBAoaqdvZQWX6I/BNz8SfEPL8Z2Xbt86q23JG2i6V3OXkqqj2KnAAACpppH7v223TsJQcLO8Cxunpuy2vKk3NpOWZM3Af6NWGAg/iGgh/BM6ta/B/xG4Ul+45bpQTsEzf5RvLEbLfnp0F+ehcQQd8C7Zs4RKdJS5pQpyKF1AwCqACAgNBTTiRxZkzoseNGPyti1sc1uunqr22DGMPJcNDD/AHRGLCHwQPp+15Z/EtBtTwTmiy+IbFMJmGwXZlI2Zagqmmp9MQUAdqiJw9RyGAxB+5QUw4irSvxLijyXakfY+fGNvXadNVRDG8u4AlzPVI1q35iCoMBaMEdqZUFDrvEzkFAx9NDFoO04S7Pzuvxlwpc4WhkiSPakTKFaSszdTt/HQKiySRBROuvEs0HqihB2Ao2VUABSN6u2gs1K8TMXDS7yMc2XJGKhKKsWjkhi7HaiauxTb8YbFj6e8l9tUXXfKVa2d3VoztanDUlSjjw8coS0y0+bOXN+yHjD5x/ETMychHMG2K3RDyJW5kOsSaRO1U65A9Q7g0bqGAQ8Q2/CrhQ5RLy5rUKUMvlqrbvTz1I4dOU8P5e5Slz9bDT+1953aYez9DZjkVY+Ig3DUUodu+UFZUo7easuly+z1hyNf41XPZDbyz2vrypW9KUealGrxePOpDm+xz/xPCkOpBfCgUCgUCgUCgUCgUCgUCgUCgUCgUCgUCgiXLnFVbGGs9Wfh68UGDCOumLfu1rkkpcjZFkLcCiVMQOGht4joHeCg4N6cXvCDY8lCRjq/wC135p+WTYJLRTto4I1NsESrODFP7EkABpvHwoOFnjjUwDhrFsnkqxrrtC6JSP5QNoSLuNqDhzzFk0zAUSbzdgH3j2e5oITyouzfcXsovJDsbrZfswXO43opGtqR3dv3N1BhVmOgj4/HeN8Wjbz25LYylbzaBvBduqDW47fPDyKsS5W5eh9SthWREoe7Lr4GoLP8R3Gi64f8jrWO1wnMXK2jbQ+iafkouRQTNHR5VzoqKcpUQFXbsE2gDQIHjOf3Nlm4bPgcMSLi1LV5ak9fBZdAG7VE8eV8VQUDaKm1IcoaBrQRVkLi8xdl6xXeT8j8Pl0NXtoRsbNW/CLTxG5pqKlXaaCKoiiYS7DHTT3IqUHJtG/MDT17wFu3Tw7zMRc7673lnTkFKT3MCOUcs3L7nqcswpOCmScuCkOHeIC5gCg723G9k/2U5MM2Rw1T0qlj+RajL3ord/saSjtPrpFnKSp+a7EqgmMXXftP2htoJhS4Y8VMjRQxLSRYBDuJBVqRhMrogfrq4LuSKbTBzSGUKXuG7KDkwXDxiy3CsyRUK4SBhJs5BuUz9UwFXaswZIn7R7dEClKPv8AiPbQZe4iYtyqK7qPQOcxdhjnTAREughpqIeGgj/LVJO0s6s9U6cZS8n+v2uXPi/KUDDIjuSimpB5m4BKgUO9uE2vh46jr92uEcvsYdGlHzcP3/69851LOOyy5DIPHJbsA44J7AzvHoYoXcfQpPv4ZrIsFvOZCg9Io/IKhkNB5QkKOzer79VzijW1OHS4Hk9cDa4vJ9cNvmjaTInDNYi6bbK4YICgmYUngn3AZYVBMcBIBA5Zk+7r3jBY7htxxkzEnR3sbDy9jm37SuBkZ+ovbcGDJBlGpKSqyzdNPqm1ARKidH0NN5/HtMNYZygY/wDyhdeDox6UtPXw/wA+zHrS4XOHTcWx7gugL4jG0k5eotvO7YhHjrQnNAyhA0MUxwKTUR2hoJ9fe17tQHkOYZr7fWsKsqkae9p8UuHVxR4ZRlPTHi4elLV2dXCq5R4Ff/KAfqtjH95zH5WlbXqFfDhi+xrx58hon5mlQOJW7gsHh4vq9DLAQYu0pFwQ/vHK3UEv49KDX/0HWM0LstbMLt0TcD6EZQZRN7oFUnJlA/GWg6voIbgXt/iEvfHbpTYLy1U1RTN7pVq5Ag/yAuagz3p/v8HMW/wjLfom1Bbzge+w7xj8hYz5uSgoL0+f19LI+Rrj50NBsIvj7E2Y+94v8wNQUM6AH/D3Iv8AAMZ+lXoNgHE79jXkP5DS3zNWg1ydDxaZb8xJn+yDE3+d7NbMyl+NRB6QPxjQZX0A17GTlsjY4cH76zWOlEi+8JRVRV/KnQdFlL29+M+VMX+qU6CC+LaNNhXiwzlj8ScltNmc8lLwAybh40kEgD+Sguj0aWY4fh86LuUzPcEQ6fsrem5R04ZsdvNVLzyF0LvEA17fWNB2WQ8oY06V3ghyC7tOxJOJfWeqdzDGlwSFQr5Bv1gpiCkY3YcgmSH9vQRv0COVJh19HuGnCx1I9ErWbYAY3YgopqisAB9tsRH+LQbHqBQROjiTIC93SE86dxmwbnPIxm3vAn/cbpAqwk2gAKeytyGD18gw696oqjsntDPOKt1OUNO/3sPF9wrwwnp09PjpRl2tEpc/EOmicIZBjyQjx/Exjs8WqyOaPLIGBMgIuXqoJkMJPRIVwjt7PcaVZbTYfP7bG0q1aUKm53fBr4cNFW5nzRlp8EI1YaOHq83xBinE92cP7G5b1kzMFzKRhRQSTXMIFMQuu0e6GhNxjD2Vx2W2Wzfk+t77Mq+NOWqEebil0o/V8HPzuWGD9u+Ja6m0knEkgow6qrFw9SWTFY6ZkkjOCjpoGo68kvf8PZK+1uU7N4XMbfcU9UqdSfPx4x0w3v8AP8l0uj33bu2YYjy64yS9fsl4xNuZiUm8SHEdwmIUde3wDUTVmOyG19XaatXpSp4R3en7WGDrlHSz6s/cCgUCgUCgUCgUCgUCgUCgUCgUCgUCggfi7vLhotmdhW2eeHmUvZys1WNGrMLHGWBqmBibyCYAHZqO0dvroIhNljo7E+6bgMuMuv8A+pswf8tBh2d8n8KDvFko14e+CKRZXgfk+aHMphsBbk9mTFXdvTMH0rmadnjQWek+DqzLuzgyzvJ3TMpFHqjyRtYnJBi8ft2irVByb2PmlMRFwoTYBgIPd7O7QYbEdGzb1sWu1irOztdbCVjLhYSELcKiDNZwwbsWjhozZEIZHlmTTScKd45RMYfGgw/iSxjmrI3FS8wvjSahHLydwGWIuOcubmEErRSQOmq6SIgXQy4j27O6Sg+OPkLjtC7OJ3HMTa/Pt5hbpElLgUkClOk4QgEEkkORpuNuTAx94DoG3bQQ3kbrBcSrGZkIK39jtjzklU7CGN55T266erXxoJimcQ5Jx9nXHF/5jdwxrmvrNvnF+zt06pmbNNGDXbpJkMqAGOOhNxjCHuqCQ8Fyl0o8f+bYRnaZXEK5JBKSE15wIQWi5I4oJIgiIblN4CoO8B0Ly/tqDk8TnE9d2K8jv7JiZxnFR7a0mMgpLOI4znqqykqm3V1KAhvAG4mNt/DQYw34juIJO9oK1bgvJgx8+zyTNYPocATMNxY84pAG8d5tzsyW4fDbrQfxHivz+nj9zktypCKMhSdNGzdNgIKlfowi7woel3iKLcn7m3Z7rdQTXw4ZPm8sWm/uWbBHVN+im3Kilt2kMxariA9o6iCiylBVbpD7Utlxxm25d+Q8BZwmIEmMHDNO8cHuZhN2g7GRIcGDgWC6ZOSJAMr3+3eUtBBdhWrwxRN1Xa+Pwi8dFvBIzKaqctFz1yKL3CANUidbclI4IJFiiHJApxUHYgUd2ndKF8sLwkC+4OGMHZ0dkOGYKMnBWzfKTB49nkgF0pqV0k5FVwcRHXbrqYEzJiHgFY1tZazvNnbm3jLTqj0t3vfsRjLGX8I8PS+JyhjxMYSiIyFvGCe9eZtVWz9gik0a2q6SUWEFwAVDC5TKXeYB7x9Q026gGtQNCztrHOLOrqhTlGdGOiNrVjKXHHix30I4apauKWqOnTqhhqVOHRVt8oB+q2Mf3nMflaVs8pF8OGL7GvHnyGifmaVBGnSl3US0+A7ILgFgId9HIx6f2wuHKSQh/NMag1e8NeHePq5bLc3Zwrxt6JQTt+dJ25tue6kku4TAAHcALJiYSgO3dpQSB0WRroxZ0j0fZN9sl2MuslLRUu0dHAVCOQROqYhhARAw70vfoJ26f7/BzFv8Iy36JtQW84HvsO8Y/IWM+bkoKC9Pn9fSyPka4+dDQbCL4+xNmPveL/MDUFC+gC7b8yKP/wCYYv8ASr0GwHid+xryH8hpb5mrQUO6AIhVZDJ6Zy6gLOHAwfhd0GG9FY4Uw70lVz4lcdwHKE7D7DfCbOgVL/QQNQdtlL29+M+VMX+qU6DD+m1sU1tcZCN2EL7FctpNHGv+kRMogb+gROglLhxjnkp0HGQmrFLecPPKu0vwCLkOb8RDUHP6G2QYNuEDMXWHiROrvV1VxMcA5aYxod8fgh3TfzaDDOgZbPmd9ZJudFuIos7TZEMI+HMFVU5C/wAiZqCxuOOkAy7dly2m7lsfW6S3Zdta6U0Zu6cA8QdzSbgUhRAQFM6ZDt+9vEptDUH0tfjnzqztLEuQMm2fZ6EVlW8msWzCJcOhVZNVSKBvV5mheZzAT8BEu3dQcaP43eJqVbMbib2PYicU6xfKXkcp3L3rJUmXsZ0AAO7vMqYunb6G7t1oOxHjN4ilrau/KzKxrONatluItKSRM4decFOe2YOVzlAPY9hE3aghqP8Ai6CZ8IZEe56tC5Je4oRmWIC7ZWIhwR3GK+YNlxbc4+71mUTW8OzTbVLd2lG7tpW9eOqMsOaUR3f7DWL9UxGy2YGS38vsHUgG7TFDt8B17Q8Kx3+xWy/NH+6R4fW8P8PF8HzOe8k5sBjqyLVkDSdtW02YuFUxTVVbEEnMAR3d7TsHt9+q3LdnMjyi4lXsqEacpeHT8fx998lKTv6v7iUCgUCgUCgUCgUCgUCgUCgUHHfPmMY0UfSLxJugkXVRZZUCkIHxiPYFBwy3daaj9SLLc0eZyn9MbleEFQneAnaXXUveEpfujQGt5We9DVldMcv7MCQCi+TP7IYdAL2D6Qj6qDlMJONlUusRr5BwTs76CoGDtDUO0PfAaCr/AB/XVkRrk2xrNL+yWlYjpm/c3StjBmsZ+qsQCFbpiqkHsZNw7hDUNaCLMcZtmcGZxgprHFtcR01Y67B4ld0Telvu36nOEoC2UbAcO6O/0u0O7QT3/bErH/zc8z//ALuV/wDqoO44hsm3jZl0xLS3pddo1kIRwJiFIXUq4GIcg9oD27CKBUF8qO1WfbPZ3bW9nVxp06lKp2enHGMo/ZwmuljbUa1GWvtOsbZQvaOynF42JOyB0HarQd8gVMVygsDVfYcQDx5aTwtWijtbtBa7X22S7+co1MafT06/dNxV0y4exC4i59z0Z20qun+uL/lZMnjO8i8bKuYzRxPofPjAsKV51gu/roSIr8vZru05fbu00rYtaEbIYzzxA5pzDCPcXtfoKyeuJhvQ9yt0/NaQRINt5mo6nP7IX3w9+uFSpCjDVOWmMX2OGpDpeHfNdzYqm465o+1mEuzsq07ThGDO8WywSKUZJEcLvhUESAkBiB3Ux7aoPbrJ/wDtVPzouzuW57Ek98XSN4XbcmM71wjEQ91v7Pu88m6hzXO2ZCqkZmsiAAooIh6ShfABr7TzfKa0tEa8JfWiY0K0OpJxMPw/FBaPE9dN/TnDy2Sg8h+ZVZN+W72xjQh2zDlKk5YAJnOig6ahs3eNXF1MwyhweWjlXI6+SZq7phFy5Kiks0RVAW5myYF9h2D2dpyb9/perwoPqx4TYBneMJeat6SSzmFf9cKBkk9Fz8lokO7s17eqFHs+EagwiS4OcNIphAymcnqCSK7YTswkW6JibEeUsXUuhymVDb266k9zVvqZvlVGemVeEZeVF2xoVp9CMkkcOuIIzD0HIRFrZIcT8Q7dEUaJLlSOLUxEiJCHNJ2qakTT9L4P21VFC4trmGujKMo/N33XKE4dJDXSDcAlz8V1+25k6OvSzXDG24R2xcWdkyDeSEIIqqpqdfKm1ethI6KCfL3mE4bDequydSFGGuUtMYmEdavP9qdch2+YuDgPtvoAmv8A+uVQe3WUf9pp+dF2dzXPYkuLwuYisrA/CxbvDbfObWV4+aGCrd3Ku5Llc8qi6iwJEKK6hyJJgcqSZRUMJU0iBrVDmF1s1m1pO2uq9OUJdLDeR/3Sco291z9CXmu4isS8N9vzbOftyeZMXLBzz0DJ3ACgbtNB1BU5uwQHSsJstiuTjLL6ld2VWNOdOWqPu2r05Sdm7vcepLzVfOld4Q848Y61iy3D/DRku3iGsiV64VmEUSlFUUNm0TD3/pZvCpRoVqNxDVSlhKPzKWUZx4ZLVYchnmNcF2lbd5LN2bqEtaPZSQncF5aSyTdNM4bx7BDcGmtKtejRhrqy0x+d8wjKXDFB3SdWBeHEzw5IYlwXKQMjKO7laLu0HE+3bhyEgUN2Cc3eHmcvu1RQzjJ5z0xr0/Oi7e57jsSZf0cuALz4aeFKExfkWOQaTyb166lEG7oqxCHVcHMXQ5ew3sfLq5upXK4+AfiZi+lBT4obLtWOWs816tpNd2aZRTV5B0CJuR5Qju1ARU7PdUGe9LZwi504sYaxWWD7eZyCkE9kFJIHkmk2AgKpoATTmCG7XYbwoLDcL1lz+M+HKx8d3g3SbysJa7FhIoorgcpF00SkMAGL2G7Q9VceeAqd0sPAxxIcVuUrYujCdqsX7OMtxZm8O8mEWwlVMuJwAAOICPZ665C3t0WhPymAZGwWbYhpNxaC0ekiZQAKLgzQUwDd4abh8aDVhZvRY9Jhj8p1LJjSwii6RCOTw9+JthVAvgUwpHLuANezWgtNwYcLPGnYWEsyWXxDSTqRkrqtoWdqpSF2jIBzTNnaZg3GOYEiidRPX/8AxoOH0VHDTk7gsn7yjuI1xb8C5uVCMLCthuRsqq5MmZwU2hQNr4qFKHv0HSsuAriftTpQh4n7XtVgazlr0UkFnvnlEqvVXCAkXHkiO7UDKKdlB299cEPEZOdKux4p4212B7LQnGTlR+aWSBUSJR5ETjyRHd2KBpQd50tPBLmXiwWsidwhbrN+/hOvN5MjyRTbaIq8oxBATiGuh0zfzqDPOj04X75w3wdL4Bz9bjVJzIP5MsiwbvCLpnauR27dxOztKJqCmN+dDfxn2Bdcpa+EboZSlrSZhSB0S4zsDuGuoiVN4j2AcQDx03gP9GgulwH8FROCzAUxb05Lt5K5Z0TvLgesyiCJRKkYqSCW4AESEDXvCAaicw0FZcJf4PWf+/8AEv5JGg5kzY8054H8Icu4nsm6SCXnohN0QgdTO0jHTtJulsKXuFFv2b9Td70qDtbBfElMQ2/KJk2ld8JN2rgX4jukDf8AjQZ9wxWN9E+Os5BMXK9UipGMax6sDsS6sQw21HiLgB27+YIG2els2kL3daCcOBWHbwvBxjVo3Oc/OtBk7WVV7THWXTBZU4/GKihhoJaoOukrqteIcdTlrkYtVhKA8py8ImbQfXoYQGg/jS7rVfuCNI+5o9dVTsTTRepmMb7gANBDUT0hnD5PNpBeMVmFF28gLOJjUmZFn84sB1CGKzZpKHcG2imbcKiae0NBHQKDLMA8T+PeIxeZaWYylGbqBMh5xZyREdSAsBxSMB0FVUza8s3d36h6wDsoJLoFAoFAoFAoFAoFAoFAoI84mjQZcXCe6Uymigm44ZUqmmwWwO0uZrr2aae/QVyuZ1AxNjyD63Y1VLnP2yrUxWYqO+rt5qTeAB9oGP2EaF3GHw26j6NB+MkNoVO4+dGsGqaK0lInQBNIoAZYZSX5Omgen6i+v3qCX+A/rKON5iKdE7zCZTQSE3ukupNlEh/mKFoMZ4/8eSN3P4OZY8biWJepM3BRaOJczUkjuMQeZ3HCQm26bfAfSoKkuriva0lurteNI+QzENp1e3b8uVJwf7nJQWS/HQZZYdxZOu5YiamAeKBZLcAC+iclvhRN9sXrLdHs+6NBfe7MU2dkFNq6uZm5OoggQqfs4lOTsN4iHr7xtaxLaDY3Itpq0Kt/HGUo9Hi5v2/id9K4q0eg/jHEFms5xlciyDhw/YcnlPHTkTnMKSS6RDGH3Q7XCn9H3q6qGxWR0cwpXsoylWp6eacpc8uCFWEef6tWf2f2PuNzWxhow6LLqzJTo/4pgA3DbfBR/wDyXe/oTVhfKP8AATM/oKnorjk3vrQ8qLVLyUdv0gn82vN3Ximd+S9X3d3Zu+10r7xifOEHjJvbDN4MbWvG4XMhaT1YiDtu7WMcY/cOgLpCOolKUfSJ4CHx1NnJfyp5pstmlOzzCpjUs6mOmWEu/o8HFH93hlh+z4udjWeZDbX9GVWjHTUj9pseIcpigYptQHwGt6UWP1Qaj86TKd05ru64TEIPXLlenKPxc44B+IK80Ns72d9tZfV8etVqenimzLae5sKUPFiuV0U86R3hiftoR7Y+4xVKX3iqopj+Uhq2n9jle73ZO5oY/q6vP50I/hYFtlSwjmEJ9qKaOKPb/Y2X1u8PoUffoT1KnKR8Bcz+gqejisOTe+tDyotUJeq6dnK/FXm97omd/eUj/kCfzK+a8Q/ub/Rfir7xjZp0f+z+xGtDl6acp54fvxevQPkV/RpY/wD5PvZoi2k9+6v1fRi6jpJZ0sPwtSTIB70rKM2mnvhzSqj+JKrZy8X+Nnyd16fyk6cPta/UVGytPXnEZ9mMmuuLeeZ5RrMNyFKozcprEMUnrIcDB+StGLW5qW1zGrHpRx50qVIa4aG4iMkUJSOQkWwdxwiVUn3DAAh+WvUS3rwuKMasethzoJlHTLSiPiLK0vlgyeWvOxbhGEkFUZZyWbQRKyUNsKCaihjhsOb0NPHU1YBt9kWa55C27ipatMpc/FhHs/H43gXLLbija4y1o+fWDPIQK66aUTGKwrrY+kFLnb8tqrykgIktqpokfTu6evd8HbWBy2K2mnbRhStd3Uj1t5Hsx09bxdP/ACxiuXthZ6+Oer6rhy1oNLafKwM2/gkHB4Rs3ax7qajUVeZomG8SnXAe9tNtOHaO77c1cP7B59CEv7rqjuowj+S6UdOrreLLTPpedJy9srbt9bxll2N3Ws2SdR7q7I7rMO2KeXIL8gmaBs13rdupA0DXU1T/AEY1IUYwn0uZjOPSRVnmJj7+l4i6rZvCPURdNkWsGCM22TTlFTue+QhjHDm7Shu2kHtH4QlKWu98R3J27HuJEE425Lc6jHdYCaRLcbEqaQD1cqRzaL+5UIYmpwDQVdKCTuElhejZnLSNz7HDZ9ylI9+1lEXiBwBRYTEBRI5g1KJ9NKCvHScSjiB4mbIuNgxK5cx8O3dN25iiPNUTeqHKTs7e0Q07KDsf7ZZxL/5tiH/cn3/TQP7ZZxL/AObYh/3J9/00D+2WcS/+bYh/3J9/00D+2WcS/wDm2If9yff9NBNnB1xL5L4hz3CTImNi295o6r1TYguTn8zmbvpoB4bC+HwqCbXDdF03O1XLuIqQSHD3wENBoIut7gx4aLWu6FvqDxiklKW8wbM4dZSQcqEbpN0zpoexHUEhjkIoYpTmAThu8aCKMiWNw6cJ1xxNrWjhMqrdyzev2fWLgeqFRU6m5bqkIVRQ5SgZJQxNodnsuviUtB0ad54XtaGjLbgcERiUUNqyNpxPOnnO1KLOuJFW5x1ESkOKBj7/AE9pOwe9QWTx5iTGlq2w/Z2tbKDNtcyKS0sg3eKrJrD1RJsGhzGHs5KSZAENNduvjQd5aVnW9jyzI6xbOj+qRUNHJs41qVQxuQimQCEJqYRE2gB6xrrqdCQh63skXalZzOVk7xvY6KUcUXciSIi1ECKgUoCXmGAdxtd3aI/dqCct2lziGT0rirc3emMOOe7tcYasNPe1/wC/znbpUv6UBKMyNneMjpG92cG6VsSKePfO1v2e0MuRUy+gJScuqku6EBIbeRv3Ee7/AJSppya5ld5TQuJdKpTjLq9aPzd7zeF1MR6O7GuBcbcYNhjGW9aUjNP5ZwmxlovzJOv0lQZuDicx2Uu4VZJ7CGKK4I7AExSDt5lXEZvcd1Z6g8iy01ieXzSdw5eKg4e3RbLJoQ4cweznxwiucnvalGgtR0ca93jbdxMrsY9UUIq2ODZMj4iIHMVTcJSumyIajoXXZu+P1UFmaBQKBQKBQKBQKBQKCA+Jm/76tK+yNrauiRaIKQzcijVls7wqmebjlAwD7J7CmBR1qDuUbaDOspzvRaV6kY7qnwx5uvKvqlHx+COlf8rtratb8cet+F1d5Tt625M3M0ZZAulUkcylFWgFcpmMmKLWOMTdqUPW5W0+3MWrbnGYZ3YXl9SpXlfTTjcSjxR4dELWUefh/wAWf1tLso0qM4UuCPFp9Kf4WFr5zzASa+hxzdzwyC64O2/WkUjG6iEeoJCKaF03ic7c5vt6xGW3W2FG+7n7pqcUtcejq3W4lp1cPS55Qxn46u9r7DRr0/8Avq/92Z8PWQ73v/KxIC7Jp+umxJIc1FFJIEjmKKIkFXugJiCm4/nmrMdgNp9oc72mja31epKNPfcOGnTw6NGv5tE/O0qHM7W3trPXCMeLT6yw4xccOghHo904CHsQdggIiA/yjrWwDHHFi5m1V5VzAQstHnetNovGTZwmKqPYABvIUdS9nhrQVn6Rl5wMx01bb7i3t+4H74jFyEISE6yG1LenzNwpnITx2+mNBXK1by4ILmW824H4dchve/omV1lcsOQw/cO+1/FQc1ljS78i5dNhKxOGwsPNlgSzO+4M8Sr5IrMVQSA+5ottMfeb0AGgszlCw7qvTNUs3e41RvhhHxTEjKKLfXUPNpxIIqHFIDbu+PgY4e5rXDbHJMzz3bu7wnl+GYUqcKWil3ZuNzzx4pYwjLVx48/fxw6vxr9a1qNGzjjr3cuLq6tTssTKcTOK4d9bKOBhfsDyiriKbur7RMaPbGANrYDnKYxwKIGEBH4VV+yU+VDZWzr2MMl3lHeSlSjK8h7lDHTppapapSwj2vGddz7W3Mozxq6ZeT0klYtyFd15PJWJvOyWcC+izogoyQuBJ8pooUTAJwTAOX2B2bvSqS9ldo84zqtc0Mzs421ajp4I1qdaXHHVxaObR4urpYd9b7q2o0MIyhLVGXi8z4cUf2Nt8fJZ7+hNX3lH+AmZ/QVPRd+Te+tDyotVkUUppRoQxNQM6TAQ/jBXnLbfnEf3pkqdCTbDN4Lw5ccUtCy2LYBVuumJVCeaUSjoPvCUoCUfjCvSm62R2WvbeVGrY0sY4/4cfwoVp5hf0pao1Zec1X5FtpvaGQJ60GqxlEYuZdM0zqeJipqmIAj8egV5zZ7ZQynPrqzh4KVSpDzZSimW1rb62jV7UYtnnCvdbm9eHSz7kfm3uFoNFNc5vEx0w5ZjD90SDXoRyd5jLNdh8vuavSxpRwx+rweqiDOKMLfNKsIdpmdzzaNvW5IT6+gEZMlVzj8RCib/AMKym/uYWNjVuJfq4yl/KPOoaVPe1ow7TT0s6O+WO+WPqdY4qHH4zDqNeXdarOrWlKXSknSMdC3XRMzvJua9LYOfsXYs3ZSfGQ6hDD/xC1s37Gm8xheZja9qNOXmylH1mEbb08NzQn5S6L9gzlWSrCRapOEViCRZFYgGIco9ggID2CFbXVqNG4oypVY6oy+LFgGEpwnqi6CSxVi9OPWMXG8AAgiYQHzKh737WrLcbN7PdzS/udLo/Jw/Cqo3t5r/ACsvOakFPE/3RrzL6ybW03C+McbPcOWm9e4+glllraYHVVViERMoYWyYiIiJe0R9+vRnZPZ7Ia+y1jUqWlKUpUKf6uHYj8yHMwvLyF/V90l0pdb52fRMPFwTAkZDR6DRslqCTdskBCE1HUdClAADtrNLe3trOhureGEYx+LDvYLXjOc5apKt9LBOChji1LaIb+/J5VwYnwgSREv5Va109kleadnrG17VWUvMjp9dmOxdP++1ZeKowYomKJdfGtP0jNnltXvIPeCdG/Yl2dF8ljczhFdM3amumyHvB8YHJXpRsLe+2Wx2X3HapU/56ebFCuaU9zmVWGHak1drcKDjHPRYocT9nt4mPtvIWGbASuxggZXrUrcpbpbOTybgogJTnMivs5u/eI+rSssULIsyQVlTOaL9ZZiimTvGznjqTbX6hKF1ZaOLXTbsTuwD/Eg8UR7w9gDtGgkZHo/7AxnxB8FGJeJTHdnXddqEBccXeE0LDrRJUIyLIePA6ixCnVK37vL3h3BL2UFfbNiYeJsFll5kwSSubJ2IM9myJNl1Fe4OrOFRb9ZMIjzeXsLs19AKDHMX3FJS1scAeIHRCGVx/lp+MmTZ9KH6KGTdH9r2K9lBn5cW8M/9p4ylkiIs+zzXwtlRWOvWXbpIDIdQNexDJIOzB3ypimmUxQP2CQutBc/oqYzGlvZj4k7X4dk4lPFzHJEcFoIW0sRSJSWPDtTPQaiQRT05u3cBOzfQdpxwExUbipx6per65kpMqTHqBIlq3O2N/d47eaKhimL3/HaHo0FvKDhTE7CW+069cEw1ZICYCgs8XKkXcPgGphANaD7MnzOSaJv452m4QWIBklkTgYpyj4CAh2CFB+nS5WzdRyYuoJFExgD4g1oIq4ZeLS0OKBSbStS2ZSN8ydX54yXK7/N5mm3YY3hy/XQY0HFlcr+3ml0QNvRJ2xH015zScLqAczdi7RSKCIhqHMOmuU/b2a1CGPKjfVbGldW1KnKOq6188pdC3nCPB4841Ofv95f8cnpQnolKXV+1GX4XMx/xM3hc12RtszlsRqRZeU2Nlmiyoik1E8gn3wN4K7mWvvaKfa1V5JykZpmWa0LS4oU476p3uaUuGGq5hxePqt/J5pOu4yujSozlGUuHD8P4nVtchsMy3czLe2H4eRjo8qyco9UTOqo0DmSAJH0EBKCWjLQ+4fTWLXdkvKHmuZX0ISto7mOreyjq4OK50S7Oj+780tXWnHmfLjK6VGn0uLq/Z/ExUblhpLHUDfEPhazPNslYz+WXZuiL81JRkAJnRKIDpoIrFKBvH0viq1Y8pW0lbJLbNbehS3dS2rVpRlr1aqPenGPV044yjp/i7vam3hdSpTlLVGUY+cy1/wAWUzaMr5nPaMcjFJzrVizOmufcmz84KsFTHDQAKcBS3l07NvjXO55Vb6zzCUKtCnu97CEcdWPPo39ShOUvG1Q54/Fp8L5DJ4zh0+LT9rTqZDiHP145KuttFurJQTj1YshnjtqooYW7oyBFwE2oaFSMU+wvbrvIar1snt1nG0mYxoztYxpypx55R1cM8YRqd/xJYS0x62qMlPeZdRtqOrXxc/8A6IJkHluoXEecWlYaSkSF1fuWso7XWQXEwAHKEglDTt27lBE/o1r7cVsthmXdc6tKpWj05RqVZyjPxNMo+dPVLoqB1fFLbuUpLN7mWvKSho+1ELNhgh3N18RMnaIdaErjreiDXmlVMHsO5Q5Ux+M/udyMo1e1VDVq1aI+HpeDreMp2OcK9/4/acUtq2lCZHteRk3LpTVnbfEzdFyHMmCKneM2OwBqqTUP8eqQmvr1KWrgOBE4Fh8rQLC7J/Al1IODyh3+yJtexUEzKEVUAAHnlSXOmPrIuXt9YUFnuBzHjGwguUWdgSkH1ozTd5yh7bac7aCvo+ZPT01/xv8AE91QWBoFAoFAoFAoFAoFBG3FLxI2pwpYo/ZZvCMXeM/ogi4rq7UxSn5j16i0KfU2gaE5u8fiJQVwzhxr4Sl8h3pFTOD7xlJu23ScFb6TKYbtiT6pXq7RY6IisANxQW6wXetpqHeJWKZ3sZku0F33Vdxlq06O9LGPa04+VHXLTLxlXb3txbR0wcWX43+Hq4puYLF4vvh+gMGReHkEphBELkeOkIIh44SmVAUjAWTidVFNqevMEDex97outhclvJylVlU1S1avdJceuMIy1dr8lD60XKN/cQ7P9avxPjC8WvCjNIM5l7iC4mQyF321bRgdSye9u7mjqpCQdpxDY3O2UA2gju26kqklya7K7zVupavKl1nP20vO2/kdxo45xNfc5cNycM93W+7gZabiQOhdbRySUdR7RoY6QpkU00OCjMCifQNTaj6JqrbDYfIcrzGOYWmqNTypc0uGMe/h8fQj5rhVv7mtS3U+ikWy+lCx/dmQ47FzjFs3GzbpKKB2zdPG5uquXU+4g10dSGMB+ruW5jCco6HIculZgokASTvB1s5uk7ws28YO25ta6rgaILrZ/wDND4qhnqp3gOEhiDmQIdRDeUi6hw+l8sfRoJjg+JbM9tcNNk383/Y8u6KdpSZZpS6766ss55L5VNIzdy6STI6LyybRUFMu8dolLtNQR5K8cvALkK35F5kjgiM7eMh0cmi7cYP0DG8P79SEoafGNBiFsYfx3xWGBXhowJjGwgW+kSLzKrhSRS+PqTJXuD9qcKCx+Rp227W4gblavMrXbbD3zVGFcLQEcDxN5tRMAagCBxJt+Me3dWsW1GZZZlvKNmOvMbizqShQ59zT3sZ8HZwhLTp+fpau8yK2pzlYUuCMul0nVR1w49iZiQuKM4nskovpY6RpJyW0FNVxTLsJrq207C9nZVotsx2bs76vd0s/vo1K2nXLueXFojpj+q6sXbKnWnCMZUKemPjf8yVOF5GzHUjc9yW9kK4LifSKzXzo8uCJM0UAU0zETAuqRNe771SnyX08lrV8xvLO8q3NStKnvJ1qeMJcMZRhzcMOfhWzMt7hGEZxjHCPZZNxR/Y23x8lnv6E1Zbyj/ATM/oKnouGTe+tDyotVkR9VWf76S/PCvOa1/OIeVFMlToSbkCeiFepqCmpTOv177z+Vch84UrzN2z+GGY/T1vvJJsy33vp+TH0WwngNMY3CVZ+7xBu4D/8UrW8fI1+jTL/ACan3s0XbSYf9d1f6+J33FdcAW3w23tLgbQQt1ykQ326heUH4zhV45Rr7uHYPMav+FKPn4afWU+S0t9m1CGPaaqygJS7a83kyrD9GRPDE8S3mgx9pZW33SOnvmIKaofiTNU7ex9vcbbbzdfKUqkfRn6rFtr6WvKtXZlFsSreJGDiyv1Nc/uJ/wA0aprn82n+59j08GnBfxP9wa8susndswdZtQwVw2WDcrm3fOIPIRohyeuAhoCcUq6NoIlNuOJW5gAnrE3jXplsd8Esu+go/dxQlf8A5/V8qXpOq4bOPmyeJW82tk27ZElHLuYYJEyjpwmYpA3KFFPu+JgFPt/bVkikQp0r8+dxke07YKbsaQi7owfGqsBf6qtQPZKXuM87sbTs05S8+XN6iQ9i6f8Adqs/GVQrWZmrYFw0P3F39HW5iY5A7h0lbU1HlRTDUx1A6wBCgHviBi16Acid3hd8nFnz/q95H7cv9yJtpqejO6njafRa+JLihfXx0WEbwxWq9gZK2rL4eLEuG4pBgsKrqLlQuhugs1cmKcSpARu3MqKZygcNphE2lSwsDOneZbCcyGaLZuU1pTOIc38Uspa903RJugMwSZhayS6S7ZyVUqJVAct0ylUERKBy9neoM24WbxvW/ZHo6rsyNKLvph5Zt3c968+muSlhiETUMI9phFIiZt3r8aCtlszEPJYbt6xY2YauJu0MN8QX0VRCLgpnMRvcKlT6ykA7kNwiXbvANfVQcjG2M5C3+L59IOiF83QeWMPjD+8QZt00kVtPunQoMtauMGJ9DLkmCg1rVNeEnmE693MGqjcZF02Je4JIndkKPMMmCZikKKgabDaB6VBdfonoy38f21mzAdvxrZg2sTiCuRowjWqBUk2zFydJ62IUpdAKQE3G0A94lBj/AEi9l5UkeIO0L1x5jqWmixESiqCrGLWXSKsm8OoBDimHxF7NfCg/H9mxx9/5sP8A/CUj/wBdBhGf8t8ZfEbYpMf3vw3P2zNN+k8BSPtd6CnMIBwAO+Jg07/vUHfY64nuOXGVhxOPoHhoVVZQzBJm0VdWrICoZMgbQE20wBr9wKDt1+NHj5cNzt1OGPunKJDf+qUj6w0+HQdj0a1nZCxnE5CkrysSZi1VGzNRmm+jFUjuBIVyIgQDAG8e0vhVLf1pW1nUqwjqlHCUnOnHVOMXecOmIrhSveChcoYuMm2i0F5FuLpuZZBJyo1jNFNxiFAqnMSUHb7g24vud1a4cn2yd/Tzq2t83sPc6cZVY6o88MJzpWvFqxjhhr1Qn3urLVFlGZXkNzKdvV6XD9qbIrStJvjuwbOuxxYD5u9G/wB07nzMYRVV2oT/ANIppqqFTIJzBoonoOngb46vuV5XDIsiyy8nZyjU7rqTraKcpT0/3qMJTjGOvrR5vKU1av3Tc1YauHRw8XD1GLxSOWLJgbkjYPG8ssrckS7T3mi1hBNEq0uPYIaARTmLNdpR8SKagFY1a0tqsnsL6lb2FSUrqnUj+Tn0YyvfNnqnS0xl0oz1YKupKzrVKU51Y8Mo9b6P/mchOw7/AGGOXdovrFeIKxdu3ezRbNUzrp6LnZqoETPtLv3bjFL2du03waqI5Dntts/VspWkoyo0cyhGOHPPDjlQnCMZc2GrVqlp4eLTL9jh3TazuderpSo+s6+5cS3vds9JW8pZsokmR+s3FyowUBIx1X0g6SOQ2mhyAVREROHYAm0Htq3ZnspneY3le37mnp3ksNWmWnnnXuKsJRl1o6ZQlKUejq09J2072jRjGWqP9RjFlPDVH5IjbxtZKWsuSjASslJvLrqM1U0nCPJTOkVYxu7z03JnBAL6YEMbXsrKuT612gtc4sY1bapTjG2jCctMoxnHRGUNerh3sKsqsY4eGMJS6qkzSdtOjV0z1cfD/XZ06XylOHniNnX5zyUwkqyMYR6rKXOrIdnvanRSEKtV3yecol9c+7VdVPszuJ1vShSY/qgqf0qtwYntDOkRA3tE8Kr6UZWlHAjH5GiZdS6SbeYAcldgH0jUPY9TB3t1bD5bQnZ5bQt5cOmMY+bF1sb6PC/lLv4ybPlowj+BU0MwWLEzy52D1mVJVUGoJvriVWMiCnfAgND6D27S+kWuGRSltKpSp5qPt+yH8157cDLu04pnIQzhEVVAUI3QJBmApw7pSn56mgl7d9Bafo4mEMyJeK8eyi2zo6rHrjaPIxQEnYuJdW7aOZmSKOptplOZv72ghtNQWhoFAoFAoFAoFBxXUpHMVU0Xz9BE6pTGTIqqBRMBQ1EQAfeDxoPwpOwqCfOWl2xCAoCYnMuUA3iOgF8fEaCnfTZPXcrw/WzjWKteXmnkvcrt4jHQaBVXBuoQ8g7IrtMYgbEnBG5zDr2AXs1HsoIAvbiQs+6C5XPEsDQ9vSUpD3GrKlfk32Rcxnm1vOAoZPQiDrlM3XVj9h9ynbouagx27LufXdkybui7o1KEk27pK6btjNophCMnI2Ar1lUpu1JAOQ60OPZo2U/yZqDpeLXPBsxXhcl/W/jSWKDxeNvlpGQpCuTtUYmFe9XfqCPLDq29dFwJwDXYqXQD0GbcUKxJKSu2SjxBZubKV9PeYmQRDkEjYJYynZ7kqYGOI+8WgxSGjXbzi3xply2lCOYuSy1FMzPEe1N1GyN4XI+bLpmDsOmc7BE5TeAgYohQXHyV0UFt5IyW/wAjr59uGPO+mXUgeOaRzbkmFcxx5agCHspS7+7r6y60HQZpQwbwq5Rw3jLOdrwFx2vGWvLEXuOftc7t0goVQh0gTTT3EJuUOUB9jH+LQZXcXSjcJNkngbfxw3NIRj2TI2mOqQjlmlEtBKO5xsFv7LoO0vLJ3qCKeMfiD6OvIuL5OaxnYtvzF8EMj5pOtZr1oc5hWIComVTIiOoJmUENT+IUE85Lm8m2hlVaUt+MmIaMexbEwy1s2USUWkzEKYDJrmMbVLYA6FDT3Va/7aXu02Uba1a1pGrb0akafutvaxuJVtOrhq4ylwaOjFe7ONtWs4xlplLxpadLtLsyLxFXTEub0iYuRsm3WpykbIFtwJKbfmMYC7urCO1Eoa+vvVVZttDyh5vZyzK2p1LC0jjHTHufui7qc/x7nowj+/v/AO7jRt7CjPRP3SXlaY/zZNw4XRli5o2XHIyL9Rm3eJkg5GWhAjnLtMU9VN7coiBQKfsA3uqyjk4zba3NLe69uIzlTjKO6nVo9z1J4aePVS+Lml0ZdZS39O1pyjuf48Wr/N2fFH9jbfHyWe/oTVeuUf4CZn9BU9Fyyb31oeVFqsiPqqz/AH0l+eFec1r+cQ8qKZKnQk3IE9EK9TUFNSmdfr33n8q5D5wpXmbtn8MMx+nrfeSTZlvvfT8mPothPAZ9iVZ/73c/O1q3i5Gv0aWHk1PvaiL9o/fur+/1XT9I9OGhOFmVapG0NJyTNr+DnFUH8SY1beXa8xtOTqvDD9ZKnD7Wr1XdsrT3mcQx7MZNfdm2ya5izAFT3ebYJy//AN2JP/51pNlGXe2XdH+HSlPzeZJ9xW3OnxpaWccFE+FucU1mvRNoVxJnaGD3+ckdIPxnLWWckl77X8omX1O1PR58ZQ9ZbtoKe+yer5Poto9eh6H3Flfqa5/cT/mjVNc/m0/3Pseng04L+J/uDXll1k7tpdn4ztLKXD3ZkBeTRVZsW1mu0iK50hDmxxmynaUQHtSWUD8OtemWx3wRy76Cj93FCV/+f1fKl/q63FPA9w94Sv5DJOM7efxsqiRymZQsw4UIskuO46Z0znEpg398OzsGskUioXSTTwy/FK/YlPuLFwzNsH2oiUVh/S1ony+XvdPKFVpfJ06cPs6/XSpsnT3eTwl2pSQ9cVrGhbWt24TE+rbNyt/u3SiP/JUXZhlmNpltncfLRlLzZyh6q+Ua2utVh2fwrtdFVP8AXsLTttmN3o+5TqAX3iqopj+Upq239jne41dk7m3+Tq+lGP8AwxR7tlSwjmEZ9qKc7dwFgu0GE7EWphm1YxpdCp1LlbR9vt0U5U5wEDC5KUgAvqBjAO/X0h9+thmIuObhs4dz4wLhJTBNnGswqwKFtQ1tNfNwKAbfu6ty+Vu3duu3xoO5VxnjlSUgp1SxIfrlrpKJW07GNT5kSmomCShGw7dUAMmBSCBNNS9lB1hOHvAoS1xz5cKWmD+8Wp2t2vQt5sCs0gcNpk3Z9mrghg7BKpuAaD6DgXB/WzSQ4ftnrAvI92K3mNDfz2BdrFXXbrvbh2JG8U/cbaDAL+4UeFGxbLum77a4Y8dNJB8xFSTchZrEOtmKsVwBl/Yw5u1YhFu/7shTeIVYto766yzIbm7ocMqcZYxd9rThWuYQkwltflx2E3ksg2jHQzCUuSM88zINYRqiaSdEOdAp1DkADrDykilDcIn7vvVDl1txtVbWEbuFWOqVKVXRph0tcsNPa06Y+UvlPL7OdTRp62l3HFTxozGCYK2besy2kJa57kj03KBXJDclEg7SgbYTQVDmUHaUgCFTnl1edzYUqs+lKMZedgx6phprSijL9lPpWnrgi5cemRSUOA8okI0ACgI/bqCP8tVritjk/LdhYYtA95ZIuJCPaJl0KCg6qLqafS0yB2nOPwQoKj3J0g/Enme51rf4XsVqkbIm7qnm4XroSeo6v+KQAfeHX9tQfX9mPpUoBM0vJ43M5QQKKiyasC3MAlDtHsSUA38lBOnBrxVJ8T9lP30nAJxs1DOCJSTZscTInA4CKaie7vAA7TBoPht8aCZ6DjSqiiUc4VRPociBzEH3hAKpbqUo285R7MhVtjm/Ltv4Eueee5AeSUiNlwsrFvXDVEqrV0+VUSMmXYmAGIGwohqAj21rNQ222qsNh765rXkqlTua1rQlKMOeE7ic4SjHTHiw4eHUc7P4m5Lymcw2tJmybJoQ0pY/0QOolJFDkmMmDcok1FMT7Dc0xx7ddfCs7s8zze/2vy+t3dUjb1rTumVLg097dR5ujq5pa8ZY8Xh6Ij23845Xv3EVryiGRXsXIuZSf6++QQQExytmiztAggcgl00BMPDwqPcv252pz7ZPL60LyVOtKpea54Rhz+5Up1oR4o6dPRj5Iy1pxDXw7yayjEld5XOHwmAjgRDlmlTE54erd6Aabdaymlyg55V2mpUo49LLN9o097ujTvP39HvaR1drXNnG44+0IKWytKINrnmUlGVyM0GfOctjxAulEwDYYpQI5KYgal10qhyrM9tsxo5Za176pGF1VjorYRpa5QxtN7OPRlHgrRlHijq/kd9AfSGp3ZI8U8hb0atIXgLSy43qkNApXGR1b6hzuw625GGanSVFwJNSFXMOnVjaEKBu9sZSw0wjDVqMWM8F0rleM4i8dx3EHKTQv3D8WjOTn4GYgUJF2VmuYSIoliGzY6xiJqHBJVX0Sm7TCWuYlJTh+yMzhbqby3DLdDe4X7pY0AW1X/Kg4o4rKDvImWbTFwQ4GKfTlI6G3dwtBlvD3OTXC5ZuULrvDHa514plFvUWL5VBGaflOK6RSLAL52CaHMDakc6pQ+ndwu3UwdxZfSXwuQrwjLItLBlwLPpmWJHRfWJNmmmqsRFFZ7qbmDtK3Ksn2+CvuKDtMtdIVb+KckTeOXWIJyQcRD8yKTlm+alK5SRZJvHioAdQBJyUlU9Cn+mD6PhQdUbpP7FWbPH0Xhu63iLJKQeOFG/VxEjBukmdF2YAUESkWMqmTQe1PXVTaFB2Nw9IcxtC6HFmXJw+3h51ayjCPXRjQQdpi6WadccIpqEU0OdBvofYHeU17gDQY5CdLTjO5iPGdt4euh/JtlQTTimqrYVnIi2Zuu53wAwik6NoXxE6BiB2mLQWtYvE5Fik/RKYhFkiqFKoQSmABDXtAfAaDkUCgrtxsNQe3DBIKIt9hoOSA66iW5VIQM3MTle8JzkKkPxK0GO4tkLddSiLdxIQyhFr+auAJIKpikdEQkNFADXva+4Hw37aC0i7No5ORRw3TOYmvLMcoCJdQ0HTX3woPmMRFck6Hm1DlqFAFScgNDgAaAAhp26B4UGM5ufOIDEd2XNCmK3ft7ddHRdlSKJyiVI4l8QHdoPqGsU21v7zLdkMwu7WWmpTpVJRx/ZKMZc2IxnhempG9uHaEva7FU38s8YOAcvlm6e9UCrKEAB0AA02gUNKx/kxznMs65PLbML2pKpWlGpqlL5pzEOcMkZxQ5vhm2Rwz0RGOaTwovI9zHJnOuUgpmVDUpA9Ig7Kh3kzx5Vdt7OGb+3WMaMaumUMY9KMNMsfi+PUMi4sM03Ji7PeP7StiWBlGnO2VlmqSCW1dIXQJlIOpREoFAFNNPDdWQ8q23ud7Mbd5RZWdeVOlLTKrHtxlV046v4RxMXZ8Yd5ZYYZNx/j7F+QF4BS5F3DdZZMhDE37kgKJgEBHs3G8Kq+V3ONqrfaXJ8qya7xt+6pSjjj8+qGGHP5xj4WNwuWc62K4yThjJV5IS0xbtmrS0LPN25SqEEEym+CG76YUe0OwS+6rH7Pa/bnIZ55s9m9zhWuLW2lWpVo9Lox8Xx4+Ho6celgOls/iJyZOcEt2XqteTg1zws2kglK8pLmlSUVQEPc6eB1A8KtOT8ou1V9yMZhmUrqXdlvVjHX3ufTKVL8U8BncPk2+3PFPY9jOLkWPEydgpPn7Hlp8tZyKKxhUHu666lLWa2e1O0FTlQynLpXMtxWs41Jw6uM9FSXP9mJ32IcLXELk68rayawu29Xb19FQKr2HXW5e5sJSLgO3QoeA8se2sR5MuULabOspz6lfXMqlSjRlOlj3ueOnCfP/noMHLe8QWYA4bMZsbfub/1rvuSOyGceJEMKYAuYm/Tbpr30y66eHx1W3W321cOTrJKNrX/v1/UlDey5u97rjH9njQ6vR+c58eZmPDfkHLsRma5eHvMd1IzzuJjkn7OWSRAgmTNywEg6AG76YXx8NBrL+TrP9q7TbC92Uz+vhcVKMI1YVMOzjp73Rj24/wCZ3+fvs94o/sbb4+Sz39CapA5R/gJmf0FT0Vxyb31oeVFqsiPqqz/fSX54V5zWv5xDyopkqdCTcgT0Qr1NQU1KZ1+vfefyrkPnCleZu2fwwzH6et95JNmW+99PyY+i2E8Bn2JVn/vdz87WreLka/RpYeTU+9qIv2j9+6v7/VRn0r9wC0xjbFrkN/f88o4MX3yooiH5VS1gPsj7/d7OWdph+sq6vMj/AM67bF0td5Vn2Yq78INrBc58klOXXkYtlRJ+2Ny9PyVBvJdlvd+GceLZVv58LKs8rbnuX6WKOcYTxrayNbtypm0Mwm2jjX9osQ1YJs5eY5dtDZ3WH6urTl5so4rneU99Z1YdqMm32vTtCDiyv1Nc/uJ/zRqmufzaf7n2PTwacF/E/wBwa8susndttwT9ZOzfktH/ADZOvTHY74JZf9BR+7ihHMPfCr5Uv9WWVkqlaq+LacC4uJi95Lm7wLOqtyD8SIAkH5lecnKhed37fZjV/wAWUfM4PVTHkdPdZPQh4rus+235o4fcNSu3TrUFIgI/CEXnN/ravO22X9zbE7PVcOtSrfe6vXU+W1teZXkPGj6KYeiauDlzl6Wmc301szeJh+1MoQ355alH2NN9jhdZhZ49aNOfm6sPWwWPbanhooVfKS7xhPo5hLwIyzkpSHYvOVucKp7VCmQEvaksmJNw9zePYG78BpT5S61CjcWu9l1anWlHi1U9PRnDm1eDV8X2ZWPIIznCrp8X1vmcs9xPIjhTipp5OOIdI8o1I8ex7o4KN2p5MpT7VO8b6UJg18ap83zKtYcmlC5nXlRjvaOucJS1RpSuYxnpl35dD4/CoL6MMcylh/XRYtbN+XjLQky+kciToPiIQbdmQrkSh1N25SSFwBdu0qxkz6gfx72ulYJlef53eWFzVq31XfabOEOLT7lWqwhKrp06d7KEun0uLVpU0ow5+8/GRbyy7ZSEswk8hvDP4qJUjznar6JG0jFnQL+iA87eVPv1w2jzzbLIoXVK4vpb6jTlS4ZcP5rUra+jH3XVhHj+q+xhTmQWQ7/XuNk8t7IMq+ZJyKTeEF45EU37Vd+4QKdYDFDeOhNAOOg92vljtHtBPNKc7K+q1KcakYUdcuGrCrcVaUZT548fR0xlLi4XzTDmSrw4uLgmsaA8uq41ZcXa49r4+5duYEkyuG6wCUNDEcA4Lt9RdoVLnJrWzO92X31/X32uXX6cOGOFWlPhjxQrb3vfFHTF1VuGfCztSEh1xIZaMbn5f0vciUdvj4dnxj/LWfSs7OXSpx73iuvXJA3Grwfz+fV4a+sYzqEfclvp8tum5MKaa6YG5hABQoCKRyH7Sjpp3qqYx0OKMxtrpbm39zlniKlJ2AoV5Fju/CYoDXIfC1Oj3z/mi707y4scnK8oh++0Rf8AWnRyetMpgDlNyj9pr9ygsJkbGVz4z4fH1kcJUC1iZlEqJYlJuCJNTc4nNOcy2pTmEm/Ux+2gr+tZ/SzTiCsU+uEiCLgopqqmfxqegG7B0MmUTB+Cgmjgo4VnfDFZkk2uKaQfTc04TVkFGuvJRKmAgRIgm0E2m8wibQNRNQTbQcWb+o7v97KfmjVJefmdTyZCl9szSNyWfBRNrxRp/rLO0Y5wwZuCl567brrlZrzD6FKcCEKYdfCtObC7hmWVW1vZUu6NUctpShGWEdU6XdFWdPVLhjjhhhHn1dEZNbV1uI2w4WdeHFNxFYQnWxwObUSKtnKLfQdPWByaVkeWZnO3yG1upcMqOVXkPrUqsKXpRGFSSFvRMQWwsrW2SFbR8q4XNHSD0h+WopboFQHckOm4yyBTFAvrNpWG3VOxtLTDKs5odzxp1KktE5YdLHL9NPHVDt1YRlH55afCMjhrsvuMyewv9zZi671nItY08ksqXad4FvaCyMkAgfeZY+7sDT1eNZBZZrntttNSzWdtKVTCdOlrlp5t77XfkcYdPVjOWr9nV6Q/tp3PYT1zbkldDxi2s1vkAHjTnLim0ZLqw3WV0EzGENpEnhzaF9Q9ldmU5jkletY1b2UI5fG814c8tNKE52e9nCPZjC4lwx6suEYF0hkq2geIOQvDInD7Yl/W2va0cFvSV5WRILJxShRcCtteNGKpVyHE6ZhSMr3NnYAcytuaVSFaEZR6MhhHR6cQGGbg4hLStaxuFjFSM8YDNJS87Lx5OtjIqA2PzVklVIwG7XeJduh1wDQ+zeb3XMSpfvC9xYEuZ2a3eHGzjRqrg5yPI7JU08daCYR15Tl6zTAfi10oOZh7hWzBcPD/AJax/e2PXUbct1lbMyITiaRWbpmk4WFIpVyu3Zj6pCbeQw6EMfQNQNuoMXu7D9q2dxfv8jWcfH7mMJkWISC3vojLHqtRZsk2yCCZOVtS2n6wbYGhD9WTKI67doczMODsIX3Cz8JjS5MfJSMtkIs9FKjKlKdeMYQ/VEUFVdomMBXxDewmEQ2GMftCgxFziq/7aWuSNgsoY7RWumGk7acI/RGKoiwfpIA0MBQQ7p3J2/K2dgo7ijqb0aCTL24TuMi6rrfXBZsJalrx7o1sdQiizPNVYCxTECuAVKh/fDVTs5gdrhDaiIlIXbQRjG9GBxbWrMHvOz3UMzlQhipt+p3Ko1USepkboorprERMJDEJzD66f4gpPd0GxmFQfNYhq1lXPOcptkyOVv8AKKAUAMb8I0HMoFBx3UfHvFSLO2SShyegZQgCIdoD2a/GAUHCPZtpKHIdS1o4xkyEImJmJO6Uo6lAOzsAB8PeoIeuriqvGImJGCirUjFV0pZ3HR53DhQhBVJIsmaR1dAEdn91mMbT4HZQdLOcbN2wbhujJ47QZKuWbo3VHiqpFUHKcOg/KioAgG3VVUyY9nht9dB3F25buzIGNclRkraKbeIRt2W80SLc6ht3IVXaqJrCJQKCgmT5gFKPoGrDOUT4B5p9BW9CQ7ng0+xLtv8AeDv5wvWKcj36KLHyan3lQYH0cGQbMRxwvjdWfQLOqTDt4SN7eYKGxIN/hpp2e/WEex0z/KIbNSynGvh3TKrUno+PTphxf5CL+OvrE/xAXHLtTn/9Urejj931CZdP/wA+oy5cMJ3+395cR/8Ao6NH/OcP/wDUSVxWXnBs8xYVv+ZfEax5VzvXDlTXYkkItziI6a+oakTlUzmxpbXbK5rXlpo6teOP7MNVKQxeauSEyjmHMuTLGddeg0cYrNfOCaRgTOqKKQAUNwB/k1P5tY1mF9a7TbX7UZvlst5bxsZQ1/Fq0U/wS/kIusp+pA8P2SLLc6FCSg4WXbAb3QdaTIYQ/wB4WozySpOw2BzrL5/rKdrWj/tYRl6YnaA+zVxv969L5uvU2Zf+mXIv/Ax+6qiF+HZ04ti6JZxu0Que0rjZBr4CdFIVdP6Bah3k+lUyrMrqfVura8h/GEJT9WIzBn9bThp+Uzj58nWYR+DuxH09T/zEBauLwzaERl6Rzc0O888ykaVk6KdcBRFIvL00Lp2D7GXt1raa12Oyi12urbRQxl3RWp6JcXBp4Or9SPxvrhcUf2Nt8fJZ7+hNXVyj/ATM/oKnorhk3vrQ8qLVZEfVVn++kvzwrzmtfziHlRTJU6Em5AnohXqagpqUzr9e+8/lXIfOFK8zds/hhmP09b7ySbMt976fkx9FsJ4DPsSrP/e7n52tW8XI1+jSw8mp97URftH791f3+qr70sM3zr9s+2yH/vaJcujE/dFSkAf+FUJ+yUvMZ5zYWnZpyl58ub1GS7FU/wC7VZ+M+XRiWUFzN8juVCdqsKjGl/1wLiP5ha6fY9ZV3fRzeXapRp+fr/C57XXG53HlavN0qoHTVa7kTd1VHUP2ol7Py1rfKMoTZp023zHM6S6cfQVzlNqEhDNXOv7okU3/ADV6eZHee2WR2t38pTpy86McUG3VPc3M49mUnZyv1Nc/uJ/zRqtufzaf7nVHp4NOC/if7g15ZdZO7bbgn6ydm/JaP+bJ16Y7HfBLL/oKP3cUI5h74VfKl/qyhddNukdVY4FIQoiYw+oArIpSjCOqSlae7wnDXFdcvc6x9TP5Fy5Mb9uqc/8A415e5teY5jmte6+UnKXnS506W9Pc0YQ7MVnuNWxht7hBw+rpoMa1Sbqftl2YKD/STrYblZynuPkvyGXx04xj59KMsfRYfs/cYVs7vPG9WTGujFnBjeJJSJMbQsnbrlLb8IxDpqB+Ihqx72PV33Pt3Klj+spSj6MvVVe11LeZVq7MorVcX8hi21rNY3vmG94y3YZu/TZ+c5aaXaJ9YcHImin7GAgfcfu6GCts9p9nfb/ClDs6utOPo+H+LAcuvu4tX4cGI3Plvh0x9imbw1eGfbTj3WL3sS7vfrz0EixLZZ8VduVYdv0xVMNhezcocftqtV3sfc19k6GUQlH3OrTl9SFeNXGPlaMOb55eF13V1C5vJVe1+FicJljEMRNQmEC8RuOnExfkHASNkoDPH5kqDY5OqinontOmuDcxAMU2/UOwhqw6x5O9qrPLa9lqpSjKNrpx1T6dpo0xlHR0JxhxS1ao9mTq30NbqoXKeDcxSDyzbR4r7LnpNw8JDOzdfXMuM+uzdtUmmokHcQQTWMBtd/sGmlUWYcle1V/a1Y1rqnUlUp8U5Snq324nR09H8lx6tXT4dOkjWgyUZjGTXK7XHQ56tFs4SuSQZAzK/U68k5YKKzCrdNPYBTKJt3iZz97uF7Q3VV4cmOfYZjTxhXhG3jU1c+qWvDCNxXuIaY6dP63TLi4dPe533fU2ZcOmdMHwcxFYpk+IK0pO8b7ZJXHBxUfL71pNidokCbtMqmhlOamiZfw1HcYe9oJqzvYTZ3Ndnctqwv6salapPXLGOrm6EIc/F39U9GufjS/i6qkoTVVvh9dNzW7myeYyK/X7GygkwttqVwcDlFe5RfLr+PonFBFEv7goFZ063BdKPMqw5JyDknRnMlGuG8Ssm8UAStXLK6XoogADpodVBucezxST+DQftrlGazHdEtMLvFyNUrxUuqN2rm0M0eykAyb+v0e460/jUEn5fsyy7rvPICk9ZCqzl3neIjn0o4IIJvWJoxuoDQpgNqYCKE3mLoGnML6VBGbqQt25sRyN43ffT93djiLhGakAXmqr3HF9Sto6iWomAvsaqihwDxE7k3wjUGxqzoeGgbTjYO3YLzYwaMk0mcaBNvVUwKG1PQBHTaHZ40FZ+kx4isz4E+hEuJbx80jKW/ebh9/caK3MVY267eNDeylNt2OE0z9npeA6hQVuS42OL3MvDafLtl8ST+13sXb+NjO0mNtRrgHL2YdKR0kJgXQNs0VKZYpQ9E5dvhQZvdWZ+May8aZ1zGPFnLvi46yQys2EhV7ViitzlFeEKo8McrcFDLGB24ASa7A5vYHdLoEp5ez5laz774oYK3LhSatcc4Wj7gs1FOPbm83yKrOXOouAiTU4idsj3T6l7vh3jV0Qt7aHQjEQ+fij42pxK9ss2neBHltWjEvIeYhUbXYilGnLZKc0nNqLiXfzDSSqaQo6CjsMXue6r73PbdmPmjp8o8VfFVw5yWDIy6eIR3df7JuMrnnZV/KWrGInRflhUnMcQvJQKBSIufR+HzdD7qSt7ac9c4x80cyL4t+OG5o28MsWveJXkBZ9uGZTcWjbTLlsHI2KnNEnzriXfzhkVE0eVoKOw2mz3VfdzR7HjfxFwOD2GyCHDnbVwZuy64vqWuKPay4yEtDMmYtwct0j9WIRqkmQSlMJtDCG8d3aNcJ29tOOmUI6fJEUcYvRq454tcyEy3P3RYyK7aLQZJpz1i+c1kuUKg6gt15HaHf9Hb2e/VQPvgXo8JfBeT4G9hzzDOmcO5OcsM0tp20BUOUYmwgmk1CE036/SjUFqwcNzG2gsXXw03B6h0/LQfWgphlPD9wrSyl4o+fljyeRZdpJtSsAOVKGB4uKiKIAQBLzeeorzRExvgdlBHUfbV4LGTT+gye3gybOjh5jdB7Gyj10HI9qfuFe5t8Tj6G6gkzCTGRaoN7fc44lEZIt3wEoMutGrEArBZWO2o6mKHYIpKKD29zld8C0FyKBQKBQKBQKCqd4Wld6F13mi9xdKSLAHEiWR0i1lCqNH0kwUBZsJO1VUiSSiocvUSHS7aDD8kY1zXeFpv5qfs2ZWn0YtN4sfzcoJ13IR0MmcO6HeOYAcFEoesqhfc0Geptchwdp5StyYZzaEOhbU6oKLxhy2nWlXrpUh0FRKHN3N1ExHQwh+1HdWGconwDzT6Ct6EhIHBp9iXbf7wd/OF6xTke/RRY+TU+8qDB+jgse0D4vXv8AUgGppok27aEkxS9mKjtSHl6+9WFex0yTKJbLSzTGhHuje1Ia+tp0w7wjW/H0JdNw8QsjKTbNFwJW7SNRcOikUWM3XARAgGEBN/e5fCo6zy4sc1zHbGrVqxjL3OEOeUcMZbqp1f2/kviHZXSaMyL/AGODS4WaT1q9aA1eILE1IqUot0jAIfxKuGadz7QY7E07qOFSnUjolhj8fNKlCXojssMN0rYwHnjGuwpDQb2SKQm3tKQyJyF/B7DVfshThluwW1+T4fqJVv5aJQ//AJiIctNz23jSyp0ie0lxY36krtH0lEHvMDX8HLqK9rKftds/lNz1bqz3X8YV9X4RO8B9mrjf716Xzdepqy/9MuRf+Bj91VEKgmrA4At3IySfYwvyaYrHL47HLUoaf0DVDc8cbDYGzzWP6u6uqX1atKH4cRmbL2PHHDVuDXS6VtS/7cnWZUveDYb6ep/5imJQwZL5SheL+7MWXtk5/PMGcIZ41RcHEEkhVVQOUAKIj6JVNlSfsTe7UWvK9mOS5hfTuKdOlrjhj0cNcqUo97xYz5jBJvFH9jbfHyWe/oTVKXKP8BMz+gqeiuOTe+tDyotVkR9VWf76S/PCvOa1/OIeVFMlToSbkCeiFepqCmpTOv177z+Vch84UrzN2z+GGY/T1vvJJsy33vp+TH0WwngM+xKs/wDe7n52tW8XI1+jSw8mp97URftH791f3+qqN0lM+aX4o3kfu1LFQzNsX7UTFMsP6WtZuX277q5Qp0vk6dOHr+uzbZOnoyeM+1KSceikgeqYluO4jl7X1xAiUffKkgT/AMVDVLvsb7Pd7MXd326unzIRx9dj22lTXf04dmKmmXoP6G8tXRbuzaDK43yBQ+Iq5wD8Vaq7VW2NjtPfW/ydWpHzZyZ5Y1N9Z0p9qMWyPgtm/og4XLKfgbUycMDYe31onMl/yVvnyVXnd3J7l0+zDT5kpQ9VFOf09znNePjJJlfqa5/cT/mjWdXP5tP9y0x6eDTgv4n+4NeWXWTu224J+snZvyWj/mydemOx3wSy/wCgo/dxQjmHvhV8qX+r95lni2riO6Lk37epW+8XKPxlROIfjrt2rvMMu2YvrnH9XSqS/lDEsKe+vqUO1KLUpGsVJF02ikw1OuqmiUPjMIF/8a80balO5uI0o9aSbJS0Q1Ng3SQWml/YnlTap9yDlmChftShqh/WVu1y75bDHk34f1M6f4PWRjsrV/678qMv+KpPBNPjbvFRZ7wx9CuJI7NQP3ZFRMPxiWtZ+SK/7g5RMvqdqWjz4yh6zNtoKe+yer5Pop46di13t6cBy9qRqhgcvL1hythL480FxOX+kUtehiIVMMJ3yObeLC586qjzmt/Z1xm9RIftKdBGUetC9g+kGrY1B+8S7S2bDrFJ328HjjkH2dqW3J8iAbfg6B3eygmrCVxOJzhp4eYxxZUlFhD8Xrloi/fJpFSlii7nVee3EhjCZMBUMkO8CDvSN3dNDUER8Wc1IWXxUPcnsnBkkrT4jrpkZIS/+5KQluMl9fi5bw2tBIfA40wLK5Otu3805I8xTKKeKH9hN0zACktJNrQEvVNRIbuCRwYRLqX7tBPMTZOEpbPkpYrS/Z9q/c3o/GZM6tbaxlnCEuEyRkVfmbeYiAuCAYe05F9dvoloMe4fLNwbY9vQWSml63qe1bJiWyYIyVk8ks45Hzgzai3UA5hOYCSKxBRJrvMVM2od4tBzLHwbw/M7FhLds/LknHvZrH6EK1lpK2ADqBrekhkXCztEyhRIcTiUhkhHwS9Kg/SZYvJtuy0/HcR0igMtkiCfkTc4z5SzaXXbItkXXLUchvarppalL7j7ag4EnhrCMtc8zj20M7XAxStiGVUiyuLQBVuq8jm0cg8WRXExQdCUsY31RASAB+Z2mA3dC0uFM/2tkSMtaDbzrmUk5y0RmSSBorqqa6SapEFTinvPyj8w4ex6m09+grH00LgrdGxTmWKQS2lkYwCY2nhaL4aCsVh2+tYOOuJXHLg5SNYHKGLSRQb/AEWjqZSkEi/c/uwwBQZtma4sDW/jfjHI6vmEa306zdGKyMa4nyg68ztXsEYq4tjKaERKdVbVYCh7wj3S0Gc5v4h8CT2T+LM0Jmu1HgXjw5x4Wj1W4G6nnsyMfPc3qm049Y2ad7l66UEKSmXLhsJ3emK7Zy0aOcXV51UuKx0yIHGShzYwbLN35wMmKxUyuW5SFVIIEEdwDuGg4HF0zxLN8JONpDh1uqJlG2PeG+Ym0zxM514rV+3fwCz5E6u84lOBHLjcQw9wD7dCl7tBlVlZ9HFGPcwYBiUY51L5Cgee8j1nQg7aQaWMG6xZMiQekiLhuVDePc1Np40E/RkhgR50a2LYjC11QkrDRCLdNU8fOA/IzlAhnbhRMyoqHEi5XCm8CCOpB26AHdoP4NoWi4tuyJV1ZlpKvnevW1XCBBScbrriyf3UoJBHeKZzFPqA+kYO8FAuaDxisyCSh2DdaYRlLlUllFEiiCDgDH5Qpjp3T8oE92g/BoMYwtIOo3iBsVePW1ZP5lszkSpn1DnrJs3QnN9uKrdTd696pte2gnTJN2Z/xNxSXReVmQMFPREvCR7dvHTV/N48GqiZTCYxUVDCICYR9LaGtB1LviV4yVL8aXGhYNjIw6Ueoi5t4MlRolcLmOAlXFYe+USh3dgdg0H6k8kcSuaMn4/Zy9p23bkdEXi2fSR4XJTZyo8QADFFEUSGKKod7Xb2/coLX0CgUCgUCgUCgUH4RVTXTBVI5TkMGoGKOoDXCMoyw4RiedI2Rm8MXVDw7JV06d2+8SbNkCbjqqGRMAEKAeIiNYntzbXN/sZmFvQjKVSVCpGOGHhxxlCWHMIQ4Wr8zxaNv29gu4OHKYZxyJVkHNwugVICQHFRTeJBJp4m09KoV5MM826yqxs9m7rJalOjHVHGtLVHTq1z6Oj59PhO+6DhXu/iHwhBNcZOeGWccs3twc5zKLEUS6uRUUyGNt2CGhSl18asXJdm/KBsXYQyeeR1ZU6lXVKrLCcdOE9MceHR8WnV0jAxXwfM8mW1e175esiWaXA5mXysGk4UOgfQxeYQ+wNN2qhh8abMckVHaTLM1zLPbSpTu6lWtjS1aodKPPGWn4+PE5nAx3jHL3JwgnNY2m242zcD8JQy7AwdVRM5TUIdT4JRATaftaosg2W2rww2VhcWNWPctatr54y4IyqwnGUuzh4fNGUyWNMjxWTs6Mo6yZFSNue2FFotym2EU3bkUg9jIPujiZVTu/a1k1zs3tHa7RbWUqNtOVG6oSlCWnvTnp6Me1jxz/kfGxXNuBckXFwl41ZRVhya85CCqg9i0WQiuimqBxExi+JQAUy/zqxnbTYTaPMuSvI4ULScri31RlDTjrwjPnx78fqR/mc3eSBCY/vpDi1sK617TkCRrDHiTR6/M1HlIrgguApmN4FPqYvZWc2Wz+eU+VbJ72dvPdU7OMJz097Ceir3sZft8B32EMMHZHkOCCfs97YkmnNpXiaQj4xRqILqk5iRd5S+I9wVKwyhsNtFccil3l9S0n3RG53sIaePHoR58I+TjL/M+J2EnhbLROGvF1x27ZS61w2NLKPXFvuyiRZRMzgx9u0dB17ifZ46Gq4XGxe1keTrILq1tpSusvqSnKjLvSlhvdXR+rHvdLTIZXw72rmW4+ISb4g8jY7+h1vOQwsUY5RbVVIyQtwKJgEAHQwENoOnufD0ayvk/wAr2yzDlAudqc3su5qdxR0YQ1d+OjdaefrcWnH9nk9Ew/akvij+xtvj5LPf0Jqk7lH+AmZ/QVPRXHJvfWh5UWqyI+qrP99JfnhXnNa/nEPKimSp0JNyBPRCvU1BTUpnX6995/KuQ+cKV5m7Z/DDMfp633kk2Zb730/Jj6LYTwGfYlWf+93Pztat4uRr9Glh5NT72oi/aP37q/v9VRLi/nfoj4nb2kSn1Ak2o1AfiRKCP9XWm/Kjed38oOY1f8SUfM4PVSPkdPc5PQh4vpLrdHHBjEcKsQ4OXaaRfvXOvwgFcxAH+ROttuQq0xtuTmhP5SVSX2tPqo92rqYVM4nh2dKmXGtBDb3FNeTMpdCrShHZf9cimp+U9apcrdljZcouYw7U9XnxjP1mfbPVMK+T0vJW+6Mqb868MpI459RjJ123KHvAYSrB+krZ/wBj/d4XOwEaXydWpH0Z+swfa6nozjX2oxT/ACv1Nc/uJ/zRqZ7n82n+5jMeng04L+J/uDXll1k7ttuCfrJ2b8lo/wCbJ16Y7HfBLL/oKP3cUI5h74VfKl/qwrjvnfMPCpdrhM2h3LVJqX/WrJkH8QjWL8sN73Dyc38u1GMPPnGK4bO0t9nFJr34foH6J862dAGJqVzczIDh9oVYhjfiCtIdiLP2x2xy+hh4JVqfpYc6T80qbnLas/Fk2K8a0MWf4Wb1ZAXcKcQLkofGicqv/JW9HKta4XnJ3mMOzDV5koz9VF2z9TRnNDymtzE9wDaeVLZugD6eb7gZuDD8RFiCP4q0K2Xvccu2ks7r5OrTl5sopWvqe+s6sO1GTY5xc4LuHiBs217WgFWYFjMhwczKlfKmKB2LV0VRchdpTbjiTdtAewR9denCEVQsS9E1xF4UxtAsrPm7Oc3BaDC03sS3fSLkjR/KRU/KyK6KyhUBORE6L9MhVQKI7y9pNO9Qcq1Oi34nLVuKybWLcFluLcLA2slfMsaRdFdNnEVcrueWIxQ5G1Uh1FyoFOoYmhe+Jfc0HdQ/B5x+W7hazsbR9pYwcOcY5hG8LWWVu98Usuio5lVlE3OjIernL15EA2czXab8IcfJPRmcQGXHOQ3t2O7SbKXwS8XCbdvJrnI1dSsHDtWveFABMUjuPUMYdN2wEzeI7ShyccdGvxK2ZlXHkgrclmDbcOexZe6lheORfEkoCHUjDtmyYIgQ6KoK8wFTmIJdumzvUGVEMb9kchf/ANp2T/VJ6D4WTcZ5jgYxqx8xSLPzXkKBbAu9bctN5/6QKfmIDqPMT723d75TUGYZgwdER2c7bx5bD9chrxi73dLrO1QPynT5skBhDQA7gCPYWgwyMb247xnAz6jV6wu9nkOzrdvSGdKgJGi8csCKQkDQB2HIO8B1HXfQdOyNpEwBvguMpfmKUGJ4xzTd3D7jla7oGPbvpbH9gvgTavCGEp0F5iMX00KID2ou1Nvb47aDJcLccWYeImQtyKvuKx42WemTSWbOIRR059meNmq6aaZ19CAKK6gCYew3eD7Uwd7xgZSzm84g7pw/w4yVp2ylZeNC3jdTmWtdB6abOgf2BuO8htoEIQu03pFHwHuhQfCzM6L5i4icfrjZtutojIOCHNyXDHmtpmqdzIAce0yx0hVOQBTL3BNoO0uoUEdWLmbLmTsB4Jtqz2tksL+ydMzbFW8X1jMTkYMmSioCkmgREEygYh9no/C+FuoP3fPEPxRXTwQpcXFo33bEDI2id1bN6MkrOZuBnBI9TbpCmZVI3KTAqm4UfQ9LsoMvulHibsVxjDhJte/7EC8cilmHz68S4/ZJNm8WRumr1IGpE+Ubfs74iXv7S0EbZy47s3R/BpYeYbYGCibrXuCUtS63rW2maqb5s0KfRMCrJnAiJgKUwph2fFpQSFxZcQs7jLiTwhhXDjS34e17rUipach21tMjorHcvU0iqAB0R5R+WQwAcmhqDtcBwPEhxBcQORGzHKFqsLAszLTuLk7Pc2DHq+cWJHJFTp80EQHU5SFKJx1PvKU+7UtBGUFxF8WlsWDKcVUze1pTNkxWWnNvStlOrNZpKrpHdEQMsVdJIo7xIKYaj2jt7d3o0GS5t4rM52Vmi/cmY9RtNhYeKcgxcLJWspbqBnMso6Pqu6Bxs3JKcw5jAICH8bvbglHi9tXJc9lx47sXglsm8CnYIAF1XAZFRVUdnocsyyY6E9ENaCGDcM+ZLkU5l6cMBGSZvSbWbG2+0DT4IKLHUNQSFw9cNtm2JlG3pk/BddqLtvLIqI3DM32xWKwMA/TxRbmIB9vjt2jQXdoFAoFAoFAoFB+FvpJv2o+P/wDeuOPRFU45LHVvA9kGrWEWXOUxjC2zSVon2aj2IMiopF/AStfqMMks9U4Rpyl4uYaPsUYwh9lmkpXVbTHi/wBjq+1PUsbjJ8rMY4gJVfbvdQrRY2wyhg1MiQR0FQROIaj7od3v1NmRVpXOSW1WXWp08et2cMetxedxdpid5HRd1YeNJAvEVKNWnFIwSRuFwhOFZW59DLNOSVT55jy6hXYAkUwFVDq+7dvAeyrup2ELTV0GtF4sxmJRVNK0phWQBq6V5vUyXXo4Eu0ddwNgULuDt08KD55qYXdZ9nvrfhb2WfFLYybi3njKUWUKZqrcaZmYbzDuOIInTJu97s1NQd1aU3aGU8x26vfE2r5qm7mm12LY8ssiRVyZtFnQTDYcu4wCc2hPD0qD8LR16o2RkG9XF2yY9WlFGl/RSci5F0TlzILCqmQB0STGMPtAU9NxKCx2Brdk7VxVEwklcacqVPnHZPknJ1inaHWUO3AFD94+iJky7h+DQczMU7dFrYquS5LIYdamGEI6cRjbZv5ixEjGIG33XaHh66DX/YV52BkiCY31mjpEbvh7gWVFSShE2bwU24lUHQgcsdm0QD1AAerSgm69uNfKvEhcQ4m4GbacKGHslL0kmvLQaJj4mKBwECfdOG8fcE91QRtd2PrIx/dDq2c19JVdbG6WpyjKtmbV+ciShigcAAwGHd3RLQZZgLKmRskcJGZ467rwf3LDQjJ42tm5ZJASLPkRRV11E3abQATN2iIhzdNawvlH+AmZ/QVPRXLJ/fWh5UVQ4j6qs/30l+eFec1r+cQ8qKY6nQk3IE9EK9TUFNSmdfr33n8q5D5wpXmbtn8MMx+nrfeSTZlvvfT8mPothHAacqfCVaCh+wAauhEf9rXreLkc/RpYeTU+9mi7aT38q/V9HBrevaaPcV6TFxKH3C/l3Ljd8Leqc3/NWhmcXWN/m9e6+UnKXnS50r29Pc20YdmKUMdcdfEBiyy4+wLPfQ6cbGocpoReJA59BETDqO4NTajUj5Lyy7Z7P5ZSsLOUN3Tw5o8Cz3WzeW3lzKrV1apeMwHK2VbtzRei+QL4O1NJOEkk1js0OUQwELtL2aj26VhG0202ZbWZrLMb/TvJaejHm6PeXKwsqGX226o9FbTonbhKrad5Wsob+9ZJq6TL8SiZiD+irZf2NV7hVy3MLTszpz86MsPUYTtrT92pVfmxW1lfqa5/cT/mjWydz+bT/cwqPTwacF/E/wBwa8susndttwT9ZOzfktH/ADZOvTHY74JZf9BR+7ihHMPfCr5Uv9UKdKPcARnD4zhCqAB5S426Zg+EQhFFB/GUtRT7Ie9wt9h6dD5SrH7MZY/8GQ7H08Z5rKfZiovj6+rgxlecff1qnQLIRi/NZmXS3plPtEvaXs3dg1p5kWdXez2a0swtebeU5asNXfSLdW9G8tpUa3RklW6ekE4jLytqQtKefQijKSZKtXZCQ4AJklCiQ2g7+w2g1JOYct22+aWFWyuJU93UjKEvc8OjLDmWWjsvlNKrGpDVqj4yEDGFMu5P0idpR+MKh7DpsibfrAmguaw4S4t2vnCJbuNf26RTf+NeoWS3nd2UW138pCMvOjqQZdU93cTh2ZI9ecVQpSb6PheHrJMw3YyThmMlERTNZssoiqZI+w/Wg1DeUwdoAPvhrV0dTk4y4gbsyTl1ex3WGZ62YtC3evA5uhJFB0u454J7E0k1lNUwIOon9/soO44mRyCHDnfZsU3S1gbnC0JIbfm5BymihHvOrKcldRRUBIQhD7TiYwaABe2gpjbHSQcb2RcMKZJxRjrDL2Ex+q1XyLeC2XTuGp2SCXMd9vm5MEhUTDeCxOYUnwT0GQcKPHxmnjI4xLWgo6cx9B2vCWzMO7lt21r/ADSziWE/ViNlxIqwQEhET7u0hv8AH9tBmETZGSZbO69rlxdcKDZlmeTulSedRokYHYjHigmCaoj3zmU8AAKDi2k1yLKcIluYzDB16NpiwZaIlXzZ9BiiEgkjIc1RNoJh9lUBPt00Cg5BceZ4vW4Im51LbuNm7mUr6cRp5IyhVoZN4iQrBJY+og3P2d0mvdoOrtjH2X7lanvaXxTcrJdzdtipO0JJkPWllI4ux68MACYTJ6j9MHxDvUH6YYmy2ebd2etiybTLa6F9uTSqjUOqyISZBBqRsYBEVTm17S6dlB3GGMQy9jcQLm9cg2I5JbK2GI9SVUkIsVGybpFFoVZEwGAQ5gdW3CTx7tBMcNd/CUxXRm4NG02qo+yIuG8UkmoUR5ZtdQIAgPsSX+6J8EtBD1rxERc3Sy5HgJuPSeMZDCjNu7bLE3EXRO5TKYpgH0gEo6DQddftpWvYPSS2XZtlwTWLio3Acqgwj2SQJpN0iuFdCFKHYUAoINxPZGQovo98McWmLosZOVxBcsxKPYcvi7jFXahXYB8ZSE3fc3D7mgmLjUdYQm+ifuK8+Hq3mEbbVxdQlEW8c1KiXnKyCHOE5S9hVAMBgP8AbFGg7fKXti3DT8iZn5lQVAf2ie/uESw7LKTcaRzNd6ZA+3BksYv4woOchdH7MmYMXZOMfeS30MYQm/4KyoqLKh/Kmags50fl/wB2sOLLOeNmmK5J1CSGUpl68vBNUAaslyH2lanLpqY5g7QNrQVnsS6b4yrYP9g1C43VQb3vniQeNb2ePwTa6NXRF3KCae3UyhEyFHx914UFjrstW0eHvjjn7Dz5ZrCbxjn+UaPYp3KNSqoMrgb9gIK7uwu4w7ij9sn8E9BlHFfiIl25sezQ8O+P7h3smxQk7gyEvHuVNpNNgoEOUCgHgA6dtBDrzH1ussgM8aLcH2M/OT6OVfonLlJ4KHKIcpTbleZoU+o9geugz/DWEghMt21MF4XcZRgtZlBTzlHZQcunDXQ30xNEyggqcPUQfGguxQKBQKBQKBQKD8LfST/tDVxx6IobeczLXU8dsY5a6lCKH0O5nrtXM3JobXupmbHNp2eGnhWpWaXVzf1pQpb3i61WtPT9WO6lL7KS7enCjDXPT9WMfxLs2HvGxocBTQA3mtvqDYolS+ll9EBABAvvdnhW0uUe9VDo/k49Ho9H4vmRzdfnM/KQlnq1rumuIIreDsaWeBIs7cK0mGsaJmzM7WXO4XFRfwS0S/Cbwq5Opi1tWnm603MxIW1YMy2eW1HPWih1I0pySBF7h64oRqB9Qcbme7wD0jbfSoODEYlv9JtGIEx1MosDMEQZs1mBt7Voa603CTcwduwxGvfEnuCftaD94Ssu8sJXnAuroxpcbxlGXRczRNWPhFXIlSUFkm2X0AO6mYiRtD/a0HcIMeIdtdt1XwSz5kJNiwSZzTgsWlsm0U5o6hAbp6bXAhGiYm7TXvbPGgmHhatyZtTBsNBzkQ6jlElXhm0c8JtVatju1ToJGL27RKkKYbfV4UGT5Hl7ugrDl5iwbfTlZtrHqqxcaofaV0uUupUxHUNNR+OgqRLyHFfcT9SVnejUsN46VMJ1nLps1OocR8RE4n1MNBkFv5j4/bRjQh7V4FrcjGhA1I1j3aSKZRH3iEWAKDop2X4uLqml7luXo37GkZBwYDLvXyTZVVQSgBQ3GMoIm0ANKDOEbsztcHCzkyLzLgiOsZvHWwsWEZxahRSWIZFUT6FIYwF2iUvvelWF8o/wEzP6Cp6K5ZP760PKioPEfVVn++kvzwrzmtfziHlRTHU6Em4tdwgzbncOViJpJlEyihzaAUADURERr1InOEIapeBBTUdlqaj7kypc9xRK3MaP7heuGypfA6ZlzmKb8IGrzM2muqV9tHeXFKWqNSrUlHyZTlJN9jTnRs6UJ9KMYtguGhc4y4CI+SfCCKrGxnD/AL3ZoJ01Fy/nlrdvZWVTZ7kbp1Z8ONO2qT86Mp4eki/McO7dpJQw61TT6rW03RUWMk3T7Tn0IUPhCPZWhEYznPTFLM1t0eiZu1QgKKZpjimMUBEvmNTs/wCLWzeHsab/AE++Mf8AZy/Ewf8AtrQ+Q+0iPim4TpvheUhQlLwQlyTRXGxVuzMjyhS5eoDqY27XmVGfKNya3PJ3hbb2vhWwraurp5tGn55dpfMnzqGcYy0x06UkdFPNFa5huO3jqaddt0qxCe+KS5A/IrWd+xvvMI7T3ltj16WrzZx/EtO2lPXYUpdmS9Ur9TXP7if80a3Bufzaf7kdR6eDTgv4n+4NeWXWTu224J+snZvyWj/mydemOx3wSy/6Cj93FCOYe+FXypf6qwdLPOEBtZVsgp3jLPnZw+IpUiF/PNWvvslr33LLrT6SfoYf8WY7E0+OvLyVfuGLhrlOJq7ZC1ou6kIoY6O60o5cNRWA2qgEAmgGL7+tQpyebBV+UDMqtpSr4Ut3DXq08/WjHm+Jk2cZtHJ6MZzjq1STf/amLs/+uqO/+wlP/NqW/wD4aL//ALxj/s8fxse/tvR+Q+0qndEC5tW5pK13x960a/WaLCUum46ZzEEdPwVrfmVlUy3Mq9pLpU5Sh5uPMzOjU31GNbtRbOeDW4RubhfsqROfcYsKRscfjQMKP9XXoPyW3nd3J/l9X/D0+Zzw9VEWf08KOcV4eN/qpllm1X6mQbut2Wgpa2mCt3vnaUADqXcoLj1w6yb7ROabplFY+1wBSIk2Cb7XdUgLSmLgCj5lXMdwT8vAykkBbaTbpXfJP5ARJq43CxBJ3IPPHuq7yiT3tKCc+LyXx7b3Cpkmcy1bLiZtZrYkstccS1V2KvWRWigrIENqG0xk9xQHXs1oNT0jxEtLLsOEJkXitm5Oyp4rWIbWdYPFjCzEmwRXS2oou2z6KRQ5BQAqap1FtCevcFBY3o67rs/J/FzCXTJ3mrc8nF21JNrfcXlxLQlySsWgqCIrg2i4lACgB+UmB1DqjsAvZQcF7l3IiPB9f9uFvOX85Hygn1F351W5xGp01VhAp924pP7jU7AHSgsJhzEEJm3L2RJK+bpugwxTiMaMkmN0O2ySaa0O3E/cTOAa6nMOvv0GD4RjHtvwOLLlZXZcKzqczG8ZSQvp5wuRVBqEgkkTacwhpsAuvviXUaDHVLlva5cSRDV1ka42vmDF91XKxWj5tZFQ8k3l1E0FFTAOqoEKGgEHsoMglblutXMshl8t5ziMiwu+xWqTZGWWKyOhItEAdJmbgOwQNuN6uygyjCbPLFxZDnslEmpmVj3Uld8VfLB1MgZu1MgsAR6KTdU5QSNy+wBJoG03eNQdIhdE4ViTq91SiR9gARFjNyCa5R+AQxy8spw9RhHZr49lB0uesjxGDOO7LF6XTeqVtrSnDuIWtIO3IJGcPCHMBARN7pYDk7ADtoMWtPJDyys3YPytxH3r1JWX4b3qbueuN1sFy7MYVdplDekoJFCm2+PeoOn4cMk3LhTC/Cqpc97L27ZE9L3OS6iu3XJYO0TnUM3K53d0xB3GMXWg4EWzO16EW+RbEOEetezg8OY2uwzXzugUgk19xqBqCcuIq5LdxrxucN+TL/nmkNAI2rMNlph+uCTdJUzINCGObsLrvLprQQXw6xxnFg8PDly23MpniEn12pzF0Bw2USVJvD7UdDUGH8NdkyNt4gZyEhu3o8VVsQiZjeO1kVcuz8HNoLUcBGVMY2bnLPFmXZkCGjJiZzi/JExT6RSScPRMbYUEkzCBj6m7A0DxoK+WCqNm4osDM3op23xdySDs3wUXRwTU/ESg5nF7lKYuhLN2HMi344fT8bmaBUx1AyDsRXbNzn8WaY9uzYp26fC/a0E68V6GO7y4k5CyDYhxeM40t9o8kLkybMrNE3pDakImgCZi79gB2jrQZXH4M6OUbaRCSisVFlDMiGcpo3Gn1brOzt01W12bvD16UEZYsisa45zrYrKdw1hmSczM8RvGPcbXA4cu4twUonK4ORQxg5YCHaagvXQKBQKBQKBQKD5rJ85MyRuzeUQ1D464yjriIrjOGhaLSbtWuW5kUmrUEEiLQ0UpuKGmgmEzMROfuh3x7fH36wCjsNO3pxhC+qaYx5vydvj/AD56HFj42PfXmeca/wBVHi8af4mF8UN0ZWsqZCKtbKjqEj22N5N00Fs1bcx6+bIKq+tI2xTRNE5Q0AhkyOgANfRzu2huqUY9LTh/Xg7yzyx1T1I5NxC5ut+7pqHY5NmHjOKnVWap5Zq215pJDlgQgkSJvTFsCeo/5Qymg/B7nx2U3knO1swcHc6+d5R6tIW01kDIERackBcOUQ2HAqADvKCxi9g+HL/jB1GIs48Q9/3IeOQyTOrbEJdVAqzVomkMi3SWMikYwpB/cXL6uYREfphjF3+kFBIdzcR9+4zwHbd9J3SnOHf2hNLdefR4EWWfIEA7UipCgUAUKAKEUIABqchqDr7s4m80yEncbmyrljGUcybC5iDqQwOBOmVyybGARFQuvfcKDr9rQcqS4nMrRV1Ftg01FuTtpxyxdnKwADmKnLJtAOJQMOwRSMY1BzcNcSuXcrYJuy849m1c3BEWY1csGjVloPnEzdYVA26ju1UTKIE+PbQVesG7sOX7Asb0zrx2X9G3OdYVJSKTQdGTQMU46EASAJdBAC+GnvaUE43dxkZj4pZ8+KuCC2XaDbftlb5lEOUm1IPrJuAQS+6IGUH3JPdUEa3njrDmN7seWpnDpBr4QuxmcoyxGTV6JCKGICgaG7+7unL260GY8PuR8j3/AMImZ2tz3bK3HARLJ23tW4ZdIQWeI8hTcAibUR0AEzaCI7eZpWF8o/wEzP6Cp6K5ZP760PKip6UxgOUxT7TB2lMWvN2KZneS2TsmTrE8XOZFnnjZTsVbOpldRM4e8JTGEDVfLjaPaC7pSpV7yrKMvixqSlH/ADkpo2dnCeuNKPmsn4auH25OIbIzW1o1oqWKSVIpOSJSextUAHUS6+G8xe6Uv/hWScn+xGYbbZ7TtaccdzHHDeT7MPxY+DD5/mUmbZpRyu0lOXS6sV8uNd+zs3hJutBikRFPzWkxbJl7AKVRVNICh9wDVuRyrXFHKeTW+hDvR0Rhh9aUYc38ka7Pxnc53S19rna7MQQf0TZate3dm7r1xsUDBp6jLkAfxVovspaY3209jb/KVacfOnHBKd9U3NnVn2Yybdq9NkJKo9K7Ai7xZa9yJh/eVwGREfggq3OP5UgrXH2SFlvNnLS67NXT58ef1GY7F1Oa8qw7UUBdHhcHmHitgUTH2kkmrtmb7bciKgfjTLULcht73Hyj20PlI1IfYlL/AFiybainryeXi6WyGV+prn9xP+aNb3XP5tP9yKY9PBpwX8T/AHBryy6yd223BP1k7N+S0f8ANk69Mdjvgll/0FH7uKEcw98KvlS/1Uq6UufGRz1FwRD92OtpIRD7dRZQw/0QLWqHsirzfbZULfD9XSj9qUv/AESBsbT0ZbOfaky3ol4TdIXtcpi+gmxaEH7oqnH8hayf2NNnzyzG6+jj6eP/AAUW21TDRQh5S6lbWsCarOLiE+h3ibveO2aAadVcFD4lgBb+srzm5T7PuDlBzGl/iyl5/H6yY8jnvcnoSx7K5vRnTYSvDIgxE+poybeNgD3gE4Kh+kravkBvO6OT2FL5OpUj/pP12B7W09Gb6u1GKqWflFMb5lu3rFgM2DB9dD52VZvfNtSayqii5zGUFBxHLvEtw97kiJ9noB2FqbmMJx6NpjbUrfE/fcfCPyPF4RJp1x3FrMg5RVhPywIWIYtz9ptd4GUP9wKC0eSYm6J7H01DWStEkmncS4SilJ5kZyxK4MmYExcJFMUVEt+3cQBDUutBQG9OEPpj05Q7ha7cLSEWf0meO7cjod3p7xTykY8KUf41A4C7FzxhHjoRtvi4tjIjKVudnJLY0Ukr0hHcf1Bu2a9cTcIxyaPNXBVTcU4JFKUiqYaa0GOvIF8sj1EiOrF5YNxTqnvc5mpMNSj+DnloLY8I1nwTjP8Ak6/Vmhxk2ysSwRXBc4EBA8UzUMXZrtEd5C94Q3dlBE9u2hBX9hfEVmXQ3MvHSWbZlJ4im4OkJy82RHQDEEpi+HqGgxi2W6bXEoN0y6JJcPt5Jp7jeosyoHiPxUGRSSBlJCfR9Exr5xgGnx9Ub0GXW3kN27zzJXhYUR5lQv8AhLoZz0SZcVUzSEOpyUn4bQLtOcg7TBp/OGg4VqtYGcWSlYs7dy/UapJLKI9d5hgLqIBoMiA9gnN6qDv+lCnm1lWPjeSg+HSwsg3VcmS4u1Leb3+mYrVoq9KsIKCoRM5yl3JF1DQQ+KgrvlbjxyvxIsbHwyhwR4tuW8UJC9Gd123eUyqdhGP7bO3I4KxckQNuIqmsUxd5S/BH0aD75W6Uiz8rY+tYYfg0ti4sTxtj2dcuRWVxSJU3EIjNveotEI9uVEU1TtzgYxjak1J3S7aDK5/jhjrjytKcK83wl2gphNK85vH8CotIezKz8LGmkzFUYlSBMjQRSMQpgPv3ABhoOkW4xuIDNnA3Z2X+IDg4xHOp5RuC24fCtsFnHCzcX0kZUgKPzLIatSJpk/xW8w94KDqshdJy1QwJinIOPOCuzX8xatq3NeM5BPpzqzW12VvvPNz8IxQiA71zqCbk6lIGzxoL02Th/h+vHH0POw2KYhOLlZdC8WbYzIpdsmqQFSvBAOzn9/0qDAbzsXgvsfKlx5FluHyNNdFrPYqcfzreISFdR1IPFCIrkOJgEygKpmOYR00+Ogx1xkjg+fWchjW3eGJ/NxsxcbaRLb8fCtNppddZ4JFDAouQpV//AEessI6+hy/haUHf3zk7hICbj+I29MLJuZ5mSaTjJxzAt1Hqa0SuKJ0SnE30wxgNye3wKPaSg6/jCzHDW/cnmG6+BqUyCizapqNpxzEFVakE4bhTKqCKgl2j6QUFfGmcMXXE9Fsbh4wVZOnubyi3p1CfdBNsQKDNOD+bd3ZnN99DuR8R20hBTLdvybVtFoircaJw3GI2WUEFikH0B07aC9FAoFAoFAoFAoFAoMByVw745ytcn0U3U3fC68wuokervDEIZFdNVMREvhvKRdYCm9XNN8VB1T/hDxBJTZp50jJmWPKdeXIWREE1j89VcSHAA7SCor2l/wBGn8Gg+I8HGIgtb6EedNgjyBSK586Dzyh1hNcBBTTxAU0yB9oXbQfJrwX4djn4vItzNNE1U3SDho3kvYnCDjm81EwCUR2CCpg7B10KXt7tB12XeGpN5YlgY8sho6dsYC9WriSUduQOqdkcVRdKHMbTeJhU3Dp7/hQRrbPDnmGFxi0t91aC6r4LNcNnQ9YS1M5NOpOAJru8erk3fxffoOXcvDtkpbIL25onHW0z65nrly8TOiUy6QzJFkTmHcAm9hDUNfAOyg77h9wpmvF9p5GZW00SiZeXjo1S13L4SHRI7COICoGAN/YRyKgDqH86gwiVW4wrUejJ5k4GbBvwN2rmWh2rbrKwesw67x1/iUGR2h0k2AbPBKzr6xXPWEsj6Uf5pTMgh+BEQH+hQfqZ4z+jfuSWUuC4U4Z++WMArPXlkKKqqCAAAanMgIjoAaUEm4pzBw7cUtnTdlY3dFkoZq1KzlWBGCrVMiS5TgBAASk7ogQ3o1RZjY2ea2NS0uoaqdSPNLD9uGLnRrVKNaNWGPFFWkkXiaTgpeStrozrleLRcisVMTSL4Gq7IinLIuRZMiguFFB7SpNCOAAnadQgVH//AEOcmv8A3fHzqv414/tJnnyvo/hSrbWC+B1PDsJm3JWJ4ezWcmwbOHDe458xSMVVSgIIKKCvyjHAe7+CuUOR/k4jLV7XR86p+N8ltFnfyvos3tHiY4JbNi0bZsvOuOIxoQ+iLRjcDNFPcPZ4FOAaj79Z3l+WZflFtG3sqUadOPVhHmwWmtWq3NTXVlqkrP0y3SXWlwYq2diq8OG1vkaJvRg5kTgrdCkeVAzZVECactE4n15m7xD0ap85yHKtorCVlmVPeUZdXiw8Hk8znbXNzZ1t7Rnpko9bnTtYAs64GV2W10Z0e2kI5Yq7JwXJbkRSVKOpTaGbCHYPvhWL2HJbsFld3TurSxwjUhLnwlqnwyj9ZXVs9zivRlSnV4ZeS3OcM2aGnEhw9WXntjFAwSvC2GcsDAF+b1UV0SnMlv0Lv2iIl3aB4VIC1PlxMQWNpTCs/M5UtZKYiLfi3EysyWXOkBhbIqKa7iCAh2AarFnmzuT7S2PcmZUt5T5+fm4vD9XmVNreXNhW3tvPTJpqsrp6cDWVPx98Wl0abFhJsjAszcJ5LcmFI4hp4GbCBuwfWFY/lnJhsLkt9TvbK0wp1KfRlqn60lbcZ5mtzSlSq1dUZeSup0ZnTavekY4hnuAHvDglaabe1XUsMkW6Be7+Uqgly9nV0/Hn666+5rO5QwlDTNaXWdKxkfhX6NO1LNuVtwbMLy+iyUdszIqXa6Y9V5KRVN+uim/Xdp6qjT/od5NsP/t8fOq/jXn+0md/K+i+HRidNyTjX4hIvhUjOF9C0GKVsunLWQJdpnnITalTKREEzNkxNqBvS3eqpEs7S2sLOnb28dNOnGMY4eLhw4LRUqTrSlKfSky/pk894L4K7atnOl7cLTbIcndU35oW6xcriPFEqbc6pT6kKcDehppoFYjnPJ1sZtFfSvMytI1Kkutqn8Xk4rja5xmVnR3VKrpj9VULCnlGWO8RuywFh8ATSAjpWRQGTWRyCoqJQEQIKuijQd20g66ahV22e2S2e2WpSpZVQ3ManFLilL0pSU95f3l/KM7ierS3TJLJrplWROByHKAlMXwEBrIVI1VdKt0keCOE/jJlsT3dwMsb4kTQcfIObiWvdwxMuKpBKBBRIicC7QTKGuvbWDZvybbEZ7mMr3MLTCpWqdKWqcejHm6suyultnWa2lHdUaumMfJWs6IDiBx/xQ8KS+Yse4OQsBs5ul6zXhEJxSQKZRAEy87mqFKPeAS9mnuavGQbL5Dstbyt8qobunLHnxw1Sl3/AK0pKW7vry+nruJ6pKU8efSccLfCpxl37hp50ZtoXLJQ8smd9dCk2VqtIrOEEnKihig1OJR1V7e8OvjWQqVcbofM9Yl4ucFy/Edj/hui8cvAuNzAuGUfIi7MsmgmgsBxUFMniK3hp7mggPpKunRLwwcQd9cGUtwwuLgj2cag0czsff60W5VTeMk1TCkKLcx0DlBfaByKbgEuoaUESdGrn7hi6QPiPPw7yOLsv2aoe3HUmykg4m7kfc86BkgFHYKqe3Uihj66+58KDYtjTo/OHXAOR22f7aVvaVuKAinqEY5uvIsrLEbIrkLziJkeOFCk3AmXUQD3NBq4R6f3EANyQBejpag380voQC/snONSsnq4quU9era95QTG3eIeAGLQbfYLhiwqzyI3zWwtRwhcAlSUBynLOdmpW4IF1S5nLNomG3tLQQ9xkcQHAf0c2NbbnMz85JWNuBxLWXbESuq5kXj84qCsqkkZQNxA559x1BBMm739oUGua8Onj4V51rE2en0brh/b0A4cjFFksjHSclIusKqpTAmgcDEMcdwpnMclBb3gQ6QTo2+kDzwhOt7Ef2jlkx0nTOBuh8flPFEEthTtBTVFuudNMoaAJCKF9ICd0xqC5ELw4YhtO9JrJVnWW3YXFOILEdSQLLDoKo7jiUoKACe4wFMbl7BHTxoMBR4GYl1cZLonMiOFnJTgY5fNaTsNfiGSF2Yv4BoI16YeKveVsHB0PjC52sJcTjiOtlKBmH8d1pFk6FN2CSx0NS80hR7RJqGtBUjjVxVm7o8b1sCfxddkJe9+EsbKt63tOXFHKNG8is7IzXkFEGzcw8sSp7QRS3bPYu8NBhmT8YQWE8TZmxLbE0aTj7fwfhNq0klC7ReF8+AcVtvbt3CcxgL7mgtvwsOMPI2XxEo5HPbxZxTiYyCFilmOT1o0h1Eon6lzO9zuTzNeX27N3qoI7wLi3KGW+hDw3G3HkWzLUviHlIGYwA9LIGSTfSTTarGM3IL6Ad0uJXCJiJ6l2nKYPRNQcXNGaMLXPgbEHSO4jx1bEeNuWvOhlbBLhBqU8narl6RvcQEaaACotXxOcJxJtU72/tNtoNmNmvbck7PipGzypFiHMcgrFlbp7EytzJlFPaUNNpdm3QKCtXElMRDXIOWYp1LNUnbmCsg7Zoo4KCqpSSrrcJSiOpgD16UETYRftICJt21pm7EoaRWzW1uFKbWMl3oxdrJoJE9l7uhVGjhv8W7cHfNQZ84hrOv7EVnRjiSbrKx/Ea6B23buimOmRacfgKSoAIiUpyeofEKDOuJRt0hyORnL7h0k4Q1r9VR6s0cFadYBUC+y6iuUPEfDvUEJ3dxAcXdqJi1zxdqsWQvYoKdoQUkn/IDoo/ioPngS+cN5HzVarwc2W66lUptAzVkbCKDJwuqBtQIVy3EwJGEfd69lBfugUCgUCgUCgUCgUCgUGM5Xk52JxxMvbVRXUkysTlYlapCdTmm7pRAoeOgjrWMbWXN9Z7N3NWxjKVbRwae/jqx72DlhhxIbh57N0uZ8s/XuJI6Z1FGROSskQxRMJk9dC97sEpRCoYs77be83sqsq8ebVKHTjw6uePV+fTJ28DuMcO8pzCb8k48nhMe1Xe8AMrvB2KpwKBAVApSKATaJe2ss2BuNpLnNY+2EqmndS1a9enXvfGjGMeDT0eq4VNCs+PMB8XGRprq89LZGtRk2asUkBkHr1YTc560IftFcg6JoKGWEB1EOVsE3sZ90xOtmfCdi3iMb8QLKeyuyvc0UxdF6upNSDsUjiVs8BVRUDKbDezimJe7oPN18Nm0Lc5JgrouTH8zbtl3L5nl3scqjGyuzXqaxi6FU0D3h7aCvjHo21LqcA+z1xM3vdhx+mtiPzt0TD72hzKDp9zSgkaw+BrhWx0Yi0HhuLcrk/wDaZYpnh9ff9mEwB+AKDMf2DcJ//U/a/wD932//AEUGKcPuT8M3tdt52XifHpYNxaksVhOHTikGqbpUDKlAScoRE4ByzemAelQUTnMAwUdkZ46gc3WRAINJd5yWc8hMzJmpFFhMomkDVtHChu07SEVEPjN40FhsujYMNwgYclXNsOm0DGyjJRJOJkS2w7ZE83OyFUbEeuw5R9xyhyVFjn2HN6Ql1oIkuPLWGpOCuCLkCZIM3WaqIxQPM8Q4pPQMhoIOC+cS8ovMExBKQT6k73j3aCp3lHLfqpeHJr1NBDlY4dkBBs65ySWnUg2FPqbeUPUfUd1BrOoPR70Fd7EvbotsXiZberEtH0Ut8XV37hMof7sC0Gb9K3fZ8cdHFma50Ftin0BvWaRvt3RerF/GtQeYspSkKUpfVQbCvJn/AGw+V+9jI/O2VBZHyqP602GvlTKfNE6Cp/k5ftnEX8hpn8iFBcbypf7GvFv3wFv1evQaS3KfOROj6O8ghr92g9UHAblUubuC3FmVBW5ikzYkYq6OPbucA3IRb/iFNQaSfKLfbO5n5FQ35itBsS8mv9rbL98GY/qaDVd02ntpuXv4UYfqxpQbPvJk/a+Jv76Mn81ZUGtfp5vbVsnfuUN+qWlBjXQ4ZNPijpM8STwLbEpS4DQjn3jFfIKNgAf9Yomag9KN0f4MyP7wW/MGg8jTb6pE/fRf0lB654tQqcM2UUOBSg1IIiPgAbQoPMH0jvFlPcZ3GNema5SVVWivOisdaaCh+4zim6gpoEKHgXcAGWN751TUEz4O6AbpAc8YVjs2wcdaUM1mo4r+Fh7im1UXzpucm5I4lIgcqW8BKIAcwDp47aCqF2WvlzhnzM6tm4Gz+1b3sieDeBT6OI58goB01CmKIgbQQKcpwHQQ7fA1B6dOBTiPT4t+ESweIYxCEdXJbySsqkmGhUnyeqLkgAHgALpqafFpQS0ooRMplFD7SgHaJvCghPjG4e7v4jRxSrY8xGIFsXM8JdksZ+ucOazZgvzU0thTblh5hdoG0L8dBiHGVwS3vxN56te/I2chm0DG4wvS1pdu+VVBdZSZZot0TplKmYokLyzCfUQH3gNQV9ujooOKa5Iy37WdZbsJtHXLjmxbZzIdcHazohrbdlcEXizAUhT88A2G54E08a4SqQh1nLmZSx6ODMsrxRztyxWVrIe43YZQuS/I1qkk589JXBLwwsjMXAhqgVukK3OA4eyCBihpXTQura4wlhSnGWmWmXzS8PN9qJKEod6fWdLZPAxx0w3CVjvhZyFfWF2N0YhuS3bgw6dm/kVU5pxEmUM4SkCqJkU2CmoXvty93XtCqlxYReXRrXpJYEg7KxNxZYkWuOIsG7rTzC+lHyh2TJncUl1506bAkYTpKIKgommC+wpy+O0aDYrZlw4ux2wgMIJ5Ihxk2EO1aMIxxJoleOUk0QIU4I7txtQJr2BQcSamuGmZXTyFcUrYzo/UDnTnXa7NQerJrAmcQWMI+xlVMUg9ugHNp40HE69woXu6jbZK9x9MLP0N8RH72LgzhIDqG1ST7d5QU5g90PS3fHQZVH43x7Drru4qw4Zqq5eEeOVUIxIhlXBRESqmEChuOGptDj2hQQnxH8AKXERkpzkB7nGbiUV2yKQQ7dAFG5OWXbqACcA7fX2UGNW30YKFoKAvA5tSRUL4LLWDGLH/AJypDDQSNYHDXmOyLij5M/FPIuo5q6TUdxCdoRzZN2mUe1ITJEASgPvhQTTQKBQKBQKBQKBQKBQKBQKBQKCqlo5huNqyfxa/E3NmdNZZ01YMEbYZPHUiqLpUAQbomMd0fZppuVTIAB2+hQZli+97zzPa162RCZkly3ASJTKydSEMxRGLUVBUqaoGYqqFOO4naQxtxdnh3qDDv7ELjr/z7nn/AHBT/qoOpm8AcWVslE1ydI+1jwDxF8YEtv8AOUCgwW4pq/rVOJJbpZIsxi+JWKR3Q/yIiegk/o12NoN5LIcxbmbiXw7kn7NxLyBYZdoJVjdYHURW7TiYRMPYFBTXIVyWfZeQpdjILQjxstcD3c4vSRiLfWLucKCOiz1vILuNBHsMcNRoLk5jJBNeBCw0IvMjCzoorWPInLPMoCyIqiDRQASLJKMVTOjD4hoimJ9u7u7dtBVZnF43jlE5q15hlertZ0k0bSTd6vcJ13KhtiSJV3FsqFMc5xKBQA3aNBDnlMQuhubAXXmSrdwFjv8AnoLJAUyZuYz1IIAUgAID7naT7gejQav6DfF5Mteyc9wDTdmituVtzIz9Lb8FNdBu4L/SUUoM28oavQtp9GFdUXztD3BcEPGED4WrxNcQ/mIGoPPPQbCvJn/bD5X72Mj87ZUFkfKo/rTYa+VMp80ToKn+Tl+2cRfyGmfyIUFxvKl/sa8W/fAW/V69BpOoPQn5PBlE+Q+jPt631lgOtZ1wykIcPWBQX6ylr/q3JaDWn5Rb7Z3M/IqG/MVoNiXk1/tbZfvgzH9TQarum09tNy9/CjD9WNKDZ95Mn7XxN/fRk/mrKg1r9PN7atk79yhv1S0oKt41vh9i/JFu5MjVjkXtyeZSiJy+JTN1yLB+ZQesN3MMbjsBS4IpbmNX8OZw2UL7pM6W4o/yDQeSdt9Uifvov6Sg9W2drhdWjwx3ndjM+1aMsOQdoj7xk2Shw/GFB5O+8aH3Kd4xmvab+JQet7EaabfFFsJJFACEt5kAAXwAAQJQee7p70EUOlTyOCKRSb2UKc+0um4Rim2pqDZz5NxPO5Xo2EI90sY5Yq+5hs3A3uSCdNbQPwqmoJ541LQuO/bvx/asVCRdwNTuJFd3Z0pcp44JY5UCcswCTUT8nUx9KCKluGjiEiLuaPcZ4Nb2SxUZqpS0Pa+WlmxpTUSiQ5lBTMJdmhvAO3d40GeYBsCSx9naLRv3EbOImH8c9MylJDKrqXfKpkKTmctBUAKYO0u43qoMX4q3VqFzXJsy/Q+d+cqAuQdyh+sh7CXTRAzMCG7P9OP8X0a1y2/llmO01WPuW84efVKWvox6m40//t83os9yKNf2tj0tPk8Pna/VS7wSNHDXC49dbmSWVmFzrE6kREoCIEDubBHeXQC98e0fwVInJdTlDZjj6W8l1cI/s8Gnw+UsG0kteZfVfXMJS/2XmGjD/wC53L80b1JKwq1Sx4SW6PS97QtW0ztZ+4L7d2+tJKQ3JF+dedVOXYtoHWCFTMYN2pto7i+5oOI7uSHyJmG32LW2lXdzXXG43fW/Kpx4HKx5BlnbvVyP0kRQTU7oDqpsN8Ggi6z5hNPDbm15lmZwSEhHq/ViocwTtHdxQbxMAT7d2vMULt9Y0E6ZmiLRJxAOrgtuz0IsGxMbrQ6JokrdaOBeccbyFJtAUDiB9pyBp7w0F3qBQKBQKBQKBQKBQKBQKBQKBQKBQKBQVNsu+8nOIrzpAXmqiv55db5UcPSMg7cJJvFPYlXaShiKkECbNxO3Z2d0aDOLBgcj3vB3tHwl+Ghn8jb6bSIFnYD6DbMHIiuPWwBcw81QROXUSDqAJloIFyJ0f3HTNFFV7ntK5S/5JxdD1MTfxVCiX8dBhsfwZ5lsFwC99cESV37e06rW9VdT/gSW1/FQdNnGDZpt7eJCcCM9YQxUuVxMLdXcOyP24CGqO5RP0ew3iOlBdnhFzlhHM0dMo4Zxi4tfzSduWTaLQyDPUTgps05IiB9NhvGgjx10UWHVryf36zv6ZaScg9VcqvG7BkCoCdQT6Apyd2ga+/QZBxXnnsOYLsjH1uXIguRSbbRLyQnHEaVy5QTZuFB2HkSGalWMKRdRUL4btO3Sgq5MWe/uJ0/j5+zMdebQcFUjZRu+s5Ka02AIiq4RXRQKcqm7YYiOoF26jrQVx8pdbg1uLALVM5zlTsV+Qp1F01jDodmGonT1KcftidhvVQa5i2rzMKnvwqP0m8iRxz/EdmdYA/4ZqDa/5KxeBBgs04+Wc95KQhpNBH4lEnKRzf8ACToM28qPvZSL4Wcb4+TPoE1kEztQvvlaslw/K4LQabrbtXr2I7tvQyO4sZJQ7QivwRcGdm0/CDegvD5M/wC2Hyv3sZH52yoLI+VR/Wmw18qZT5onQVP8nL9s4i/kNM/kQoLjeVL/AGNeLfvgLfq9eg0qIsXThmu+RRMKLblguf1E3iIF/l0oNwnksOTUlrVy/hhw69laSkZONEftFklG6o/gFun/ADqCrnlFvtncz8iob8xWg2JeTX+1tl++DMf1NBqu6bT203L38KMP1Y0oNn3kyftfE399GT+asqDWv083tq2Tv3KG/VLSgqI/j3CKKZXiJiEdocxExvdpiIl1D8IGLQenDo7spjmfo1sY5DUU3LOMbtmzo3/xDZAWqv8AxETUHmRbfVIn76L+koPVHxW/YY5J+9hMfq5ag8p//ZH+y/8ALQeuDE/1qra+TzP9ASg8+HT4t3SnSp5EMm2VMXqEL3ipCIfUxv7wUGyfyaIiifR1PiKpGIP7JUr3TFEB+ktPfoLB8ZDvHaGUcbFv7JEvZwn88dSumLmUWQMtEEt4HFVM+7f3SBoJfS9dBGsypwsmyZCKPuP28ncqVg7BhcKd1szJMEx5fMRMtyu4Knd0D17KCRcJW3w/yOaIy7Lf4v5S/rij412lGxslcrV2KaKgE5wlKmmU3uC+ug+mcbFxxe15yA3ozyOoqjJtUTNWrWTdRircSJCdVFNEpkShoYxR9YHKY20ah3azK8lzXM6vdsbvVGpTw0xjXnSlDmhz4wjCMoeV42rvMoyy5vLa2hut10ZdjCXPxdLVxJC4e4KzLYs11b9iW5MRka1lDkQLMsDtVFhFNMRUKQ5CG2aiJe0viU1ZnsdaZdY5dO3y+lOnSjOWnXHRq70eKMZRjjp6vR6uK05rVua1xGdacZS09Xvuh4grZy0GY8c5UxljpO5U7bCWSlGZplFkJCOkkEynAyuoG02GHQKy9bURx3D5xRXDZFt4TXtIlps4LJ7ufG820yzeHM3Ou/cJnI2MA9oHXRLtPr7/ALmg4OIOEbiEsw0I+mreamc25LWmDNQsmjqs0YOJFFyfsHQo9VdJjp6/RCgxxxwK8QcS3CUhrQZuXKuL4yOcM/PKJQNJtZpu4FMDCOmgtkC9/wANeygkK8MMcR2V86I3hKYjawcZPfQurMOFrlQXGJNEyTh2omBUw1XMoUUylMGgBu7aC1tAoFAoFAoFAoFAoFAoFAoFAoFAoFAoPwRNNMvLTIUoe8UNKDo8nR76Wx7NRcZeQ244XjlU0Z8u3/0eYSjov3hKHd8fGgp5dj0LLUOlOdLm6McninHxoOz/AMiCx6DBnGX8myzsWGK+LHMl5LeBPM9hiVMw/dMvr/RoOfA2r0p93vNLfmL8atvcrXBIt2Y/hKY2v4qC0HB3jbidx/HTS/ErkNKdcvzt/NiZX4uDNClBTeAmEhA7RMXw19GgmygxjJFhYyvWNZusq2/GP2MI96+3CYKU7dusCSiXMED90e4qoXvfCoOGOC+H03d/Ycs0d3q+h5p/0UGo3ypVm1YZVwwzaNiIoo2xLlRRTKBSkKVdoAAAB2FAAoKQ2LZ6c50auS7uKTcrb2ZLWU3fBTcR8ogb8Yp0FsfJhL2LB8al7WKsttLPY5MsmT4SjV6gIf0V1KDOvKoL6F1kfDmMSrd1jDS8qqT41lW6JB/4ClBR2zbFM36LnIWTlEf7+znbUQif4QIRcouYP5XBaCxnkz/th8r97GR+dsqCyPlUf1psNfKmU+aJ0FT/ACcv2ziL+Q0z+RCguN5Uv9jXi374C36vXoNUWD7F+jLh9zfLJo71LbteDlSG+CATjZuYf5jigtf5Nhk0tmdIc7sZY+id42G/ZkD4S7dRJ0T/AIaa1B0flFvtncz8iob8xWg2JeTX+1tl++DMf1NBqu6bT203L38KMP1Y0oNn3kyftfE399GT+asqDWv083tq2Tv3KG/VLSghbPFh+YcF4Qv5NHaS5LLlSHP8JRpPP0x/oKJ0G5Pyd7JgXp0Y8hZaz3evZ90TEfy93amkqUjwn4P7oNQaHG31SJ++i/pKD1R8Vv2GOSfvYTH6uWoPKf8A9kf7L/y0HqD4is33dw68DjHMFjotVX8Szt0piPUBUTM3Wds0XHYBi9vJUU0HXsHSgrCv0qmXxtlW4XNsW4soDBST5gxIjualvMI0pPpnpeafZf2/f8O7QWI4EOIPNedJi4mGSY2JQYwUNDuG7iNjjIFeqyLfryZy6mMG0jZRuQft9w0GU8U45Cirrs68Lex+xuWAjRkAuKLkZBi1TPzEkyoCKrzsLofcbu/BoI2fZiupS6mL5hwkWClDJt1iyTBS74Ey6yg7OUcigKABAL3tQEB1+1oJJwXfcjdt5lBtwtw9uNUm6nOn4u44t4KI6diYla6n71BH/ENkC5bS4miMW82/Tjx8yv1EE1zAmBGijgypdAHTafnJ7vf2Vr9trnF9lu3W5jUlGn/d59KX6qU9X89ceftMzym1o1sn16eL3SPnafwo1b5IyE5tCNuCDud45kYyEYpqyKMuqoD1RF2RIUwTARA46iVbX17dKwiOeZ3PLaVxb15SqU6dOOreS45Qqxhp09bt6utp0rtKztt9KEo8MpS6vR1R/qLP5+Bj2VsupmNdvzGQuCaQj5Pz4uczpBCIVOicdD6dhyFEPjJurLb61o0bCVWlKXDVuIwnvJ9+ELaUoS6Xa4vtLbRqTnWhCeno0+HTHrT4nW4JvWZl8gtIi87knVE4udEjYWzs5vZDvW4oGUATAApim75JvHsV8Ko9kM2uLnO4Ur2rV006nDplLpSqw0auLoaauiXS4ZO3MraEbOUqUI8UfVlq9HUuPWy7AygUCgUCgUCgUCgUCgUCgUCgUCgUCgUCgUCg6DJdixOTcfTOPbicLIMZqNVZu1W5wBQiahRKIlEwCGug+sKCp870enA7ae4tycRL2OMTxI8uWPSEv4DJANBis1j3o8rLRM3/ALNS9TlJ/wCzw82ZYPwcluJaDCJa6OBNnuLB5dzhLH8CA1fpJgcfuqgUfxUFlOjmJBg1u11bdqZDj2iqzPlrX+95wuNAV+kaJEAoB7rtH3NBZygwriFLHK4SuhOWbkWbDDLAskobaUQ09Y7FOz3+4b7lBVmPi30XPFlJq9sacmNetjuI632Ea5cKgZQNATUNHlE5/wBzDUPtaCnPlUX14MOfJqY+ctKCvfBXYqd9dEJxel5O9aHf2rLofai3XUUMP+75lBxegIvJG0elJsNFwtsJNxsvGG+2E7JRUofz0C0Gb+UpXopcnSKtrZ5upLdx5Gtik+CdVZy4H8ShaDHLgs9W2/J6IC4Fktg3JxJqvSH+GmmycNQ/G3NQZb5M/wC2Hyv3sZH52yoLI+VR/Wmw18qZT5onQVP8nL9s4i/kNM/kQoLjeVL/AGNeLfvgLfq9egoX0VOL1syY/wCKPHrYmrh1w8PXDQhfdLN3iDlIPwnSLQR10W2Ti4q6Q3Dd9GedXbmvdoydK+oqL3VobX4tF6Cb/KLfbO5n5FQ35itBsS8mv9rbL98GY/qaDVd02ntpuXv4UYfqxpQbPvJk/a+Jv76Mn81ZUGtfp5vbVsnfuUN+qWlB+uJzG6r3oeuGLMTdr9Tbqu2DdLfE4fqOEgH8LZSgtD5MPkxNFrnPDC6/fWiWE40T3fBK4brCAfhb0GqNt9Uifvov6Sg9UfFb9hjkn72Ex+rlqDyn/wDZH+y/8tB6qLtwlB8RPCnFYkuOTXaMpOEijOFmxSibRLkq7dDdnbs0oIUZ9Dth9s7SdGyzdChEjES6obl8gzIveFuKWm3UVO/zdN/q8KCd+G/hwhOHGAPAwtzvZMh4mHj+Y9IUptsfHIMCH7vrORApx+M1B1/FDw9TWbhtyXgH8Ide23rhcIe6o0zuNfgqly/ZkymKOpPSKPqoI2U4QMqol3LY04eCF+EayHAf89BkmB+FS6LFy63yzcStjRXUoldiSKx9BqM0nnNEg73AnOO/bs7oaUEtXHinG14PVZS57Lj3jhZIElFnDcDGMQNNC6+92BVjvtnskzGtKrd0I1JS73FFVUb68oQ00p4xfMuHMVEfjJlsGLBwZ71syxWoAPP1A3M+7qUo1w/svs9vt73NDVq19Hrdp99sb3Rp3sv2PhHYMxFEt1mkbj+ORRXOIqolR7phMiZAezXTtSOYn3BrrobJ7O20JQpW0Yxl+HR6MscHKeZX8+lVl/XffdHDGKmr1CSb4+iyOGzkjlusVqG4ipA2lOA++AeFcqey+z9KrGrC2hhKOOrDh62HgxfJ5heVIaMamPMyushUZQKBQKBQKBQKBQKBQKBQKBQKBQKBQKBQKBQdDkmxY7JtgTGPJp6ug1mo5Vm4WamAqpCHKJREoiAhr2+9QVLnuh1tU5hWtPN79uPiUklCJLfyiQyf5KD8RnAJxQ409kx/duL5cpPQLNWWgChv4xkDj/SoMezRgfj8vxlAoXJhq0nKVsy5ZBoe1VW7YVzhp3TlE5dQ7PUAUFn+HfM+Z8iMJ1bOWDXFkqQ/KFA6i5lU3pTAoJzE7vudhfATelQfonGbw6qgkdK/TGKsomQhgjnOg7yAcp/pfYQQMXQ/h3qDiXZxCYtynjG84/HV1meuIuEVUd8ldRiJCGTAQMVc5QAuoG7De/QQ2NzW5LdTjYyNvk8lFvWhIoj6eaNlU094DyzNktDt0/dc0iYnU+Hp3aCkXlUX14MOfJqY+ctKDH+g+sb9kzo+uMSwyobzydqpoIk267lRjJASf0wLQUx6NG9jWPx+YVu7nbCEyJFpLD4exuFgbm/oKmoM96bK9FL46UbLT8x9xY+UZRqX2oN2LdMQ/ngags1xr2SFieTkcPkTyth3V1sJNT1ai7Sk3Ov8itBhPkz/ALYfK/exkfnbKgsj5VH9abDXyplPmidBU/ycv2ziL+Q0z+RCguN5Uv8AY14t++At+r16CuvkxkWznOK7J8HII70HmKhQcEN7ohnyBRD+QaDX1ecLOYJzBL2/3kZKybrXQJ6hIsydiUPxpUFrOnpu5nkLj7Sv6N2ihN4ytyQbmDw2rNzqBp+A9Bsr8mv9rbL98GY/qaDVd02ntpuXv4UYfqxpQbPvJk/a+Jv76Mn81ZUGtfp5vbVsnfuUN+qWlBYaXxotf/kv8RNt0d6lp3irNh3e0pSzjhucfwJuDUELeT95GWsnpCkbXI52I3hYc1FKkN4HMRAHhA+7q2NQUpbfVIn76L+koPVHxW/YY5J+9hMfq5ag8p//AGR/sv8Ay0Hpf4uOkDsLo6eFKw8u5EsObuFpLnj4hFpBmRBUih2R1t484xQ00SMHjQVe/wDpS/DB/mx5E/7xH/8An0F1OAXjesrpAcCfs/WBZktAsPPbqM6hNGSFbmIbNT+xGMXaO8NO2gm6grfx2KQyc9aHny0ZKcSK2kzEjolVMyxTALT2UUlW6xDJlDsE+3cQTl0HvDQdBwQKWzLZbVnbLtxVo2NaCgP3SL9FZqqqddsZMqQtmiCR9ABTvn1Pp4AXcegtfQKBQKBQKBQKBQKBQKBQKBQKBQKBQKBQKBQKBQKBQKBQKBQKDjSrIZKMcxvN2CugZPft127gENdKCubbo6YAiyQr5PeHKnCpRYk82FATIItlG6A67/TKUU+96+V+Gg720uCyKxrBXLH2RdKSq05a/mdNGUjiqNyaKKHKocupt+nM26aeAFoPzYXC7cdmuTi+tWxpQov01UXj5uqLtFMoE7nNIkUD6CBjF1Ds3aUGtjyqL68GHPk1MfOWlBl3ktMe0mcc52iXxN6LuShklie+Qzd4UQ/kGg1aWW3cYd4podm57h7SyW2SV+16pJkKP6OgyTpF7i+i7jvzZPsz83rOTZwiBvHcUjtRNP8AEQtBtK6duxS4w6HbD2Nyo8vzDP23HmIXs2ijEOUx/GWgrD5M/wC2Hyv3sZH52yoLI+VR/Wmw18qZT5onQVP8nL9s4i/kNM/kQoLjeVL/AGNeLfvgLfq9egr95Ln9mJkX72gfrFvQVn6ZXGZsX9Jnl2BM25aMpcCcygBfAxXrdJwYQ/1iilBinHHfn7JM7iu6hPvV/YHtZm4H/SNUVWptfwoUG4zya/2tsv3wZj+poNV3Tae2m5e/hRh+rGlBs+8mT9r4m/voyfzVlQa1+nm9tWyd+5Q36paUGw/o5cYBmjyeOYxeVvzlZm1LuQaJ7ddy4Onhkv8AiAWg1MdG7kL9jXjqxLfB1uWkS72zdwbw2puSnbG1/AvQQ+mUyUoRM3iV4AD/ALyg9UXFb9hjkn72Ex+rlqDyn/8AZH+y/wDLQegvpcOC3iA45OBXGeMeHa32EjLxczGSbxGSlCNClbFjV0hEDH7BNuUL2UGjLiJ4ecocKuY5jA2ZY1qzuSD6v5ybMX5XCROciRdPRQnYPsahaDeF5Nb7W9/8wpj+ooNgFBXXjng4255yy4p4SGVKQ75wu3lJtFgooiXq5TAkovoQvacu43fMHqTP3toY/wAF9qx1n5vkkIy4bSkGsla4uY1xbssDkRSBVuIgAFERFMOYUN6gJCI+gTTdtC1VAoFAoFAoFAoFAoFAoFAoFAoFAoFAoFAoFAoFAoFAoFAoFAoFBit35lx3Yk2a3bquHqzwrIrrldXUOPJMKhQP3SiHimag6R1xTYOZCsVxe3fQci3OmVguY3MBBVxtAAJqPsaKhv4unjQfpxxPYaQbg7WuB6VsZVNMznzI75ZFDpGW2GNytCmKmQxzgPoB6e2g1Q+VRfXgw58mpj5y0oM18lT/AMDM2/wzBfoHlBrk6SKzTYt6Q7MNtt0eSVrkZ+8aE+Cmut1on4lS0GFY5Zy2fuKa3mb5Hmvr1yMzByTx3KPJAgn/AEhqDdD5TiUpeAO2wDsAMpR+gf7E+oKWeTP+2Hyv3sZH52yoLI+VR/Wmw18qZT5onQVP8nL9s4i/kNM/kQoLjeVL/Y14t++At+r16Cv3kuf2YmRfvaB+sW9BwPKc8Zo2vxrWjkxq22EuqwCprqbew67N0oQf+GujQa8biuZ5cjWHavP+x4gsegb/AEZVlVQ/SmoN83k1/tbZfvgzH9TQarum09tNy9/CjD9WNKDZ95Mn7XxN/fRk/mrKg1r9PN7atk79yhv1S0oNsnk/6KbnorrGRWJvIeRmwMQ3gIDJueyg0OZhtmS4c+Kq6bTaonTc2NkR6g2Ibs29UfH5f4iFoMIKt1iWK42beY8A+37qmtB6oOK37DHJP3sJj9XLUHlP/wCyP9l/5aD1wYn+tVbXyeZ/oCUHng6dn21PKP7eJ/VLWg2f+TW+1vf/ADCmP6ig2AUEa57wU9zUrEFb30eMRjBXFRqdmoqm4Ofl7TDy1kjAJNhtO9p7J4eFB1+D+G6Sw5eLm5hyIZ+g7jjNjxyLBVNMT8whwWEVXCxtwABihptDv9uvZQS1QKBQKBQKBQKBQKBQKBQKBQKBQKBQKBQKBQKBQKBQKBQKBQKBQVw4sMXZBuzMUXdloWs9fIIwQsnh26QiBiGTfqafdBQiIf60vwqCMJfAuVn1wLXalYU2RuowcLFTKzHnFVM2OUg7e3vgmuoXb8Lu0HfOsbZJdWgNvJ2hdpl/ohbSLhupHCQrhl5tVSVKJ9unOWAxk1CAOoCfsAlBR7yqL68GHPk1MfOWlBmvkqf+Bmbf4Zgv0DygqN5QPZoWj0ot4vkW/LSnoOHkwH4Qi0IgY38rc1BHnRA2GbInSZYcgyo7yNbq86Kl+Jmgq61/lSLQbTvKc/sA7d++nHfM39BSvyZ/2w+V+9jI/O2VBZHyqP602GvlTKfNE6Cp/k5ftnEX8hpn8iFBcbypf7GvFv3wFv1evQV+8lz+zEyL97QP1i3oJ58qUxn50wHi/MCLfU0HeDqKXU2/4t41FQNR/bsy0Glag38+TX+1tl++DMf1NBqu6bT203L38KMP1Y0oNn3kyftfE399GT+asqDWv083tq2Tv3KG/VLSg2z+T7+1Z2H/AApN/rNzQakOnPxkji/pP8kItEtje4DMJ1Hu6bhcNE+aP+9TUoKmsv79Q/fCf54UHqr4mI9xL8ImQIpoTcq6xvLJJAX1mMwVAPy0HlHIbdD6/wDwv/LQeuHE/wBaq2vk8z/QEoPPB07PtqeUf28T+qWtBs/8mt9re/8AmFMf1FBsAoFAoFAoFAoFAoFAoFAoFAoFAoFAoFAoFAoFAoFAoFAoFAoFAoFAoFAoFAoNL3lUX14MOfJqY+ctKDNfJU/8DM2/wzBfoHlBFPlRNi+aeK/HWRE2+hJuwVWah/hKNHhzfkdFoI88nFsNS7OknaXLydSWxY0q/Mb4JlOU0D5wagvX5Tn9gHbv30475m/oKV+TP+2Hyv3sZH52yoLI+VR/Wmw18qZT5onQVP8AJy/bOIv5DTP5EKC43lS/2NeLfvgLfq9egr95Ln9mJkX72gfrFvQbAunpxenkzowMgLlR3uLYOwnmvxdXdJ80f9ydag85tBv58mv9rbL98GY/qaDVd02ntpuXv4UYfqxpQbPvJk/a+Jv76Mn81ZUGtfp5vbVsnfuUN+qWlBtn8n39qzsP+FJv9ZuaCjPlReMSwfEvjbLzdtsJcNmuYxdQpPTVZOuYGv8AEef0aDWIy/v1D98J/nhQeuIsY0mbVCGkEd7d1H8lcnwiGT2iH8g0HlH4isLXFw+ZvvHAl2tzIvbVuB3FqD4b0yKCCSgfEdIUzh8RqDbXw5eUu8P1p8O8JbmbsPXke9YSDRZOU4FBsqyklUUikBYqqixDJb9u4SiUdvq3UGq7i94lLi4vOJa8OJG7IpKPc3VKAunGoq8wrRAiZEUENwgG8xUk0wE2gaj20G7Dya32t7/5hTH9RQbAKBQKBQKBQKBQKBQKBQKBQKBQKBQKBQKBQKBQKBQKBQKBQKBQKBQKBQKBQKDV55QRwGcWvGLkjGU7w2YcdXQ1goOTQlVm8k0b9XUVWbmIAguqQTagQ3hQZR5PjwXcT/BxbWVI7iWxS4tdW4JOJVhyLv2y/WCopOSqCHIVPt0E5fHSg/nlBXAjxFcZdt4uluGvF6tzydtSMklKt0H7duKTZwkgYp9V1CAYN6GnZ8Kgw7yf3o7eKfhDzFkXI3Evh9xa/nK2mUdBncSTVwLjVwdVcA5Cp9NOWj46UE5dPFwu564uOD2Expw7Y+XuWca3+ykF2CLxBAxGxGrshlNy5yF7DKJhprr3qCrXQVdG7xtcJ3GlI5P4hcFurbgVrDfME5FaXZrAZydy0OVPaisc3aCZh8NO7QTd5QRwa8TXGNj3GUJw2YrXul1BXBIOJZNu/bIchJRumQgiK6pAHUweqgr10JnRnccvCzx3sMtZ7wE8t63UbUk2ikktLslgKsqCXLJtRXObt0N6qCzHT/cIHEhxhYMsC0+G7GS9zyMPeSrySbN37ZuKKBmaqYHEV1CAPfEodlBDnQE9Hrxj8IPEvet88SGE3VsRUpYwMWDxeVZrgq464kpy9EFjiXuEMbtDSg2S8T2LAzjw337hvqxVD3RaEjGIlPoAc1duomQe33jiUaDz2o9CJ0qXJJzuEmR37Q3/APrDGeP/AHmg3D9Btw15v4UuB8MUcQdhK25PheUk882rOkVh5CvL2H3InOXt2m9dBr86VHopukE4gOkAyRmHD/Dm8mrcm5FmpFSic0wSBcpGDdIwgVVcpi6GIYO0KC+nQRcL+eOEjgzlcY8Q+PlbanXF/P5BGPVdoLiZso3aEKpuQOcvaKZuzXXu0FG+l26LPj54j+kIvzMmFeHh5OW1LljAjpVGZYJAvyo5ukp3VVyGLooQwdoUGxbobsCZc4Z+j+tHD2cbMUgLkjX8oo+i1nSSxkiqv11Ux3pGOUdSHKPYNBFPT9cDubOM7A1jjw9WArclzWtdqhzxyLxBA3UXDY5VjgZY5C9iibfs11oNWDfoRulLSdInNwmSOhVSCY30QxngAh/8TQekKNRURjUEliAByIEKIfGAUFC+lz6FiJ49ZZPOuFbkYWzkpsyI1eeciHBlPIkDRIi5kwEySxA7pVgA/c7ghoBRKGr+S6CHpT42aGGLwzFdd/aV6zu2NFA3x7jOCjp90AoL+9F30AcTg9CYyXxxt4a5J6bgXEUztFmcXDKKbOCCmuodUQDmuDEHYUxOxMu7aYxjalC13Ri8F03wEYMn+H57NEko1DIEpIW3Ib9VVo1flGQ5wepYoAYhvfEm4Ow1BZG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H/9k=">
            <a:extLst>
              <a:ext uri="{FF2B5EF4-FFF2-40B4-BE49-F238E27FC236}">
                <a16:creationId xmlns:a16="http://schemas.microsoft.com/office/drawing/2014/main" id="{432CE9C9-B492-4C35-8AFA-C3DE142679FC}"/>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4" name="标题 1">
            <a:extLst>
              <a:ext uri="{FF2B5EF4-FFF2-40B4-BE49-F238E27FC236}">
                <a16:creationId xmlns:a16="http://schemas.microsoft.com/office/drawing/2014/main" id="{3E27EC6D-9079-4F82-A667-3CDB28174948}"/>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2</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面向编程领域数据的知识图谱构建</a:t>
            </a:r>
          </a:p>
        </p:txBody>
      </p:sp>
      <p:sp>
        <p:nvSpPr>
          <p:cNvPr id="2" name="Rectangle 2">
            <a:extLst>
              <a:ext uri="{FF2B5EF4-FFF2-40B4-BE49-F238E27FC236}">
                <a16:creationId xmlns:a16="http://schemas.microsoft.com/office/drawing/2014/main" id="{6EF9E5E7-8D30-4D6D-A33C-1FE3AD19AA1D}"/>
              </a:ext>
            </a:extLst>
          </p:cNvPr>
          <p:cNvSpPr>
            <a:spLocks noChangeArrowheads="1"/>
          </p:cNvSpPr>
          <p:nvPr/>
        </p:nvSpPr>
        <p:spPr bwMode="auto">
          <a:xfrm>
            <a:off x="5821960" y="-60009"/>
            <a:ext cx="53232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16C519B6-CD69-425C-8127-A3861C3CD015}"/>
              </a:ext>
            </a:extLst>
          </p:cNvPr>
          <p:cNvGraphicFramePr>
            <a:graphicFrameLocks noChangeAspect="1"/>
          </p:cNvGraphicFramePr>
          <p:nvPr>
            <p:extLst>
              <p:ext uri="{D42A27DB-BD31-4B8C-83A1-F6EECF244321}">
                <p14:modId xmlns:p14="http://schemas.microsoft.com/office/powerpoint/2010/main" val="2889145714"/>
              </p:ext>
            </p:extLst>
          </p:nvPr>
        </p:nvGraphicFramePr>
        <p:xfrm>
          <a:off x="6199466" y="986167"/>
          <a:ext cx="3825378" cy="5754189"/>
        </p:xfrm>
        <a:graphic>
          <a:graphicData uri="http://schemas.openxmlformats.org/presentationml/2006/ole">
            <mc:AlternateContent xmlns:mc="http://schemas.openxmlformats.org/markup-compatibility/2006">
              <mc:Choice xmlns:v="urn:schemas-microsoft-com:vml" Requires="v">
                <p:oleObj name="Visio" r:id="rId3" imgW="6971981" imgH="10485104" progId="Visio.Drawing.15">
                  <p:embed/>
                </p:oleObj>
              </mc:Choice>
              <mc:Fallback>
                <p:oleObj name="Visio" r:id="rId3" imgW="6971981" imgH="10485104" progId="Visio.Drawing.15">
                  <p:embed/>
                  <p:pic>
                    <p:nvPicPr>
                      <p:cNvPr id="0" name="Object 1"/>
                      <p:cNvPicPr>
                        <a:picLocks noChangeAspect="1" noChangeArrowheads="1"/>
                      </p:cNvPicPr>
                      <p:nvPr/>
                    </p:nvPicPr>
                    <p:blipFill>
                      <a:blip r:embed="rId4"/>
                      <a:srcRect/>
                      <a:stretch>
                        <a:fillRect/>
                      </a:stretch>
                    </p:blipFill>
                    <p:spPr bwMode="auto">
                      <a:xfrm>
                        <a:off x="6199466" y="986167"/>
                        <a:ext cx="3825378" cy="5754189"/>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63B4ED42-A433-4FC5-8BB9-38FBCFFC76FF}"/>
              </a:ext>
            </a:extLst>
          </p:cNvPr>
          <p:cNvSpPr txBox="1"/>
          <p:nvPr/>
        </p:nvSpPr>
        <p:spPr>
          <a:xfrm>
            <a:off x="8976218" y="1669436"/>
            <a:ext cx="2944537" cy="1754326"/>
          </a:xfrm>
          <a:prstGeom prst="rect">
            <a:avLst/>
          </a:prstGeom>
          <a:noFill/>
        </p:spPr>
        <p:txBody>
          <a:bodyPr wrap="squar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面向</a:t>
            </a:r>
            <a:r>
              <a:rPr lang="zh-CN" altLang="en-US" sz="1800" b="1" spc="100"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领域数据的知识图谱构建示意图，包含：</a:t>
            </a:r>
            <a:endParaRPr lang="en-US" altLang="zh-CN" sz="1800" b="1" spc="100"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知识提取</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知识融合</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知识存储</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知识查询</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3896339"/>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652F9A1-5B64-4471-9531-A8487283F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240" y="1026574"/>
            <a:ext cx="10729519" cy="5269759"/>
          </a:xfrm>
          <a:prstGeom prst="rect">
            <a:avLst/>
          </a:prstGeom>
        </p:spPr>
      </p:pic>
      <p:sp>
        <p:nvSpPr>
          <p:cNvPr id="3" name="标题 1">
            <a:extLst>
              <a:ext uri="{FF2B5EF4-FFF2-40B4-BE49-F238E27FC236}">
                <a16:creationId xmlns:a16="http://schemas.microsoft.com/office/drawing/2014/main" id="{EF3A6142-0CEE-4362-BB9A-F77A1A5C98FA}"/>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2</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面向编程领域数据的知识图谱构建</a:t>
            </a:r>
          </a:p>
        </p:txBody>
      </p:sp>
      <p:sp>
        <p:nvSpPr>
          <p:cNvPr id="4" name="文本框 3">
            <a:extLst>
              <a:ext uri="{FF2B5EF4-FFF2-40B4-BE49-F238E27FC236}">
                <a16:creationId xmlns:a16="http://schemas.microsoft.com/office/drawing/2014/main" id="{891494B6-D761-4083-AE4C-6E60BCDB23D5}"/>
              </a:ext>
            </a:extLst>
          </p:cNvPr>
          <p:cNvSpPr txBox="1"/>
          <p:nvPr/>
        </p:nvSpPr>
        <p:spPr>
          <a:xfrm>
            <a:off x="3995255" y="6296333"/>
            <a:ext cx="4201488" cy="369332"/>
          </a:xfrm>
          <a:prstGeom prst="rect">
            <a:avLst/>
          </a:prstGeom>
          <a:noFill/>
        </p:spPr>
        <p:txBody>
          <a:bodyPr wrap="squar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示例：民航业知识图谱语义查询系统</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8744133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9070153" y="1007294"/>
            <a:ext cx="3051672" cy="2019298"/>
          </a:xfrm>
          <a:prstGeom prst="rect">
            <a:avLst/>
          </a:prstGeom>
          <a:solidFill>
            <a:srgbClr val="F9FAFB"/>
          </a:solidFill>
          <a:ln w="38100">
            <a:solidFill>
              <a:schemeClr val="bg1">
                <a:lumMod val="85000"/>
              </a:schemeClr>
            </a:solidFill>
          </a:ln>
          <a:effectLst>
            <a:outerShdw blurRad="127000" dist="38100" dir="5400000" algn="ctr" rotWithShape="0">
              <a:srgbClr val="969F98">
                <a:alpha val="40000"/>
              </a:srgbClr>
            </a:outerShdw>
          </a:effectLst>
        </p:spPr>
      </p:pic>
      <p:sp>
        <p:nvSpPr>
          <p:cNvPr id="15" name="文本框 14"/>
          <p:cNvSpPr txBox="1"/>
          <p:nvPr/>
        </p:nvSpPr>
        <p:spPr>
          <a:xfrm>
            <a:off x="106657" y="1258954"/>
            <a:ext cx="8828021" cy="1477328"/>
          </a:xfrm>
          <a:prstGeom prst="rect">
            <a:avLst/>
          </a:prstGeom>
          <a:noFill/>
        </p:spPr>
        <p:txBody>
          <a:bodyPr wrap="square" rtlCol="0">
            <a:spAutoFit/>
          </a:bodyPr>
          <a:lstStyle/>
          <a:p>
            <a:pPr algn="just">
              <a:lnSpc>
                <a:spcPct val="150000"/>
              </a:lnSpc>
            </a:pPr>
            <a:r>
              <a:rPr lang="en-US" altLang="zh-CN" sz="2000" b="1" dirty="0">
                <a:solidFill>
                  <a:srgbClr val="00B0F0"/>
                </a:solidFill>
                <a:latin typeface="微软雅黑" panose="020B0503020204020204" pitchFamily="34" charset="-122"/>
                <a:ea typeface="微软雅黑" panose="020B0503020204020204" pitchFamily="34" charset="-122"/>
              </a:rPr>
              <a:t>       QG</a:t>
            </a:r>
            <a:r>
              <a:rPr lang="zh-CN" altLang="en-US" sz="2000" b="1" dirty="0">
                <a:solidFill>
                  <a:srgbClr val="00B0F0"/>
                </a:solidFill>
                <a:latin typeface="微软雅黑" panose="020B0503020204020204" pitchFamily="34" charset="-122"/>
                <a:ea typeface="微软雅黑" panose="020B0503020204020204" pitchFamily="34" charset="-122"/>
              </a:rPr>
              <a:t>科技创新团队于</a:t>
            </a:r>
            <a:r>
              <a:rPr lang="en-US" altLang="zh-CN" sz="2000" b="1" dirty="0">
                <a:solidFill>
                  <a:srgbClr val="FF0000"/>
                </a:solidFill>
                <a:latin typeface="微软雅黑" panose="020B0503020204020204" pitchFamily="34" charset="-122"/>
                <a:ea typeface="微软雅黑" panose="020B0503020204020204" pitchFamily="34" charset="-122"/>
              </a:rPr>
              <a:t>2005</a:t>
            </a:r>
            <a:r>
              <a:rPr lang="zh-CN" altLang="en-US" sz="2000" b="1" dirty="0">
                <a:solidFill>
                  <a:srgbClr val="FF0000"/>
                </a:solidFill>
                <a:latin typeface="微软雅黑" panose="020B0503020204020204" pitchFamily="34" charset="-122"/>
                <a:ea typeface="微软雅黑" panose="020B0503020204020204" pitchFamily="34" charset="-122"/>
              </a:rPr>
              <a:t>年</a:t>
            </a:r>
            <a:r>
              <a:rPr lang="zh-CN" altLang="en-US" sz="2000" b="1" dirty="0">
                <a:solidFill>
                  <a:srgbClr val="00B0F0"/>
                </a:solidFill>
                <a:latin typeface="微软雅黑" panose="020B0503020204020204" pitchFamily="34" charset="-122"/>
                <a:ea typeface="微软雅黑" panose="020B0503020204020204" pitchFamily="34" charset="-122"/>
              </a:rPr>
              <a:t>成立，团队现有指导教师</a:t>
            </a:r>
            <a:r>
              <a:rPr lang="en-US" altLang="zh-CN" sz="2000" b="1" dirty="0">
                <a:solidFill>
                  <a:srgbClr val="00B0F0"/>
                </a:solidFill>
                <a:latin typeface="微软雅黑" panose="020B0503020204020204" pitchFamily="34" charset="-122"/>
                <a:ea typeface="微软雅黑" panose="020B0503020204020204" pitchFamily="34" charset="-122"/>
              </a:rPr>
              <a:t>6</a:t>
            </a:r>
            <a:r>
              <a:rPr lang="zh-CN" altLang="en-US" sz="2000" b="1" dirty="0">
                <a:solidFill>
                  <a:srgbClr val="00B0F0"/>
                </a:solidFill>
                <a:latin typeface="微软雅黑" panose="020B0503020204020204" pitchFamily="34" charset="-122"/>
                <a:ea typeface="微软雅黑" panose="020B0503020204020204" pitchFamily="34" charset="-122"/>
              </a:rPr>
              <a:t>人，其中教授</a:t>
            </a:r>
            <a:r>
              <a:rPr lang="en-US" altLang="zh-CN" sz="2000" b="1" dirty="0">
                <a:solidFill>
                  <a:srgbClr val="00B0F0"/>
                </a:solidFill>
                <a:latin typeface="微软雅黑" panose="020B0503020204020204" pitchFamily="34" charset="-122"/>
                <a:ea typeface="微软雅黑" panose="020B0503020204020204" pitchFamily="34" charset="-122"/>
              </a:rPr>
              <a:t>3</a:t>
            </a:r>
            <a:r>
              <a:rPr lang="zh-CN" altLang="en-US" sz="2000" b="1" dirty="0">
                <a:solidFill>
                  <a:srgbClr val="00B0F0"/>
                </a:solidFill>
                <a:latin typeface="微软雅黑" panose="020B0503020204020204" pitchFamily="34" charset="-122"/>
                <a:ea typeface="微软雅黑" panose="020B0503020204020204" pitchFamily="34" charset="-122"/>
              </a:rPr>
              <a:t>人，副高</a:t>
            </a:r>
            <a:r>
              <a:rPr lang="en-US" altLang="zh-CN" sz="2000" b="1" dirty="0">
                <a:solidFill>
                  <a:srgbClr val="00B0F0"/>
                </a:solidFill>
                <a:latin typeface="微软雅黑" panose="020B0503020204020204" pitchFamily="34" charset="-122"/>
                <a:ea typeface="微软雅黑" panose="020B0503020204020204" pitchFamily="34" charset="-122"/>
              </a:rPr>
              <a:t>2</a:t>
            </a:r>
            <a:r>
              <a:rPr lang="zh-CN" altLang="en-US" sz="2000" b="1" dirty="0">
                <a:solidFill>
                  <a:srgbClr val="00B0F0"/>
                </a:solidFill>
                <a:latin typeface="微软雅黑" panose="020B0503020204020204" pitchFamily="34" charset="-122"/>
                <a:ea typeface="微软雅黑" panose="020B0503020204020204" pitchFamily="34" charset="-122"/>
              </a:rPr>
              <a:t>人，讲师</a:t>
            </a:r>
            <a:r>
              <a:rPr lang="en-US" altLang="zh-CN" sz="2000" b="1" dirty="0">
                <a:solidFill>
                  <a:srgbClr val="00B0F0"/>
                </a:solidFill>
                <a:latin typeface="微软雅黑" panose="020B0503020204020204" pitchFamily="34" charset="-122"/>
                <a:ea typeface="微软雅黑" panose="020B0503020204020204" pitchFamily="34" charset="-122"/>
              </a:rPr>
              <a:t>1</a:t>
            </a:r>
            <a:r>
              <a:rPr lang="zh-CN" altLang="en-US" sz="2000" b="1" dirty="0">
                <a:solidFill>
                  <a:srgbClr val="00B0F0"/>
                </a:solidFill>
                <a:latin typeface="微软雅黑" panose="020B0503020204020204" pitchFamily="34" charset="-122"/>
                <a:ea typeface="微软雅黑" panose="020B0503020204020204" pitchFamily="34" charset="-122"/>
              </a:rPr>
              <a:t>人，团队成员近</a:t>
            </a:r>
            <a:r>
              <a:rPr lang="en-US" altLang="zh-CN" sz="2000" b="1" dirty="0">
                <a:solidFill>
                  <a:srgbClr val="00B0F0"/>
                </a:solidFill>
                <a:latin typeface="微软雅黑" panose="020B0503020204020204" pitchFamily="34" charset="-122"/>
                <a:ea typeface="微软雅黑" panose="020B0503020204020204" pitchFamily="34" charset="-122"/>
              </a:rPr>
              <a:t>70</a:t>
            </a:r>
            <a:r>
              <a:rPr lang="zh-CN" altLang="en-US" sz="2000" b="1" dirty="0">
                <a:solidFill>
                  <a:srgbClr val="00B0F0"/>
                </a:solidFill>
                <a:latin typeface="微软雅黑" panose="020B0503020204020204" pitchFamily="34" charset="-122"/>
                <a:ea typeface="微软雅黑" panose="020B0503020204020204" pitchFamily="34" charset="-122"/>
              </a:rPr>
              <a:t>人</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B0F0"/>
                </a:solidFill>
                <a:latin typeface="微软雅黑" panose="020B0503020204020204" pitchFamily="34" charset="-122"/>
                <a:ea typeface="微软雅黑" panose="020B0503020204020204" pitchFamily="34" charset="-122"/>
              </a:rPr>
              <a:t>经过</a:t>
            </a:r>
            <a:r>
              <a:rPr lang="en-US" altLang="zh-CN" sz="2000" b="1" dirty="0">
                <a:solidFill>
                  <a:srgbClr val="00B0F0"/>
                </a:solidFill>
                <a:latin typeface="微软雅黑" panose="020B0503020204020204" pitchFamily="34" charset="-122"/>
                <a:ea typeface="微软雅黑" panose="020B0503020204020204" pitchFamily="34" charset="-122"/>
              </a:rPr>
              <a:t>16</a:t>
            </a:r>
            <a:r>
              <a:rPr lang="zh-CN" altLang="en-US" sz="2000" b="1" dirty="0">
                <a:solidFill>
                  <a:srgbClr val="00B0F0"/>
                </a:solidFill>
                <a:latin typeface="微软雅黑" panose="020B0503020204020204" pitchFamily="34" charset="-122"/>
                <a:ea typeface="微软雅黑" panose="020B0503020204020204" pitchFamily="34" charset="-122"/>
              </a:rPr>
              <a:t>年持续不懈的拼搏和努力，</a:t>
            </a:r>
            <a:r>
              <a:rPr lang="zh-CN" altLang="en-US" sz="2000" b="1" dirty="0">
                <a:solidFill>
                  <a:srgbClr val="FF0000"/>
                </a:solidFill>
                <a:latin typeface="微软雅黑" panose="020B0503020204020204" pitchFamily="34" charset="-122"/>
                <a:ea typeface="微软雅黑" panose="020B0503020204020204" pitchFamily="34" charset="-122"/>
              </a:rPr>
              <a:t>取得了丰硕的成果。</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106653" y="2779955"/>
            <a:ext cx="8828023" cy="1889876"/>
          </a:xfrm>
          <a:prstGeom prst="rect">
            <a:avLst/>
          </a:prstGeom>
        </p:spPr>
        <p:txBody>
          <a:bodyPr wrap="square">
            <a:spAutoFit/>
          </a:bodyPr>
          <a:lstStyle/>
          <a:p>
            <a:pPr algn="just">
              <a:lnSpc>
                <a:spcPct val="150000"/>
              </a:lnSpc>
            </a:pPr>
            <a:r>
              <a:rPr lang="en-US" altLang="zh-CN" b="1" dirty="0">
                <a:solidFill>
                  <a:srgbClr val="00B0F0"/>
                </a:solidFill>
                <a:latin typeface="微软雅黑" panose="020B0503020204020204" pitchFamily="34" charset="-122"/>
                <a:ea typeface="微软雅黑" panose="020B0503020204020204" pitchFamily="34" charset="-122"/>
              </a:rPr>
              <a:t>        </a:t>
            </a:r>
            <a:r>
              <a:rPr lang="zh-CN" altLang="zh-CN" sz="2000" b="1" dirty="0">
                <a:solidFill>
                  <a:srgbClr val="00B0F0"/>
                </a:solidFill>
                <a:latin typeface="微软雅黑" panose="020B0503020204020204" pitchFamily="34" charset="-122"/>
                <a:ea typeface="微软雅黑" panose="020B0503020204020204" pitchFamily="34" charset="-122"/>
              </a:rPr>
              <a:t>团队获得</a:t>
            </a:r>
            <a:r>
              <a:rPr lang="zh-CN" altLang="zh-CN" sz="2000" b="1" u="sng" dirty="0">
                <a:solidFill>
                  <a:srgbClr val="FF0000"/>
                </a:solidFill>
                <a:latin typeface="微软雅黑" panose="020B0503020204020204" pitchFamily="34" charset="-122"/>
                <a:ea typeface="微软雅黑" panose="020B0503020204020204" pitchFamily="34" charset="-122"/>
              </a:rPr>
              <a:t>各类科技竞赛</a:t>
            </a:r>
            <a:r>
              <a:rPr lang="en-US" altLang="zh-CN" sz="2000" b="1" u="sng" dirty="0">
                <a:solidFill>
                  <a:srgbClr val="FF0000"/>
                </a:solidFill>
                <a:latin typeface="微软雅黑" panose="020B0503020204020204" pitchFamily="34" charset="-122"/>
                <a:ea typeface="微软雅黑" panose="020B0503020204020204" pitchFamily="34" charset="-122"/>
              </a:rPr>
              <a:t>240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zh-CN" sz="2000" b="1" dirty="0">
                <a:solidFill>
                  <a:srgbClr val="00B0F0"/>
                </a:solidFill>
                <a:latin typeface="微软雅黑" panose="020B0503020204020204" pitchFamily="34" charset="-122"/>
                <a:ea typeface="微软雅黑" panose="020B0503020204020204" pitchFamily="34" charset="-122"/>
              </a:rPr>
              <a:t>，其中</a:t>
            </a:r>
            <a:r>
              <a:rPr lang="zh-CN" altLang="zh-CN" sz="2000" b="1" u="sng" dirty="0">
                <a:solidFill>
                  <a:srgbClr val="FF0000"/>
                </a:solidFill>
                <a:latin typeface="微软雅黑" panose="020B0503020204020204" pitchFamily="34" charset="-122"/>
                <a:ea typeface="微软雅黑" panose="020B0503020204020204" pitchFamily="34" charset="-122"/>
              </a:rPr>
              <a:t>国家级奖项</a:t>
            </a:r>
            <a:r>
              <a:rPr lang="en-US" altLang="zh-CN" sz="2000" b="1" u="sng" dirty="0">
                <a:solidFill>
                  <a:srgbClr val="FF0000"/>
                </a:solidFill>
                <a:latin typeface="微软雅黑" panose="020B0503020204020204" pitchFamily="34" charset="-122"/>
                <a:ea typeface="微软雅黑" panose="020B0503020204020204" pitchFamily="34" charset="-122"/>
              </a:rPr>
              <a:t>35</a:t>
            </a:r>
            <a:r>
              <a:rPr lang="zh-CN" altLang="zh-CN" sz="2000" b="1" u="sng" dirty="0">
                <a:solidFill>
                  <a:srgbClr val="FF0000"/>
                </a:solidFill>
                <a:latin typeface="微软雅黑" panose="020B0503020204020204" pitchFamily="34" charset="-122"/>
                <a:ea typeface="微软雅黑" panose="020B0503020204020204" pitchFamily="34" charset="-122"/>
              </a:rPr>
              <a:t>项，省级奖项</a:t>
            </a:r>
            <a:r>
              <a:rPr lang="en-US" altLang="zh-CN" sz="2000" b="1" u="sng" dirty="0">
                <a:solidFill>
                  <a:srgbClr val="FF0000"/>
                </a:solidFill>
                <a:latin typeface="微软雅黑" panose="020B0503020204020204" pitchFamily="34" charset="-122"/>
                <a:ea typeface="微软雅黑" panose="020B0503020204020204" pitchFamily="34" charset="-122"/>
              </a:rPr>
              <a:t>130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zh-CN" sz="2000" b="1" dirty="0">
                <a:solidFill>
                  <a:srgbClr val="00B0F0"/>
                </a:solidFill>
                <a:latin typeface="微软雅黑" panose="020B0503020204020204" pitchFamily="34" charset="-122"/>
                <a:ea typeface="微软雅黑" panose="020B0503020204020204" pitchFamily="34" charset="-122"/>
              </a:rPr>
              <a:t>，承担大学生创新创业训练计划</a:t>
            </a:r>
            <a:r>
              <a:rPr lang="en-US"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rgbClr val="00B0F0"/>
                </a:solidFill>
                <a:latin typeface="微软雅黑" panose="020B0503020204020204" pitchFamily="34" charset="-122"/>
                <a:ea typeface="微软雅黑" panose="020B0503020204020204" pitchFamily="34" charset="-122"/>
              </a:rPr>
              <a:t>国家级</a:t>
            </a:r>
            <a:r>
              <a:rPr lang="en-US"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rgbClr val="00B0F0"/>
                </a:solidFill>
                <a:latin typeface="微软雅黑" panose="020B0503020204020204" pitchFamily="34" charset="-122"/>
                <a:ea typeface="微软雅黑" panose="020B0503020204020204" pitchFamily="34" charset="-122"/>
              </a:rPr>
              <a:t>、广东省</a:t>
            </a:r>
            <a:r>
              <a:rPr lang="zh-CN" altLang="en-US" sz="2000" b="1" dirty="0">
                <a:solidFill>
                  <a:srgbClr val="00B0F0"/>
                </a:solidFill>
                <a:latin typeface="微软雅黑" panose="020B0503020204020204" pitchFamily="34" charset="-122"/>
                <a:ea typeface="微软雅黑" panose="020B0503020204020204" pitchFamily="34" charset="-122"/>
              </a:rPr>
              <a:t>攀登计划 </a:t>
            </a:r>
            <a:r>
              <a:rPr lang="en-US"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rgbClr val="00B0F0"/>
                </a:solidFill>
                <a:latin typeface="微软雅黑" panose="020B0503020204020204" pitchFamily="34" charset="-122"/>
                <a:ea typeface="微软雅黑" panose="020B0503020204020204" pitchFamily="34" charset="-122"/>
              </a:rPr>
              <a:t>重点</a:t>
            </a:r>
            <a:r>
              <a:rPr lang="en-US" altLang="zh-CN" sz="2000" b="1" dirty="0">
                <a:solidFill>
                  <a:srgbClr val="00B0F0"/>
                </a:solidFill>
                <a:latin typeface="微软雅黑" panose="020B0503020204020204" pitchFamily="34" charset="-122"/>
                <a:ea typeface="微软雅黑" panose="020B0503020204020204" pitchFamily="34" charset="-122"/>
              </a:rPr>
              <a:t>)</a:t>
            </a:r>
            <a:r>
              <a:rPr lang="zh-CN" altLang="zh-CN" sz="2000" b="1" dirty="0">
                <a:solidFill>
                  <a:srgbClr val="00B0F0"/>
                </a:solidFill>
                <a:latin typeface="微软雅黑" panose="020B0503020204020204" pitchFamily="34" charset="-122"/>
                <a:ea typeface="微软雅黑" panose="020B0503020204020204" pitchFamily="34" charset="-122"/>
              </a:rPr>
              <a:t>等各类科技项目</a:t>
            </a:r>
            <a:r>
              <a:rPr lang="en-US" altLang="zh-CN" sz="2000" b="1" dirty="0">
                <a:solidFill>
                  <a:srgbClr val="FF0000"/>
                </a:solidFill>
                <a:latin typeface="微软雅黑" panose="020B0503020204020204" pitchFamily="34" charset="-122"/>
                <a:ea typeface="微软雅黑" panose="020B0503020204020204" pitchFamily="34" charset="-122"/>
              </a:rPr>
              <a:t>50</a:t>
            </a:r>
            <a:r>
              <a:rPr lang="zh-CN" altLang="zh-CN" sz="2000" b="1" dirty="0">
                <a:solidFill>
                  <a:srgbClr val="FF0000"/>
                </a:solidFill>
                <a:latin typeface="微软雅黑" panose="020B0503020204020204" pitchFamily="34" charset="-122"/>
                <a:ea typeface="微软雅黑" panose="020B0503020204020204" pitchFamily="34" charset="-122"/>
              </a:rPr>
              <a:t>项，</a:t>
            </a:r>
            <a:r>
              <a:rPr lang="zh-CN" altLang="zh-CN" sz="2000" b="1" u="sng" dirty="0">
                <a:solidFill>
                  <a:srgbClr val="FF0000"/>
                </a:solidFill>
                <a:latin typeface="微软雅黑" panose="020B0503020204020204" pitchFamily="34" charset="-122"/>
                <a:ea typeface="微软雅黑" panose="020B0503020204020204" pitchFamily="34" charset="-122"/>
              </a:rPr>
              <a:t>申请专利和软件著作权等成果</a:t>
            </a:r>
            <a:r>
              <a:rPr lang="en-US" altLang="zh-CN" sz="2000" b="1" u="sng" dirty="0">
                <a:solidFill>
                  <a:srgbClr val="FF0000"/>
                </a:solidFill>
                <a:latin typeface="微软雅黑" panose="020B0503020204020204" pitchFamily="34" charset="-122"/>
                <a:ea typeface="微软雅黑" panose="020B0503020204020204" pitchFamily="34" charset="-122"/>
              </a:rPr>
              <a:t>50</a:t>
            </a:r>
            <a:r>
              <a:rPr lang="zh-CN" altLang="zh-CN" sz="2000" b="1" u="sng" dirty="0">
                <a:solidFill>
                  <a:srgbClr val="FF0000"/>
                </a:solidFill>
                <a:latin typeface="微软雅黑" panose="020B0503020204020204" pitchFamily="34" charset="-122"/>
                <a:ea typeface="微软雅黑" panose="020B0503020204020204" pitchFamily="34" charset="-122"/>
              </a:rPr>
              <a:t>余项</a:t>
            </a:r>
            <a:r>
              <a:rPr lang="zh-CN" altLang="en-US" sz="2000" b="1" dirty="0">
                <a:solidFill>
                  <a:srgbClr val="FF0000"/>
                </a:solidFill>
                <a:latin typeface="微软雅黑" panose="020B0503020204020204" pitchFamily="34" charset="-122"/>
                <a:ea typeface="微软雅黑" panose="020B0503020204020204" pitchFamily="34" charset="-122"/>
              </a:rPr>
              <a:t>，为大湾区建设培养和输送了大批品学兼优的</a:t>
            </a:r>
            <a:r>
              <a:rPr lang="zh-CN" altLang="en-US" sz="2000" b="1" u="sng" dirty="0">
                <a:solidFill>
                  <a:srgbClr val="FF0000"/>
                </a:solidFill>
                <a:latin typeface="微软雅黑" panose="020B0503020204020204" pitchFamily="34" charset="-122"/>
                <a:ea typeface="微软雅黑" panose="020B0503020204020204" pitchFamily="34" charset="-122"/>
              </a:rPr>
              <a:t>高水平创新型人才</a:t>
            </a:r>
            <a:r>
              <a:rPr lang="en-US" altLang="zh-CN" sz="2000" b="1" u="sng" dirty="0">
                <a:solidFill>
                  <a:srgbClr val="FF0000"/>
                </a:solidFill>
                <a:latin typeface="微软雅黑" panose="020B0503020204020204" pitchFamily="34" charset="-122"/>
                <a:ea typeface="微软雅黑" panose="020B0503020204020204" pitchFamily="34" charset="-122"/>
              </a:rPr>
              <a:t>200</a:t>
            </a:r>
            <a:r>
              <a:rPr lang="zh-CN" altLang="en-US" sz="2000" b="1" u="sng" dirty="0">
                <a:solidFill>
                  <a:srgbClr val="FF0000"/>
                </a:solidFill>
                <a:latin typeface="微软雅黑" panose="020B0503020204020204" pitchFamily="34" charset="-122"/>
                <a:ea typeface="微软雅黑" panose="020B0503020204020204" pitchFamily="34" charset="-122"/>
              </a:rPr>
              <a:t>多名</a:t>
            </a:r>
            <a:r>
              <a:rPr lang="zh-CN" altLang="en-US" sz="2000" b="1" dirty="0">
                <a:solidFill>
                  <a:srgbClr val="FF0000"/>
                </a:solidFill>
                <a:latin typeface="微软雅黑" panose="020B0503020204020204" pitchFamily="34" charset="-122"/>
                <a:ea typeface="微软雅黑" panose="020B0503020204020204" pitchFamily="34" charset="-122"/>
              </a:rPr>
              <a:t> ，</a:t>
            </a:r>
            <a:r>
              <a:rPr lang="zh-CN" altLang="en-US" sz="2000" b="1" u="sng" dirty="0">
                <a:solidFill>
                  <a:srgbClr val="FF0000"/>
                </a:solidFill>
                <a:latin typeface="微软雅黑" panose="020B0503020204020204" pitchFamily="34" charset="-122"/>
                <a:ea typeface="微软雅黑" panose="020B0503020204020204" pitchFamily="34" charset="-122"/>
              </a:rPr>
              <a:t>获得较好的社会声誉</a:t>
            </a:r>
            <a:r>
              <a:rPr lang="zh-CN" altLang="zh-CN" sz="2000" b="1" u="sng" dirty="0">
                <a:solidFill>
                  <a:srgbClr val="FF0000"/>
                </a:solidFill>
                <a:latin typeface="微软雅黑" panose="020B0503020204020204" pitchFamily="34" charset="-122"/>
                <a:ea typeface="微软雅黑" panose="020B0503020204020204" pitchFamily="34" charset="-122"/>
              </a:rPr>
              <a:t>。</a:t>
            </a:r>
            <a:endParaRPr lang="zh-CN" altLang="en-US" sz="2000" u="sng" dirty="0">
              <a:solidFill>
                <a:srgbClr val="FF0000"/>
              </a:solidFill>
            </a:endParaRPr>
          </a:p>
        </p:txBody>
      </p:sp>
      <p:sp>
        <p:nvSpPr>
          <p:cNvPr id="3" name="矩形 2"/>
          <p:cNvSpPr/>
          <p:nvPr/>
        </p:nvSpPr>
        <p:spPr>
          <a:xfrm>
            <a:off x="106655" y="4914960"/>
            <a:ext cx="8828021" cy="1477328"/>
          </a:xfrm>
          <a:prstGeom prst="rect">
            <a:avLst/>
          </a:prstGeom>
        </p:spPr>
        <p:txBody>
          <a:bodyPr wrap="square">
            <a:spAutoFit/>
          </a:bodyPr>
          <a:lstStyle/>
          <a:p>
            <a:pPr algn="just">
              <a:lnSpc>
                <a:spcPct val="150000"/>
              </a:lnSpc>
            </a:pPr>
            <a:r>
              <a:rPr lang="en-US" altLang="zh-CN" sz="2000" b="1" dirty="0">
                <a:solidFill>
                  <a:srgbClr val="00B0F0"/>
                </a:solidFill>
                <a:latin typeface="微软雅黑" panose="020B0503020204020204" pitchFamily="34" charset="-122"/>
                <a:ea typeface="微软雅黑" panose="020B0503020204020204" pitchFamily="34" charset="-122"/>
              </a:rPr>
              <a:t>       </a:t>
            </a:r>
            <a:r>
              <a:rPr lang="zh-CN" altLang="zh-CN" sz="2000" b="1" dirty="0">
                <a:solidFill>
                  <a:srgbClr val="00B0F0"/>
                </a:solidFill>
                <a:latin typeface="微软雅黑" panose="020B0503020204020204" pitchFamily="34" charset="-122"/>
                <a:ea typeface="微软雅黑" panose="020B0503020204020204" pitchFamily="34" charset="-122"/>
              </a:rPr>
              <a:t>由于在</a:t>
            </a:r>
            <a:r>
              <a:rPr lang="zh-CN" altLang="en-US" sz="2000" b="1" dirty="0">
                <a:solidFill>
                  <a:srgbClr val="00B0F0"/>
                </a:solidFill>
                <a:latin typeface="微软雅黑" panose="020B0503020204020204" pitchFamily="34" charset="-122"/>
                <a:ea typeface="微软雅黑" panose="020B0503020204020204" pitchFamily="34" charset="-122"/>
              </a:rPr>
              <a:t>大学生创新、</a:t>
            </a:r>
            <a:r>
              <a:rPr lang="zh-CN" altLang="zh-CN" sz="2000" b="1" dirty="0">
                <a:solidFill>
                  <a:srgbClr val="00B0F0"/>
                </a:solidFill>
                <a:latin typeface="微软雅黑" panose="020B0503020204020204" pitchFamily="34" charset="-122"/>
                <a:ea typeface="微软雅黑" panose="020B0503020204020204" pitchFamily="34" charset="-122"/>
              </a:rPr>
              <a:t>科技竞赛等方面取得突出成绩，团队</a:t>
            </a:r>
            <a:r>
              <a:rPr lang="zh-CN" altLang="en-US" sz="2000" b="1" dirty="0">
                <a:solidFill>
                  <a:srgbClr val="00B0F0"/>
                </a:solidFill>
                <a:latin typeface="微软雅黑" panose="020B0503020204020204" pitchFamily="34" charset="-122"/>
                <a:ea typeface="微软雅黑" panose="020B0503020204020204" pitchFamily="34" charset="-122"/>
              </a:rPr>
              <a:t>在</a:t>
            </a:r>
            <a:r>
              <a:rPr lang="zh-CN" altLang="en-US" sz="2000" b="1" u="sng" dirty="0">
                <a:solidFill>
                  <a:srgbClr val="FF0000"/>
                </a:solidFill>
                <a:latin typeface="微软雅黑" panose="020B0503020204020204" pitchFamily="34" charset="-122"/>
                <a:ea typeface="微软雅黑" panose="020B0503020204020204" pitchFamily="34" charset="-122"/>
              </a:rPr>
              <a:t>人民大会堂</a:t>
            </a:r>
            <a:r>
              <a:rPr lang="zh-CN" altLang="zh-CN" sz="2000" b="1" dirty="0">
                <a:solidFill>
                  <a:srgbClr val="FF0000"/>
                </a:solidFill>
                <a:latin typeface="微软雅黑" panose="020B0503020204020204" pitchFamily="34" charset="-122"/>
                <a:ea typeface="微软雅黑" panose="020B0503020204020204" pitchFamily="34" charset="-122"/>
              </a:rPr>
              <a:t>被授予由</a:t>
            </a:r>
            <a:r>
              <a:rPr lang="zh-CN" altLang="zh-CN" sz="2000" b="1" u="sng" dirty="0">
                <a:solidFill>
                  <a:srgbClr val="FF0000"/>
                </a:solidFill>
                <a:latin typeface="微软雅黑" panose="020B0503020204020204" pitchFamily="34" charset="-122"/>
                <a:ea typeface="微软雅黑" panose="020B0503020204020204" pitchFamily="34" charset="-122"/>
              </a:rPr>
              <a:t>共青团中央、全国青联、全国学联、全国少工委</a:t>
            </a:r>
            <a:r>
              <a:rPr lang="zh-CN" altLang="en-US" sz="2000" b="1" dirty="0">
                <a:solidFill>
                  <a:srgbClr val="FF0000"/>
                </a:solidFill>
                <a:latin typeface="微软雅黑" panose="020B0503020204020204" pitchFamily="34" charset="-122"/>
                <a:ea typeface="微软雅黑" panose="020B0503020204020204" pitchFamily="34" charset="-122"/>
              </a:rPr>
              <a:t>等权威机构</a:t>
            </a:r>
            <a:r>
              <a:rPr lang="zh-CN" altLang="zh-CN" sz="2000" b="1" dirty="0">
                <a:solidFill>
                  <a:srgbClr val="00B0F0"/>
                </a:solidFill>
                <a:latin typeface="微软雅黑" panose="020B0503020204020204" pitchFamily="34" charset="-122"/>
                <a:ea typeface="微软雅黑" panose="020B0503020204020204" pitchFamily="34" charset="-122"/>
              </a:rPr>
              <a:t>共同评选的</a:t>
            </a:r>
            <a:r>
              <a:rPr lang="zh-CN" altLang="zh-CN" sz="2000" b="1" u="sng" dirty="0">
                <a:solidFill>
                  <a:srgbClr val="FF0000"/>
                </a:solidFill>
                <a:latin typeface="微软雅黑" panose="020B0503020204020204" pitchFamily="34" charset="-122"/>
                <a:ea typeface="微软雅黑" panose="020B0503020204020204" pitchFamily="34" charset="-122"/>
              </a:rPr>
              <a:t>大学生“小平科技创新团队”称号</a:t>
            </a:r>
            <a:r>
              <a:rPr lang="zh-CN" altLang="en-US" sz="2000" b="1" dirty="0">
                <a:solidFill>
                  <a:srgbClr val="00B0F0"/>
                </a:solidFill>
                <a:latin typeface="微软雅黑" panose="020B0503020204020204" pitchFamily="34" charset="-122"/>
                <a:ea typeface="微软雅黑" panose="020B0503020204020204" pitchFamily="34" charset="-122"/>
              </a:rPr>
              <a:t>（全国共</a:t>
            </a:r>
            <a:r>
              <a:rPr lang="en-US" altLang="zh-CN" sz="2000" b="1" dirty="0">
                <a:solidFill>
                  <a:srgbClr val="00B0F0"/>
                </a:solidFill>
                <a:latin typeface="微软雅黑" panose="020B0503020204020204" pitchFamily="34" charset="-122"/>
                <a:ea typeface="微软雅黑" panose="020B0503020204020204" pitchFamily="34" charset="-122"/>
              </a:rPr>
              <a:t>50</a:t>
            </a:r>
            <a:r>
              <a:rPr lang="zh-CN" altLang="en-US" sz="2000" b="1" dirty="0">
                <a:solidFill>
                  <a:srgbClr val="00B0F0"/>
                </a:solidFill>
                <a:latin typeface="微软雅黑" panose="020B0503020204020204" pitchFamily="34" charset="-122"/>
                <a:ea typeface="微软雅黑" panose="020B0503020204020204" pitchFamily="34" charset="-122"/>
              </a:rPr>
              <a:t>支，广东省仅</a:t>
            </a:r>
            <a:r>
              <a:rPr lang="en-US" altLang="zh-CN" sz="2000" b="1" dirty="0">
                <a:solidFill>
                  <a:srgbClr val="00B0F0"/>
                </a:solidFill>
                <a:latin typeface="微软雅黑" panose="020B0503020204020204" pitchFamily="34" charset="-122"/>
                <a:ea typeface="微软雅黑" panose="020B0503020204020204" pitchFamily="34" charset="-122"/>
              </a:rPr>
              <a:t>2</a:t>
            </a:r>
            <a:r>
              <a:rPr lang="zh-CN" altLang="en-US" sz="2000" b="1" dirty="0">
                <a:solidFill>
                  <a:srgbClr val="00B0F0"/>
                </a:solidFill>
                <a:latin typeface="微软雅黑" panose="020B0503020204020204" pitchFamily="34" charset="-122"/>
                <a:ea typeface="微软雅黑" panose="020B0503020204020204" pitchFamily="34" charset="-122"/>
              </a:rPr>
              <a:t>支）。</a:t>
            </a:r>
          </a:p>
        </p:txBody>
      </p:sp>
      <p:pic>
        <p:nvPicPr>
          <p:cNvPr id="5" name="图片 4"/>
          <p:cNvPicPr>
            <a:picLocks noChangeAspect="1"/>
          </p:cNvPicPr>
          <p:nvPr/>
        </p:nvPicPr>
        <p:blipFill>
          <a:blip r:embed="rId4"/>
          <a:stretch>
            <a:fillRect/>
          </a:stretch>
        </p:blipFill>
        <p:spPr>
          <a:xfrm>
            <a:off x="9055864" y="4914960"/>
            <a:ext cx="3051673" cy="1900470"/>
          </a:xfrm>
          <a:prstGeom prst="rect">
            <a:avLst/>
          </a:prstGeom>
        </p:spPr>
      </p:pic>
      <p:pic>
        <p:nvPicPr>
          <p:cNvPr id="6" name="图片 5"/>
          <p:cNvPicPr>
            <a:picLocks noChangeAspect="1"/>
          </p:cNvPicPr>
          <p:nvPr/>
        </p:nvPicPr>
        <p:blipFill>
          <a:blip r:embed="rId5"/>
          <a:stretch>
            <a:fillRect/>
          </a:stretch>
        </p:blipFill>
        <p:spPr>
          <a:xfrm>
            <a:off x="9055864" y="2864932"/>
            <a:ext cx="3051673" cy="1955650"/>
          </a:xfrm>
          <a:prstGeom prst="rect">
            <a:avLst/>
          </a:prstGeom>
        </p:spPr>
      </p:pic>
      <p:sp>
        <p:nvSpPr>
          <p:cNvPr id="9" name="标题 1">
            <a:extLst>
              <a:ext uri="{FF2B5EF4-FFF2-40B4-BE49-F238E27FC236}">
                <a16:creationId xmlns:a16="http://schemas.microsoft.com/office/drawing/2014/main" id="{1BC45DAF-12C8-4065-AA48-BEC3FBE81C46}"/>
              </a:ext>
            </a:extLst>
          </p:cNvPr>
          <p:cNvSpPr txBox="1">
            <a:spLocks/>
          </p:cNvSpPr>
          <p:nvPr/>
        </p:nvSpPr>
        <p:spPr>
          <a:xfrm>
            <a:off x="4508500" y="-15875"/>
            <a:ext cx="4949825"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团队历史简介</a:t>
            </a:r>
          </a:p>
        </p:txBody>
      </p:sp>
    </p:spTree>
    <p:extLst>
      <p:ext uri="{BB962C8B-B14F-4D97-AF65-F5344CB8AC3E}">
        <p14:creationId xmlns:p14="http://schemas.microsoft.com/office/powerpoint/2010/main" val="906024093"/>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a:extLst>
              <a:ext uri="{FF2B5EF4-FFF2-40B4-BE49-F238E27FC236}">
                <a16:creationId xmlns:a16="http://schemas.microsoft.com/office/drawing/2014/main" id="{73D5B348-E753-47E6-AF1B-CE2A698CFA29}"/>
              </a:ext>
            </a:extLst>
          </p:cNvPr>
          <p:cNvSpPr>
            <a:spLocks noChangeArrowheads="1"/>
          </p:cNvSpPr>
          <p:nvPr/>
        </p:nvSpPr>
        <p:spPr bwMode="auto">
          <a:xfrm>
            <a:off x="7066328" y="2234827"/>
            <a:ext cx="4082190" cy="238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预期成果</a:t>
            </a:r>
          </a:p>
          <a:p>
            <a:pPr marL="285750" indent="-285750" algn="just">
              <a:lnSpc>
                <a:spcPct val="150000"/>
              </a:lnSpc>
              <a:buFont typeface="Wingdings" panose="05000000000000000000" pitchFamily="2" charset="2"/>
              <a:buChar char="p"/>
            </a:pPr>
            <a:r>
              <a:rPr lang="zh-CN" altLang="en-US" sz="1800" kern="100" dirty="0">
                <a:effectLst/>
                <a:latin typeface="Times New Roman" panose="02020603050405020304" pitchFamily="18" charset="0"/>
                <a:cs typeface="Times New Roman" panose="02020603050405020304" pitchFamily="18" charset="0"/>
              </a:rPr>
              <a:t>可使用的知识图谱系统</a:t>
            </a:r>
            <a:r>
              <a:rPr lang="en-US" altLang="zh-CN" sz="1800" kern="100" dirty="0">
                <a:effectLst/>
                <a:latin typeface="Times New Roman" panose="02020603050405020304" pitchFamily="18" charset="0"/>
                <a:cs typeface="Times New Roman" panose="02020603050405020304" pitchFamily="18" charset="0"/>
              </a:rPr>
              <a:t>1</a:t>
            </a:r>
            <a:r>
              <a:rPr lang="zh-CN" altLang="en-US" sz="1800" kern="100" dirty="0">
                <a:effectLst/>
                <a:latin typeface="Times New Roman" panose="02020603050405020304" pitchFamily="18" charset="0"/>
                <a:cs typeface="Times New Roman" panose="02020603050405020304" pitchFamily="18" charset="0"/>
              </a:rPr>
              <a:t>个</a:t>
            </a:r>
            <a:r>
              <a:rPr lang="zh-CN" altLang="zh-CN" sz="1800" kern="100" dirty="0">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cs typeface="Times New Roman" panose="02020603050405020304" pitchFamily="18" charset="0"/>
              </a:rPr>
              <a:t>申请软件著作权</a:t>
            </a:r>
            <a:r>
              <a:rPr lang="en-US" altLang="zh-CN" sz="1800" kern="100" dirty="0">
                <a:effectLst/>
                <a:latin typeface="Times New Roman" panose="02020603050405020304" pitchFamily="18" charset="0"/>
                <a:cs typeface="Times New Roman" panose="02020603050405020304" pitchFamily="18" charset="0"/>
              </a:rPr>
              <a:t>/</a:t>
            </a:r>
            <a:r>
              <a:rPr lang="zh-CN" altLang="zh-CN" sz="1800" kern="100" dirty="0">
                <a:effectLst/>
                <a:latin typeface="Times New Roman" panose="02020603050405020304" pitchFamily="18" charset="0"/>
                <a:cs typeface="Times New Roman" panose="02020603050405020304" pitchFamily="18" charset="0"/>
              </a:rPr>
              <a:t>专利</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项，或发表高水平论文</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篇；</a:t>
            </a:r>
          </a:p>
          <a:p>
            <a:pPr marL="285750" indent="-285750">
              <a:buFont typeface="Wingdings" panose="05000000000000000000" pitchFamily="2" charset="2"/>
              <a:buChar char="p"/>
            </a:pPr>
            <a:r>
              <a:rPr lang="zh-CN" altLang="zh-CN" sz="1800" dirty="0">
                <a:effectLst/>
                <a:latin typeface="Times New Roman" panose="02020603050405020304" pitchFamily="18" charset="0"/>
                <a:cs typeface="Times New Roman" panose="02020603050405020304" pitchFamily="18" charset="0"/>
              </a:rPr>
              <a:t>参加省级以上竞赛，力争奖项</a:t>
            </a:r>
            <a:r>
              <a:rPr lang="en-US" altLang="zh-CN" sz="1800" dirty="0">
                <a:effectLst/>
                <a:latin typeface="Times New Roman" panose="02020603050405020304" pitchFamily="18" charset="0"/>
                <a:cs typeface="Times New Roman" panose="02020603050405020304" pitchFamily="18" charset="0"/>
              </a:rPr>
              <a:t>1-3</a:t>
            </a:r>
            <a:r>
              <a:rPr lang="zh-CN" altLang="zh-CN" sz="1800" dirty="0">
                <a:effectLst/>
                <a:latin typeface="Times New Roman" panose="02020603050405020304" pitchFamily="18" charset="0"/>
                <a:cs typeface="Times New Roman" panose="02020603050405020304" pitchFamily="18" charset="0"/>
              </a:rPr>
              <a:t>个；</a:t>
            </a:r>
            <a:endParaRPr lang="en-US" altLang="zh-CN" sz="1800" dirty="0">
              <a:effectLst/>
              <a:latin typeface="Times New Roman" panose="02020603050405020304" pitchFamily="18" charset="0"/>
              <a:cs typeface="Times New Roman" panose="02020603050405020304" pitchFamily="18" charset="0"/>
            </a:endParaRPr>
          </a:p>
        </p:txBody>
      </p:sp>
      <p:sp>
        <p:nvSpPr>
          <p:cNvPr id="10252" name="AutoShape 6" descr="data:image/jpeg;base64,/9j/4AAQSkZJRgABAQEASABIAAD/2wBDAAIBAQEBAQIBAQECAgICAgQDAgICAgUEBAMEBgUGBgYFBgYGBwkIBgcJBwYGCAsICQoKCgoKBggLDAsKDAkKCgr/2wBDAQICAgICAgUDAwUKBwYHCgoKCgoKCgoKCgoKCgoKCgoKCgoKCgoKCgoKCgoKCgoKCgoKCgoKCgoKCgoKCgoKCgr/wAARCAFYAfQDAREAAhEBAxEB/8QAHgABAAICAwEBAQAAAAAAAAAAAAcIBgkEBQoDAgH/xABzEAAABQMCAgUECA4KDwQGBQ0BAgMEBQAGBxESCBMJFCEiMQoVMkEjOUJRUmF2tBYzNTc4YnF3gaGxsrO1F3JzdHWCkZKiwxgZJDQ2Q1NYY4OEk6PC0kWUwdMlJkRUZIcaV5WWpFZlZmdol6bR1eHi5fD/xAAdAQEAAQQDAQAAAAAAAAAAAAAABwQFBggCAwkB/8QAWREBAAECAwMFCA0JBQQIBwEAAAIDBAEFEgYTIgcRMkJSFCExYnKSssIIFSM1NkFTYXOCorPSMzQ3Q1FxgZHwFiRjobGTwdHiFyVUVXS04fEYJkRFg6PD0//aAAwDAQACEQMRAD8A3+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iXjeuK9LP4WLwu7H97PremYyOK5YysakgdVI5VSdmi6ahBAQ7B1LQUeztxd8XthwaiON883e4nHaF7gxJLW8wFprGvnrcqgm6oTQibZsVVI2vsypVPTDuFCz3Rg8SeTeKTHl85AyLN9cSQvwWcATq6aYN2RI1hqQNhS7tXAuD6jqPf8Ae20FnaBQKBQKBQKCOOKDKlzYZxOpf9qJQp3LaZj0lguB/wBVaAgq7STWMdYfpWiZzd/Q+nwDeFBEn9sElt23r+Ed3wf2bP8A/X0FgcY3irkDH0ReiykWJ5JmRcRg5TrzQdf8kvsJzS/bbQoMhoFAoFAoFAoFAoFAoFAoFAoFAoFAoFAoFAoFAoFAoFAoFAoFAoFAoFAoFAoFAoFAoFAoIFbcXspLtJB3E2hHkNEsZRw8SeSpiCfqZjlFMmiQ7jG0Kf4i1DVPlQuLmjVnRoU/cY1pS56nyMtPNHh63S8lkMsjhTnDVKXFp6vadqnxC3aW8xsZ1a0KVwL8iKbsJk/JMBW5lVdNUwHUduhPh7u3bVzjt3mvtt7XzoUtWrTq3ktP5PGcup9WHa+Z0e1dHGhvdUvN8b+tTMsL5HfZSs0tyScOixcFcCkqg3cCqT0SnAQMJSiPdOX1eNZRspn9faPKsLupT3ctWnmwlqw+KXh5sPikoswtYWdzu4y1MzrKlEpt0hHHDxMcOeV2GP8AAtq21Kg4hEnjkk2VAeriZVYm8+kikuBB5fZ7BtHabQ5u8BQ7nhEyTkzjvwnfFhcUUjbJ+aogzXZ2WyMxO2SOUTiBhO+dHMYRIXQ4kRD0tAP7kMtnejjwTdB3P0QXDdrsiz9+5bJqTBABkDxyu5XQR2pAJUxUcLdhtw6KabqCQuHrhsxhwxWw+s/FTN03YSEiL5ZJ055u1UUyJjt7A2htTLQSDQKD4vTik2UUDs2pmEB/BXTWlopSk+4eFU7HOfcpvUWJ5q63KnIlYZm8MoYvfKUjkHZ/D3QmR1/a1qxs/t7tRWhT39zKWmpawl5OEau+l9aWMPNZZcZfZw1aYdWXq6XJtTPGTpGCiEpO63Ir+bn7WVMJg3dZK3aFSOHZ46puDh9srVTle3W0txYWu9uZatFaFTta9FKMJeVqhVlH55ONbLraM56Y9aPN50v+V97zyxe1qQw3TCZFmJAhZ1WPI6W9jRcJDEewiCZg1KcHCqYm1AO/XbnG1Wc5Xad3UL6rUw3sqWqXDDGPcvBwdXHCrOMp6us40bOjXnonCMeHV9v8L8xuTMltmFqPHt6zRyzc8aNk1FFg0EB6kQh0tA7naoYBH3zGr5Q2l2jjRy+U7mr7tVlSnxfQRjjDs8U8Y+VJ9la2+urwx4Y6vSZZkSRu4eC0spHvJaTlFkmx1HRJpVu6KAuicxQFEjJnU2E3DySGKKgE2B6VTlsLUuK2y1rVuKkqkpR1SlOWqXSWG/jCF5PCHCrjNrRCLuMmLOnsipTi8cLe652Q8+mBfljubpoJEdgblgZRYR5ig6bvtqy5RrW41yujjTAlhvsnx0k3fyrVu1XTK6NInQVFMTmOqtuMJiAAGMJhEwh9tQdlI8V2Hopwmg4knhgVWeJCdNicSpnbOlGygGHwLqoitt98EjDQf2P4nbJmHrVKJtm4nLd5KN49u/Tiw5Jll0gVJ2iYB05Rin108DUEl0CgUCgUCgUCgUCgUCgUCgUCgUCgUCgUCgUCgUCgUCgUCgUCgUCgUCgUCgUCgUEe5D4oME4pu9axciX8lESSEEeaXTdM1+WmxKqCQriqCYp6AoYpdN27UxezvUHWOeNfhaZTzu15DM8W3kGNwnhHbRwVVM6b4gqFMTvEDuAZNQnN+l7y7N+7u0EG4bisZ5euS47ewxlaKm3czbS75wg/t5+36s0fJERI6TMsiUpgOdI2nb3w5nwTVCNPkuzK1ldY0qtOXdEamHFGXDvYRjqj5v2pMlnnlGpo1xlw6fspEnMdu7ZyGS67vviz2DsXAvmsU6McpARK2MmuYu7QfY9dxNA9z218vsl9rc97qzC5tqctWuMJc+GGnRKM8cOfsdKHe6rhTvIVrXdUYz/Zq+twsowbO2HjOzEbam8p2+6eOXKagHZvQBIeaQpESl3Dr3gT1+7urINjsyyHZ7Ko2lxmFKVSUo9GXe44xwh4f24RUeYRr3lzvIUpaWaO8u4vZrlbOcgRBFDHSICYv09RFTXlhpr7rQdKyyptbszRnoneU9XD1o9bo+d8Shws7mfghJrd6aDIjG1+LKChYe9Sxc05sxsJm7iQtxuiul1hzt3daMV+fQd3oaph7jvb6yNTp16GdZ89x5eT2aTYKP1JNmLl0wSR2K+xKbfZCBuU0+3EdPVQZc7ytmFxMybL9kt0wQinTlg8dGSSHldVctyqrgUS98QBYomAO0UyqadtB/XWecms3QsjXgufVaTMopsL7GUrJUqOnZ4dYOiYP2tBkOT7+yDHL3FJQF4yKTqNayRmzUipeToEezIgG0S+n1p4UQHX3JqDq5/I1/dZO+h8hyqSMwdMSkBVIQbEOzjF/YtUx295yt469hqDKuF7KF5ZGua6IS85dRyDAqZkSGKBQKmsquJRDQA9Rdn8SuMo4ShpGTrcLWF3BQKva5zgQnse50ceWf1Kl7exQPUfxqP5cmGxs48Vv9qX8/K8bwrh7aXnbf0/DFho7pR6NsH55zAJF+tn5iQgmKY7Da6k1Ae3TxHQa+48muyGE5TxocUutqlqw4dPDj1dXW5vDjzHtpedt+/7GjFJkRaOGD5Ztz01ytl5RY6ZVSlKXmAAmHviBC6j66548nOy2jROE5R1RlplUnjhqjpw1dLwy04av2ntnd+F9GXDvjNlykisnyiaLtN02RXkVTlQVTVRVASAI93U7dMR9/trso8n+zlCEIaJaYyjOOGNSXDKMqc+99alDncZZjczx5/6/rvsU4tbKhIjhVlLQikbgTaN+qkQJbtsJTr0ujgghtauAMVXt8RN6Id71VleW5fbZVZUrW34YU/ApKlSVWeqSjELZWTDSAJt8UTMix3d5xdGKkodbT9q0j3gf0ar3BcO4cd3ZcXD3jSPsuz3jhWNXRVOyamBuCAchQA5pVUWg8neJQMQUSah7igwVTh84hHtnO7FXx91QkuzfkfvWz9I48t4CSypBExijvK4HeXQOw/ODdobvBI1iWFkosqgSdsGRZroXfDPHKhHCXUuQ2jCNDHRKBx2+yJmES7S9wyfwaCwVAoFAoFAoFAoFAoFAoFAoFAoFAoFAoFAoFAoFAoFAoFAoFAoFAoFAoFB/BMUpdTdgUDeX36BvL79B/aCmXSi48yDkQklatj48n5887j8sWRGFb6iY5p6OXMQFDiVIhuUgoPfMHZQV+h7ZzopcL3KEphm4Zp9cjp8k2jpqzXaqKTF7IquAb7UyEEihFQfOgWVHuDydfcFMFveBltOKO2Eq+LNKtwwpZzA0hMwyrFRV03WlyLpmTUTT2nIIlAQ2h2GKb3QGMGScR9mq3TPvjmXdlTj7HeOkkkEAMVdwQ/sRTDoI9gjrtAQ1qF+UbJ6ma31WXFpp2lSfDHpTjLg83w6cOkvOW1tzCOHaqI9TWXb20/g3zldWQdXAVRZl5tOBzOVY9ykdQNA9A7g+wpfVUex1wy2rbzlLeSr6tG7l050KsJSj4sqstMY9Vcf10Z9XT60fVZBjZNNBFKIWth0SSSueNcnenamAAamWaABNRD1mTMP+qNV/wBnKeiEbedCW+jXt569MuhKVDvfxxjKX1VPddrCXDpl6yBOk/xxk/OfFRD4jsyQuV+itZqTkLbgLmQFNwYF3HMOuyOsiKIbQLoqcxwW7xQ28o27YtjrM+hus5vj+1ci2a1t5CNCOuFsiu2By0I5KqVNQDgq2QE5kNB7AOdQ/M723TZ2hZq4OHLFVxncmk4Vxq7euHS5kXqiYiquokdUe6IelySl+5uD10HBfcKWFJNZwu7t5wdVZZRQipnygnbic4GMCQiPcL2aaB6hEKCvXHtmvD3BZMW2nd2M7jvH6LEFhekNdHKTWK1M3ECuCnKYFQEeX/NoIUt/pW+FyQBtbl0cN13xcWUpU+uxtzkXWalBNukAlLomPYRsiHYb86gvxgFlhW4Lab5mwo8I7jLnjkhQfIrGEiiJVVlCl2m7SCU6yhRAe0PRH0aCH+OXpNLb4JshRWPJDE725HMlCecjKNZZNsCJBVOmUggYhtREUzUE4Gy8wHAQ59aRRlGo2h5/TYlWDcdPqvWAT3aaa6d3XSgpMn0/tnqJgoXhhlu8QDf4TI+v/U0HKi+nmtKUOukXhnliC3ZrOB3XKiO4EyibT6V69KDj/wBv4s7/ADX5f/7zI/8Ak0Eg8NXS723xH3fM2kxwZJRBoW0pCdOutOJKgqVqUhhRAATDQTb/AB9VBHifT+2eoiCv9jBLhqUDf4So+v8A1NBNfC10lcLxPY3yNkVhiZ7Dkx5DhILNV5ZNYz4BRcK7CiUgbP73EO3X0qCFE+n8s8xSm/sYJfvf/pMj/wCTQWH4NukZwjxlPnNq2y0kIG5WbbrKsDMCmJ1kQEAMoioQRKqUoiUB8DBr4aUEccVHS+21wvZ1nMIyeC5GYPBcgykk3m0kiqgqgmt2EMmIhoCmnjQT1xH8S8Rw/cNz/iQLbis4xaNWbhJg3dAidcjhVJMogcQMBdOaA+FBx+DvinjeLnCCeamdoK28geRdNDMnLwqwk5JtBOJwKUNo/coK7ZR6czBNl305texMXzl1RzNwKKk43eotklhKOgnQKfUTk94w7NaCz/DTxKYx4q8Ytsq4sfrKMlFTt3bJ4mBHLJwTQTIqlARADABim7BEBAxRAaCRKBQKBQKBQKBQKBQKBQKBQKBQKBQKBQKBQKBQKBQKBQKBQKCP+JVoV7iF4xUYtXRHEpFkO2eG2orAaRbAJFB0HuCA6D2D2UFfOIaauS1eKBg+eETaMG3ml8siydmOiVFgu4MnrqUm0TA5LqXTb3fE1B0eG5csxFqMZa8OWVvjGTYLyZuYYExTLs5glDvG0DvCUO2gtVw9rxi+F7dVh266LbzcBU0HC4KiiICICmBwANxCiAlKPwQLQZrQVW6Qi4Msuso4wxdi3OatgrS7Wfkk5Q0mDRqq/ZJsxaJuziQ29sJ11CmR09k3F96gpYw4nuIi6Gszblo8TuQVI59PSaV2SJZdUFoaZbDdjxuxaLqp6oImbR0ac6SYmIJC6d3mH3B3t3cV+eZp4itdmdL8bRclMqBMJWm/cA7K2PNWYmqRmm3AT8wEXrwiZEw1/ukwEDvUE38F1w8Y0zxY2xC52y7cEaRtjxF6jZ11GFE05DnK5SByKIJ6Gk0XIMxcmOJFCEXKAl79BL2auP5/iDIFz2algl/Js7blGrLz0WZKiiuqaP8AOLohgFI3KOm076RNR547g9iAu+ggzKPGFw0ZpkHl25e4OYebmIxqukm8C4yKHVaIqJmRRMqREo7w6wY5kR15I+sd+tBlGM+Ku08ERD2Vw7wSMLft2QmJIjuS+iLkryCUfy0ucUOrHFUSmOomKYn9jMQwa96gy2S6TN7HW82fq8PrpvIydoXJc0KxfXACST2Pi27N0VQqwIG+nouzeBRAirZQmpw79BzobpC7wG+7ZtW6sBtGbW4ryewBnzK8esnanbPmUedUUjNU9wC5ep6F3B7GUx/HuUFeun+Ntl8YmD/3OY/K0oM5zlwZ8My/RmjlCOw9CRtysMZMpdCejWIIOTOitUlDHOYmm/eO7cBtfS9+g+nQQXrJy+Arvsd24MZvCXWCrIhv8WRwgQxih8W8hjfdMNBVrpkbqNcvHTMxgL7yQkDHMCh8ERSFcQ/lXoNi3R8ykblTgIx8nPNknrZxanmt83cEA5VU0RO1OmYB8QEE9BCgpx01OAMJYQt/HS2IMVwNsnkX0kV+aFjU24rlIm3EoG2AG7TU2lBaLg84OuFa5+F3H92XFw+Wk8k5SymKkk/cQiRlXB1GxOYJzCGoibXtoKVdNBhzFWFcxWjDYjx9EW20e2qsu6bw7IiBFVQcCUDmAoBuHTsoL6p8NXD9i7h7nb7x1hu24SZXxu8TWlI6LTSWORRkJjgJihroIgURoKN9CjhLEOarwvlhlzG8NciLCEj1GSUwwIuCJzqKgYSgYB26gBdaC/WS8EYXwpw2ZP8A2IsXQlt+crIkwfhDxqaHWNjNfZu2gG7TebT9tQUU6FPBWGM2u8hIZexjB3ISOaxYsAmGBF+r7+s79u4B267C6/taDoJCz7c4W+mThbNxIyNFw6F6RiDZkmqIgki+bJAsiAiIjs9nNoUfVQYN0shSm4+r+Kb0TebgH/7Pb0Fus3X6bJfQbsbrVV3LGtmGaLm/0reQbtza/wAZKgx3hKu+UsToVL9uaFWMk6RJOpIql8SGVMCWofGG+gwLovOFnBWbOGHK115NsBlLSLM6jOMeuiCKjAhGPNA6IgPcPvPu1D4JaDv+gFvCRJdGRbFUWMLVxFx0kUnqKqU6qRhD7oCX+bQXjyNxl8KuH7rVsXKHEHacHMt0yqOYuRmkk10SmLuKJya6k1DtDX1UH3xdxa8MucLjNZ+Is7WvcMqm3Fc8bFy6Sq/KKIAJwIA6iUBENRDwoJHoFAoFAoFAoFAoFAoFAoFAoFAoFAoFAoFAoFAoFAoFAoNZGRukB4mrszLenD24nobzdG3DcUeoo8thq6KREs6zSjBFJUolOJGxXRO+A7xNvHtKWg/Tvi7zvdjiYGZu2LIX6F7hnY1FGwWLoqYMUJAW8aoYyB9rQosCn5p9D7+5zO8QtBaXBxp6++KG/wCAyTC2qvFR0dFvoCMXttBN4UjlmTV+RUE9V011OuJHER1Idts2gBu8E0zl9YuxR5lte4LiiYBOQODSDYrGKgRUxdhQTSL2AGm8oafbUHzRzRiVWUShi5Ih+trtnLlFsL9MDmRQOciymgj6JDJqAI/6M3wRoKx9IRjG0OL2JseQx/m7HzdJaNm2QfRM7MokuxcEQFd22BMDCdw3OzKJSDtDXd3yiWghq5OCy5oNj9C1ucRmNCTz90m8ZRkk/d8lw5XC5ExOYU0txQ83XC1OUQDtUQ0HQhinoOfbPB1Fur7Neds8TuP39sQT9hKwrgr1YHaqKMtbbqQM5KBRIlsCKTKlsEd5nhd+z0jBY2R4XMoyvSDR3EnIZPi3FoxLM6rCDXcrmfsnarDqKrdIg+wkbKBy3BhAQMKiZe57qujuijr0ao6hifElwUZyzZmW5r/g8hWqjGSZWTSLZulVk1Bbg0cs1ueCSQgZRAXbpREdTipzzJnFIpS1ywrUe0MSz7wGMo/GVmQ1wX1je3XcLFzDQslOOgZkWfvXKagrJKGIAmOZIhiHN6Y/bBXaOTe/CnetoRc6GZOIPH8WtcU9KuY1STluopKkXbMkSqbTkIALGBruVKQBDXv6nOoc1B01wcB3EO5t5ped35/sQkLBWRIW5CDofqoRjyNeMiqi55YCTUyrdwJdDgYVDE36IkMeivsxsMqs53V3VjTpx6UpcMYvsYuwgOHKduDMVtTUFkHGoxEdk2Qn3L+Lm11X0gi5k4x+kApA2AnOAY8rbtVENhin17uyrJZ7b7J5lOMLS+hUlLsy1OW7kwDygH6rYx/ecx+VpWUOCfOIK67ct3olFBmpps2M8xGxaNCLLAArrqMkiETKA9phER8AoI06BOAftcOX9cqyJgbPbqQQbnMXsMKLYom0+5zS0FN+MpN1mDjQzPcDVbeSEeP3OpfdJMhSa/ydlBsG6FK5xneCZvEGW1PDXRItBD3gMcq4fpqCKen+/wAHMW/wjLfom1Bbzge+w7xj8hYz5uSgoL0+f19LI+Rrj50NBsIvj7E2Y+94v8wNQUM6AH/D3Iv8Axn6Veg2AcTv2NeQ/kNLfM1aCiHk/wB9U8nfvSH/ACu6DCeJRus86bmLbtibzjfNsjoH2qDQw/yAFBgfSa2+e6ekavmDR3b1WrZQm3x1SiE1f6ugkDFd8kuboQ8hWodfctbt2JNwT09FJZ+zcF/GopQSFwo2jLXv0J9+25Ao810qWcVSSL4n5SgKiAfGIEoON0G93W3c+O8n4EXkuRJSHLkEB8RUbKodWUOUPXsOBdf3QtBYTgT6NuC4ILunbtiMsvrjGbikWJ0HUSRuCQJqCfeAlObXXWgrLxwSF1WXxU3wbDNgZVkn8tItV5f6DbfupJgq5Bi3TA6rllJpNzn5ZEy7k0ezboPaWg7fo6IrLVzcVcDducIJ0zdxsNJBCITi98OnKHNSIVXapLh1EgiAF3ABhOPqoNj9AoFAoFAoFAoFAoFAoFAoFAoFAoFAoFAoFAoFBxZNdVvHLuEVCEOmiYxTKa7AEA11HTt0oKpSHF1l5hHxTppdka5SkuaRV55tSKVJRMEBDQoGESgYBWDv+lt3E7KDLuHXiPyHkjKRrNvKUapJgK3V0G8eBesABROHe11LtAP/APuygzC5uLqwbWyk7xXJQEp1tnc8XBrOylS5IKvmK71NTUT68sqbcwG7NdfADUFOpSD4N8jLTGWLRsnL6lzXpdDZBnHxvm1J84F/1iTZvm4L6o8g5EFgLzB107pya96gniA6M7FzuIcSzK/b5gzzsS/ZvI1Vdgc7SNkEVQXjR1bnDQhnCxgU1Mpv/wAYYndoJOwtwp2phjI8zllO+Lgnp2ei27N+7mjtwL7EmmQyhE26CQFMpykhN7nUndAu42oYfx0/VKC+S0/+VhQQ5cCdoMoWYdSC3XHMhblxJkSROYqkW/SNPi3ObwA6a7dR4Xb6joF+FQZPkCDsWQzQSFs9bmN3riFTmNxzjsfKzhyuCd70e0fRDsoOn4XnFxS8/D3h1RBQZGCuBhIHXVMQ5G7BlEMtxAAB3H5qGm0dA03dtBxcYWTJ3jAWXdsyDVq6eX3BQMkxbnMoVSOShma4FEwgAmMoDZucQ00Dw7aCZs+PYyCv53LIIpIuTSNvLHcJN9VFCt1Xi5gESgI7fYCgJh7oev0a145RK1vl20lW4jDTU12M9Wnv6aUrirj4O/8AqsPF6PP4Fbb8UPOdPh88ETM0I3YnOeNT60UVw9Fw874t1DAPoCZIVNwf5erHsb3B/bizhR/Ix3nF8U6vFupS7PPDn1R+W1OdXn3KDOlqsu2sh8T9iQ1g2vJT2S2NjP3KUc+ZW05hm8MLxAp1zEuL2AjoXAJlIdH2TZu17lbRregd3+wnlVObjZzHWV7rz3GXCRtft1XhZdq3lyEwQ5ibBqq9cEiGbUwKoqlBttOHon3d6gvTwq2Cwwt0ckBj6Gjp63Uo2OcJIoTsxHOXqBlX6ph3KsTGaEAxlO6mkOxEhip+4rEtua252WuZ73d8MeLhw8OMcPj4XOn03V42spePyIwlVkUBULKIbHS0yzWUVIIkER0BXUptdxdoBrWumzWSTtdo6FzPTq10+LGtQqSlxR8dVVJcCBun7MBJvGBjD4M5b85pW3CiR5inoWuIrKltwF6S2WLUjoSZjW0ggfmunThBFZIqgFBISELvApv8pp8dBsq4dcC2HwtYajMRWKKwR8SkdRw9daAq6WMO9VdQQ0DUw/yBoHqoNTfCbba+abw4hLuOUywnxVcr4ph7RMou4IqX8w1BaDoCroM6x3kWzjrd1nOMXqZP3dA5BH/8PQcTp/v8HMW/wjLfom1Bbzge+w7xj8hYz5uSgoL0+f19LI+Rrj50NBsIvj7E2Y+94v8AMDUGmng/yRxkY3dzTrg5jZty/csG5JssLbhZI5UiicUtxTJKbO0Tae/QbgMiv7mk+Buekb2KqSZXxS6UliuEOUoDo0YYVdxAANg7xNqXTsoNPvC3mzi0wdC3Pc/DK5lGzMGSCt2v2MCk9SaopgoKR1jKJHBAoaqdvZQWX6I/BNz8SfEPL8Z2Xbt86q23JG2i6V3OXkqqj2KnAAACpppH7v223TsJQcLO8Cxunpuy2vKk3NpOWZM3Af6NWGAg/iGgh/BM6ta/B/xG4Ul+45bpQTsEzf5RvLEbLfnp0F+ehcQQd8C7Zs4RKdJS5pQpyKF1AwCqACAgNBTTiRxZkzoseNGPyti1sc1uunqr22DGMPJcNDD/AHRGLCHwQPp+15Z/EtBtTwTmiy+IbFMJmGwXZlI2Zagqmmp9MQUAdqiJw9RyGAxB+5QUw4irSvxLijyXakfY+fGNvXadNVRDG8u4AlzPVI1q35iCoMBaMEdqZUFDrvEzkFAx9NDFoO04S7Pzuvxlwpc4WhkiSPakTKFaSszdTt/HQKiySRBROuvEs0HqihB2Ao2VUABSN6u2gs1K8TMXDS7yMc2XJGKhKKsWjkhi7HaiauxTb8YbFj6e8l9tUXXfKVa2d3VoztanDUlSjjw8coS0y0+bOXN+yHjD5x/ETMychHMG2K3RDyJW5kOsSaRO1U65A9Q7g0bqGAQ8Q2/CrhQ5RLy5rUKUMvlqrbvTz1I4dOU8P5e5Slz9bDT+1953aYez9DZjkVY+Ig3DUUodu+UFZUo7easuly+z1hyNf41XPZDbyz2vrypW9KUealGrxePOpDm+xz/xPCkOpBfCgUCgUCgUCgUCgUCgUCgUCgUCgUCgUCgiXLnFVbGGs9Wfh68UGDCOumLfu1rkkpcjZFkLcCiVMQOGht4joHeCg4N6cXvCDY8lCRjq/wC135p+WTYJLRTto4I1NsESrODFP7EkABpvHwoOFnjjUwDhrFsnkqxrrtC6JSP5QNoSLuNqDhzzFk0zAUSbzdgH3j2e5oITyouzfcXsovJDsbrZfswXO43opGtqR3dv3N1BhVmOgj4/HeN8Wjbz25LYylbzaBvBduqDW47fPDyKsS5W5eh9SthWREoe7Lr4GoLP8R3Gi64f8jrWO1wnMXK2jbQ+iafkouRQTNHR5VzoqKcpUQFXbsE2gDQIHjOf3Nlm4bPgcMSLi1LV5ak9fBZdAG7VE8eV8VQUDaKm1IcoaBrQRVkLi8xdl6xXeT8j8Pl0NXtoRsbNW/CLTxG5pqKlXaaCKoiiYS7DHTT3IqUHJtG/MDT17wFu3Tw7zMRc7673lnTkFKT3MCOUcs3L7nqcswpOCmScuCkOHeIC5gCg723G9k/2U5MM2Rw1T0qlj+RajL3ord/saSjtPrpFnKSp+a7EqgmMXXftP2htoJhS4Y8VMjRQxLSRYBDuJBVqRhMrogfrq4LuSKbTBzSGUKXuG7KDkwXDxiy3CsyRUK4SBhJs5BuUz9UwFXaswZIn7R7dEClKPv8AiPbQZe4iYtyqK7qPQOcxdhjnTAREughpqIeGgj/LVJO0s6s9U6cZS8n+v2uXPi/KUDDIjuSimpB5m4BKgUO9uE2vh46jr92uEcvsYdGlHzcP3/69851LOOyy5DIPHJbsA44J7AzvHoYoXcfQpPv4ZrIsFvOZCg9Io/IKhkNB5QkKOzer79VzijW1OHS4Hk9cDa4vJ9cNvmjaTInDNYi6bbK4YICgmYUngn3AZYVBMcBIBA5Zk+7r3jBY7htxxkzEnR3sbDy9jm37SuBkZ+ovbcGDJBlGpKSqyzdNPqm1ARKidH0NN5/HtMNYZygY/wDyhdeDox6UtPXw/wA+zHrS4XOHTcWx7gugL4jG0k5eotvO7YhHjrQnNAyhA0MUxwKTUR2hoJ9fe17tQHkOYZr7fWsKsqkae9p8UuHVxR4ZRlPTHi4elLV2dXCq5R4Ff/KAfqtjH95zH5WlbXqFfDhi+xrx58hon5mlQOJW7gsHh4vq9DLAQYu0pFwQ/vHK3UEv49KDX/0HWM0LstbMLt0TcD6EZQZRN7oFUnJlA/GWg6voIbgXt/iEvfHbpTYLy1U1RTN7pVq5Ag/yAuagz3p/v8HMW/wjLfom1Bbzge+w7xj8hYz5uSgoL0+f19LI+Rrj50NBsIvj7E2Y+94v8wNQUM6AH/D3Iv8AAMZ+lXoNgHE79jXkP5DS3zNWg1ydDxaZb8xJn+yDE3+d7NbMyl+NRB6QPxjQZX0A17GTlsjY4cH76zWOlEi+8JRVRV/KnQdFlL29+M+VMX+qU6CC+LaNNhXiwzlj8ScltNmc8lLwAybh40kEgD+Sguj0aWY4fh86LuUzPcEQ6fsrem5R04ZsdvNVLzyF0LvEA17fWNB2WQ8oY06V3ghyC7tOxJOJfWeqdzDGlwSFQr5Bv1gpiCkY3YcgmSH9vQRv0COVJh19HuGnCx1I9ErWbYAY3YgopqisAB9tsRH+LQbHqBQROjiTIC93SE86dxmwbnPIxm3vAn/cbpAqwk2gAKeytyGD18gw696oqjsntDPOKt1OUNO/3sPF9wrwwnp09PjpRl2tEpc/EOmicIZBjyQjx/Exjs8WqyOaPLIGBMgIuXqoJkMJPRIVwjt7PcaVZbTYfP7bG0q1aUKm53fBr4cNFW5nzRlp8EI1YaOHq83xBinE92cP7G5b1kzMFzKRhRQSTXMIFMQuu0e6GhNxjD2Vx2W2Wzfk+t77Mq+NOWqEebil0o/V8HPzuWGD9u+Ja6m0knEkgow6qrFw9SWTFY6ZkkjOCjpoGo68kvf8PZK+1uU7N4XMbfcU9UqdSfPx4x0w3v8AP8l0uj33bu2YYjy64yS9fsl4xNuZiUm8SHEdwmIUde3wDUTVmOyG19XaatXpSp4R3en7WGDrlHSz6s/cCgUCgUCgUCgUCgUCgUCgUCgUCgUCggfi7vLhotmdhW2eeHmUvZys1WNGrMLHGWBqmBibyCYAHZqO0dvroIhNljo7E+6bgMuMuv8A+pswf8tBh2d8n8KDvFko14e+CKRZXgfk+aHMphsBbk9mTFXdvTMH0rmadnjQWek+DqzLuzgyzvJ3TMpFHqjyRtYnJBi8ft2irVByb2PmlMRFwoTYBgIPd7O7QYbEdGzb1sWu1irOztdbCVjLhYSELcKiDNZwwbsWjhozZEIZHlmTTScKd45RMYfGgw/iSxjmrI3FS8wvjSahHLydwGWIuOcubmEErRSQOmq6SIgXQy4j27O6Sg+OPkLjtC7OJ3HMTa/Pt5hbpElLgUkClOk4QgEEkkORpuNuTAx94DoG3bQQ3kbrBcSrGZkIK39jtjzklU7CGN55T266erXxoJimcQ5Jx9nXHF/5jdwxrmvrNvnF+zt06pmbNNGDXbpJkMqAGOOhNxjCHuqCQ8Fyl0o8f+bYRnaZXEK5JBKSE15wIQWi5I4oJIgiIblN4CoO8B0Ly/tqDk8TnE9d2K8jv7JiZxnFR7a0mMgpLOI4znqqykqm3V1KAhvAG4mNt/DQYw34juIJO9oK1bgvJgx8+zyTNYPocATMNxY84pAG8d5tzsyW4fDbrQfxHivz+nj9zktypCKMhSdNGzdNgIKlfowi7woel3iKLcn7m3Z7rdQTXw4ZPm8sWm/uWbBHVN+im3Kilt2kMxariA9o6iCiylBVbpD7Utlxxm25d+Q8BZwmIEmMHDNO8cHuZhN2g7GRIcGDgWC6ZOSJAMr3+3eUtBBdhWrwxRN1Xa+Pwi8dFvBIzKaqctFz1yKL3CANUidbclI4IJFiiHJApxUHYgUd2ndKF8sLwkC+4OGMHZ0dkOGYKMnBWzfKTB49nkgF0pqV0k5FVwcRHXbrqYEzJiHgFY1tZazvNnbm3jLTqj0t3vfsRjLGX8I8PS+JyhjxMYSiIyFvGCe9eZtVWz9gik0a2q6SUWEFwAVDC5TKXeYB7x9Q026gGtQNCztrHOLOrqhTlGdGOiNrVjKXHHix30I4apauKWqOnTqhhqVOHRVt8oB+q2Mf3nMflaVs8pF8OGL7GvHnyGifmaVBGnSl3US0+A7ILgFgId9HIx6f2wuHKSQh/NMag1e8NeHePq5bLc3Zwrxt6JQTt+dJ25tue6kku4TAAHcALJiYSgO3dpQSB0WRroxZ0j0fZN9sl2MuslLRUu0dHAVCOQROqYhhARAw70vfoJ26f7/BzFv8Iy36JtQW84HvsO8Y/IWM+bkoKC9Pn9fSyPka4+dDQbCL4+xNmPveL/MDUFC+gC7b8yKP/wCYYv8ASr0GwHid+xryH8hpb5mrQUO6AIhVZDJ6Zy6gLOHAwfhd0GG9FY4Uw70lVz4lcdwHKE7D7DfCbOgVL/QQNQdtlL29+M+VMX+qU6DD+m1sU1tcZCN2EL7FctpNHGv+kRMogb+gROglLhxjnkp0HGQmrFLecPPKu0vwCLkOb8RDUHP6G2QYNuEDMXWHiROrvV1VxMcA5aYxod8fgh3TfzaDDOgZbPmd9ZJudFuIos7TZEMI+HMFVU5C/wAiZqCxuOOkAy7dly2m7lsfW6S3Zdta6U0Zu6cA8QdzSbgUhRAQFM6ZDt+9vEptDUH0tfjnzqztLEuQMm2fZ6EVlW8msWzCJcOhVZNVSKBvV5mheZzAT8BEu3dQcaP43eJqVbMbib2PYicU6xfKXkcp3L3rJUmXsZ0AAO7vMqYunb6G7t1oOxHjN4ilrau/KzKxrONatluItKSRM4decFOe2YOVzlAPY9hE3aghqP8Ai6CZ8IZEe56tC5Je4oRmWIC7ZWIhwR3GK+YNlxbc4+71mUTW8OzTbVLd2lG7tpW9eOqMsOaUR3f7DWL9UxGy2YGS38vsHUgG7TFDt8B17Q8Kx3+xWy/NH+6R4fW8P8PF8HzOe8k5sBjqyLVkDSdtW02YuFUxTVVbEEnMAR3d7TsHt9+q3LdnMjyi4lXsqEacpeHT8fx998lKTv6v7iUCgUCgUCgUCgUCgUCgUCgUHHfPmMY0UfSLxJugkXVRZZUCkIHxiPYFBwy3daaj9SLLc0eZyn9MbleEFQneAnaXXUveEpfujQGt5We9DVldMcv7MCQCi+TP7IYdAL2D6Qj6qDlMJONlUusRr5BwTs76CoGDtDUO0PfAaCr/AB/XVkRrk2xrNL+yWlYjpm/c3StjBmsZ+qsQCFbpiqkHsZNw7hDUNaCLMcZtmcGZxgprHFtcR01Y67B4ld0Telvu36nOEoC2UbAcO6O/0u0O7QT3/bErH/zc8z//ALuV/wDqoO44hsm3jZl0xLS3pddo1kIRwJiFIXUq4GIcg9oD27CKBUF8qO1WfbPZ3bW9nVxp06lKp2enHGMo/ZwmuljbUa1GWvtOsbZQvaOynF42JOyB0HarQd8gVMVygsDVfYcQDx5aTwtWijtbtBa7X22S7+co1MafT06/dNxV0y4exC4i59z0Z20qun+uL/lZMnjO8i8bKuYzRxPofPjAsKV51gu/roSIr8vZru05fbu00rYtaEbIYzzxA5pzDCPcXtfoKyeuJhvQ9yt0/NaQRINt5mo6nP7IX3w9+uFSpCjDVOWmMX2OGpDpeHfNdzYqm465o+1mEuzsq07ThGDO8WywSKUZJEcLvhUESAkBiB3Ux7aoPbrJ/wDtVPzouzuW57Ek98XSN4XbcmM71wjEQ91v7Pu88m6hzXO2ZCqkZmsiAAooIh6ShfABr7TzfKa0tEa8JfWiY0K0OpJxMPw/FBaPE9dN/TnDy2Sg8h+ZVZN+W72xjQh2zDlKk5YAJnOig6ahs3eNXF1MwyhweWjlXI6+SZq7phFy5Kiks0RVAW5myYF9h2D2dpyb9/perwoPqx4TYBneMJeat6SSzmFf9cKBkk9Fz8lokO7s17eqFHs+EagwiS4OcNIphAymcnqCSK7YTswkW6JibEeUsXUuhymVDb266k9zVvqZvlVGemVeEZeVF2xoVp9CMkkcOuIIzD0HIRFrZIcT8Q7dEUaJLlSOLUxEiJCHNJ2qakTT9L4P21VFC4trmGujKMo/N33XKE4dJDXSDcAlz8V1+25k6OvSzXDG24R2xcWdkyDeSEIIqqpqdfKm1ethI6KCfL3mE4bDequydSFGGuUtMYmEdavP9qdch2+YuDgPtvoAmv8A+uVQe3WUf9pp+dF2dzXPYkuLwuYisrA/CxbvDbfObWV4+aGCrd3Ku5Llc8qi6iwJEKK6hyJJgcqSZRUMJU0iBrVDmF1s1m1pO2uq9OUJdLDeR/3Sco291z9CXmu4isS8N9vzbOftyeZMXLBzz0DJ3ACgbtNB1BU5uwQHSsJstiuTjLL6ld2VWNOdOWqPu2r05Sdm7vcepLzVfOld4Q848Y61iy3D/DRku3iGsiV64VmEUSlFUUNm0TD3/pZvCpRoVqNxDVSlhKPzKWUZx4ZLVYchnmNcF2lbd5LN2bqEtaPZSQncF5aSyTdNM4bx7BDcGmtKtejRhrqy0x+d8wjKXDFB3SdWBeHEzw5IYlwXKQMjKO7laLu0HE+3bhyEgUN2Cc3eHmcvu1RQzjJ5z0xr0/Oi7e57jsSZf0cuALz4aeFKExfkWOQaTyb166lEG7oqxCHVcHMXQ5ew3sfLq5upXK4+AfiZi+lBT4obLtWOWs816tpNd2aZRTV5B0CJuR5Qju1ARU7PdUGe9LZwi504sYaxWWD7eZyCkE9kFJIHkmk2AgKpoATTmCG7XYbwoLDcL1lz+M+HKx8d3g3SbysJa7FhIoorgcpF00SkMAGL2G7Q9VceeAqd0sPAxxIcVuUrYujCdqsX7OMtxZm8O8mEWwlVMuJwAAOICPZ665C3t0WhPymAZGwWbYhpNxaC0ekiZQAKLgzQUwDd4abh8aDVhZvRY9Jhj8p1LJjSwii6RCOTw9+JthVAvgUwpHLuANezWgtNwYcLPGnYWEsyWXxDSTqRkrqtoWdqpSF2jIBzTNnaZg3GOYEiidRPX/8AxoOH0VHDTk7gsn7yjuI1xb8C5uVCMLCthuRsqq5MmZwU2hQNr4qFKHv0HSsuAriftTpQh4n7XtVgazlr0UkFnvnlEqvVXCAkXHkiO7UDKKdlB299cEPEZOdKux4p4212B7LQnGTlR+aWSBUSJR5ETjyRHd2KBpQd50tPBLmXiwWsidwhbrN+/hOvN5MjyRTbaIq8oxBATiGuh0zfzqDPOj04X75w3wdL4Bz9bjVJzIP5MsiwbvCLpnauR27dxOztKJqCmN+dDfxn2Bdcpa+EboZSlrSZhSB0S4zsDuGuoiVN4j2AcQDx03gP9GgulwH8FROCzAUxb05Lt5K5Z0TvLgesyiCJRKkYqSCW4AESEDXvCAaicw0FZcJf4PWf+/8AEv5JGg5kzY8054H8Icu4nsm6SCXnohN0QgdTO0jHTtJulsKXuFFv2b9Td70qDtbBfElMQ2/KJk2ld8JN2rgX4jukDf8AjQZ9wxWN9E+Os5BMXK9UipGMax6sDsS6sQw21HiLgB27+YIG2els2kL3daCcOBWHbwvBxjVo3Oc/OtBk7WVV7THWXTBZU4/GKihhoJaoOukrqteIcdTlrkYtVhKA8py8ImbQfXoYQGg/jS7rVfuCNI+5o9dVTsTTRepmMb7gANBDUT0hnD5PNpBeMVmFF28gLOJjUmZFn84sB1CGKzZpKHcG2imbcKiae0NBHQKDLMA8T+PeIxeZaWYylGbqBMh5xZyREdSAsBxSMB0FVUza8s3d36h6wDsoJLoFAoFAoFAoFAoFAoFAoI84mjQZcXCe6Uymigm44ZUqmmwWwO0uZrr2aae/QVyuZ1AxNjyD63Y1VLnP2yrUxWYqO+rt5qTeAB9oGP2EaF3GHw26j6NB+MkNoVO4+dGsGqaK0lInQBNIoAZYZSX5Omgen6i+v3qCX+A/rKON5iKdE7zCZTQSE3ukupNlEh/mKFoMZ4/8eSN3P4OZY8biWJepM3BRaOJczUkjuMQeZ3HCQm26bfAfSoKkuriva0lurteNI+QzENp1e3b8uVJwf7nJQWS/HQZZYdxZOu5YiamAeKBZLcAC+iclvhRN9sXrLdHs+6NBfe7MU2dkFNq6uZm5OoggQqfs4lOTsN4iHr7xtaxLaDY3Itpq0Kt/HGUo9Hi5v2/id9K4q0eg/jHEFms5xlciyDhw/YcnlPHTkTnMKSS6RDGH3Q7XCn9H3q6qGxWR0cwpXsoylWp6eacpc8uCFWEef6tWf2f2PuNzWxhow6LLqzJTo/4pgA3DbfBR/wDyXe/oTVhfKP8AATM/oKnorjk3vrQ8qLVLyUdv0gn82vN3Ximd+S9X3d3Zu+10r7xifOEHjJvbDN4MbWvG4XMhaT1YiDtu7WMcY/cOgLpCOolKUfSJ4CHx1NnJfyp5pstmlOzzCpjUs6mOmWEu/o8HFH93hlh+z4udjWeZDbX9GVWjHTUj9pseIcpigYptQHwGt6UWP1Qaj86TKd05ru64TEIPXLlenKPxc44B+IK80Ns72d9tZfV8etVqenimzLae5sKUPFiuV0U86R3hiftoR7Y+4xVKX3iqopj+Uhq2n9jle73ZO5oY/q6vP50I/hYFtlSwjmEJ9qKaOKPb/Y2X1u8PoUffoT1KnKR8Bcz+gqejisOTe+tDyotUJeq6dnK/FXm97omd/eUj/kCfzK+a8Q/ub/Rfir7xjZp0f+z+xGtDl6acp54fvxevQPkV/RpY/wD5PvZoi2k9+6v1fRi6jpJZ0sPwtSTIB70rKM2mnvhzSqj+JKrZy8X+Nnyd16fyk6cPta/UVGytPXnEZ9mMmuuLeeZ5RrMNyFKozcprEMUnrIcDB+StGLW5qW1zGrHpRx50qVIa4aG4iMkUJSOQkWwdxwiVUn3DAAh+WvUS3rwuKMasethzoJlHTLSiPiLK0vlgyeWvOxbhGEkFUZZyWbQRKyUNsKCaihjhsOb0NPHU1YBt9kWa55C27ipatMpc/FhHs/H43gXLLbija4y1o+fWDPIQK66aUTGKwrrY+kFLnb8tqrykgIktqpokfTu6evd8HbWBy2K2mnbRhStd3Uj1t5Hsx09bxdP/ACxiuXthZ6+Oer6rhy1oNLafKwM2/gkHB4Rs3ax7qajUVeZomG8SnXAe9tNtOHaO77c1cP7B59CEv7rqjuowj+S6UdOrreLLTPpedJy9srbt9bxll2N3Ws2SdR7q7I7rMO2KeXIL8gmaBs13rdupA0DXU1T/AEY1IUYwn0uZjOPSRVnmJj7+l4i6rZvCPURdNkWsGCM22TTlFTue+QhjHDm7Shu2kHtH4QlKWu98R3J27HuJEE425Lc6jHdYCaRLcbEqaQD1cqRzaL+5UIYmpwDQVdKCTuElhejZnLSNz7HDZ9ylI9+1lEXiBwBRYTEBRI5g1KJ9NKCvHScSjiB4mbIuNgxK5cx8O3dN25iiPNUTeqHKTs7e0Q07KDsf7ZZxL/5tiH/cn3/TQP7ZZxL/AObYh/3J9/00D+2WcS/+bYh/3J9/00D+2WcS/wDm2If9yff9NBNnB1xL5L4hz3CTImNi295o6r1TYguTn8zmbvpoB4bC+HwqCbXDdF03O1XLuIqQSHD3wENBoIut7gx4aLWu6FvqDxiklKW8wbM4dZSQcqEbpN0zpoexHUEhjkIoYpTmAThu8aCKMiWNw6cJ1xxNrWjhMqrdyzev2fWLgeqFRU6m5bqkIVRQ5SgZJQxNodnsuviUtB0ad54XtaGjLbgcERiUUNqyNpxPOnnO1KLOuJFW5x1ESkOKBj7/AE9pOwe9QWTx5iTGlq2w/Z2tbKDNtcyKS0sg3eKrJrD1RJsGhzGHs5KSZAENNduvjQd5aVnW9jyzI6xbOj+qRUNHJs41qVQxuQimQCEJqYRE2gB6xrrqdCQh63skXalZzOVk7xvY6KUcUXciSIi1ECKgUoCXmGAdxtd3aI/dqCct2lziGT0rirc3emMOOe7tcYasNPe1/wC/znbpUv6UBKMyNneMjpG92cG6VsSKePfO1v2e0MuRUy+gJScuqku6EBIbeRv3Ee7/AJSppya5ld5TQuJdKpTjLq9aPzd7zeF1MR6O7GuBcbcYNhjGW9aUjNP5ZwmxlovzJOv0lQZuDicx2Uu4VZJ7CGKK4I7AExSDt5lXEZvcd1Z6g8iy01ieXzSdw5eKg4e3RbLJoQ4cweznxwiucnvalGgtR0ca93jbdxMrsY9UUIq2ODZMj4iIHMVTcJSumyIajoXXZu+P1UFmaBQKBQKBQKBQKBQKCA+Jm/76tK+yNrauiRaIKQzcijVls7wqmebjlAwD7J7CmBR1qDuUbaDOspzvRaV6kY7qnwx5uvKvqlHx+COlf8rtratb8cet+F1d5Tt625M3M0ZZAulUkcylFWgFcpmMmKLWOMTdqUPW5W0+3MWrbnGYZ3YXl9SpXlfTTjcSjxR4dELWUefh/wAWf1tLso0qM4UuCPFp9Kf4WFr5zzASa+hxzdzwyC64O2/WkUjG6iEeoJCKaF03ic7c5vt6xGW3W2FG+7n7pqcUtcejq3W4lp1cPS55Qxn46u9r7DRr0/8Avq/92Z8PWQ73v/KxIC7Jp+umxJIc1FFJIEjmKKIkFXugJiCm4/nmrMdgNp9oc72mja31epKNPfcOGnTw6NGv5tE/O0qHM7W3trPXCMeLT6yw4xccOghHo904CHsQdggIiA/yjrWwDHHFi5m1V5VzAQstHnetNovGTZwmKqPYABvIUdS9nhrQVn6Rl5wMx01bb7i3t+4H74jFyEISE6yG1LenzNwpnITx2+mNBXK1by4ILmW824H4dchve/omV1lcsOQw/cO+1/FQc1ljS78i5dNhKxOGwsPNlgSzO+4M8Sr5IrMVQSA+5ottMfeb0AGgszlCw7qvTNUs3e41RvhhHxTEjKKLfXUPNpxIIqHFIDbu+PgY4e5rXDbHJMzz3bu7wnl+GYUqcKWil3ZuNzzx4pYwjLVx48/fxw6vxr9a1qNGzjjr3cuLq6tTssTKcTOK4d9bKOBhfsDyiriKbur7RMaPbGANrYDnKYxwKIGEBH4VV+yU+VDZWzr2MMl3lHeSlSjK8h7lDHTppapapSwj2vGddz7W3Mozxq6ZeT0klYtyFd15PJWJvOyWcC+izogoyQuBJ8pooUTAJwTAOX2B2bvSqS9ldo84zqtc0Mzs421ajp4I1qdaXHHVxaObR4urpYd9b7q2o0MIyhLVGXi8z4cUf2Nt8fJZ7+hNX3lH+AmZ/QVPRd+Te+tDyotVkUUppRoQxNQM6TAQ/jBXnLbfnEf3pkqdCTbDN4Lw5ccUtCy2LYBVuumJVCeaUSjoPvCUoCUfjCvSm62R2WvbeVGrY0sY4/4cfwoVp5hf0pao1Zec1X5FtpvaGQJ60GqxlEYuZdM0zqeJipqmIAj8egV5zZ7ZQynPrqzh4KVSpDzZSimW1rb62jV7UYtnnCvdbm9eHSz7kfm3uFoNFNc5vEx0w5ZjD90SDXoRyd5jLNdh8vuavSxpRwx+rweqiDOKMLfNKsIdpmdzzaNvW5IT6+gEZMlVzj8RCib/AMKym/uYWNjVuJfq4yl/KPOoaVPe1ow7TT0s6O+WO+WPqdY4qHH4zDqNeXdarOrWlKXSknSMdC3XRMzvJua9LYOfsXYs3ZSfGQ6hDD/xC1s37Gm8xheZja9qNOXmylH1mEbb08NzQn5S6L9gzlWSrCRapOEViCRZFYgGIco9ggID2CFbXVqNG4oypVY6oy+LFgGEpwnqi6CSxVi9OPWMXG8AAgiYQHzKh737WrLcbN7PdzS/udLo/Jw/Cqo3t5r/ACsvOakFPE/3RrzL6ybW03C+McbPcOWm9e4+glllraYHVVViERMoYWyYiIiJe0R9+vRnZPZ7Ia+y1jUqWlKUpUKf6uHYj8yHMwvLyF/V90l0pdb52fRMPFwTAkZDR6DRslqCTdskBCE1HUdClAADtrNLe3trOhureGEYx+LDvYLXjOc5apKt9LBOChji1LaIb+/J5VwYnwgSREv5Va109kleadnrG17VWUvMjp9dmOxdP++1ZeKowYomKJdfGtP0jNnltXvIPeCdG/Yl2dF8ljczhFdM3amumyHvB8YHJXpRsLe+2Wx2X3HapU/56ebFCuaU9zmVWGHak1drcKDjHPRYocT9nt4mPtvIWGbASuxggZXrUrcpbpbOTybgogJTnMivs5u/eI+rSssULIsyQVlTOaL9ZZiimTvGznjqTbX6hKF1ZaOLXTbsTuwD/Eg8UR7w9gDtGgkZHo/7AxnxB8FGJeJTHdnXddqEBccXeE0LDrRJUIyLIePA6ixCnVK37vL3h3BL2UFfbNiYeJsFll5kwSSubJ2IM9myJNl1Fe4OrOFRb9ZMIjzeXsLs19AKDHMX3FJS1scAeIHRCGVx/lp+MmTZ9KH6KGTdH9r2K9lBn5cW8M/9p4ylkiIs+zzXwtlRWOvWXbpIDIdQNexDJIOzB3ypimmUxQP2CQutBc/oqYzGlvZj4k7X4dk4lPFzHJEcFoIW0sRSJSWPDtTPQaiQRT05u3cBOzfQdpxwExUbipx6per65kpMqTHqBIlq3O2N/d47eaKhimL3/HaHo0FvKDhTE7CW+069cEw1ZICYCgs8XKkXcPgGphANaD7MnzOSaJv452m4QWIBklkTgYpyj4CAh2CFB+nS5WzdRyYuoJFExgD4g1oIq4ZeLS0OKBSbStS2ZSN8ydX54yXK7/N5mm3YY3hy/XQY0HFlcr+3ml0QNvRJ2xH015zScLqAczdi7RSKCIhqHMOmuU/b2a1CGPKjfVbGldW1KnKOq6188pdC3nCPB4841Ofv95f8cnpQnolKXV+1GX4XMx/xM3hc12RtszlsRqRZeU2Nlmiyoik1E8gn3wN4K7mWvvaKfa1V5JykZpmWa0LS4oU476p3uaUuGGq5hxePqt/J5pOu4yujSozlGUuHD8P4nVtchsMy3czLe2H4eRjo8qyco9UTOqo0DmSAJH0EBKCWjLQ+4fTWLXdkvKHmuZX0ISto7mOreyjq4OK50S7Oj+780tXWnHmfLjK6VGn0uLq/Z/ExUblhpLHUDfEPhazPNslYz+WXZuiL81JRkAJnRKIDpoIrFKBvH0viq1Y8pW0lbJLbNbehS3dS2rVpRlr1aqPenGPV044yjp/i7vam3hdSpTlLVGUY+cy1/wAWUzaMr5nPaMcjFJzrVizOmufcmz84KsFTHDQAKcBS3l07NvjXO55Vb6zzCUKtCnu97CEcdWPPo39ShOUvG1Q54/Fp8L5DJ4zh0+LT9rTqZDiHP145KuttFurJQTj1YshnjtqooYW7oyBFwE2oaFSMU+wvbrvIar1snt1nG0mYxoztYxpypx55R1cM8YRqd/xJYS0x62qMlPeZdRtqOrXxc/8A6IJkHluoXEecWlYaSkSF1fuWso7XWQXEwAHKEglDTt27lBE/o1r7cVsthmXdc6tKpWj05RqVZyjPxNMo+dPVLoqB1fFLbuUpLN7mWvKSho+1ELNhgh3N18RMnaIdaErjreiDXmlVMHsO5Q5Ux+M/udyMo1e1VDVq1aI+HpeDreMp2OcK9/4/acUtq2lCZHteRk3LpTVnbfEzdFyHMmCKneM2OwBqqTUP8eqQmvr1KWrgOBE4Fh8rQLC7J/Al1IODyh3+yJtexUEzKEVUAAHnlSXOmPrIuXt9YUFnuBzHjGwguUWdgSkH1ozTd5yh7bac7aCvo+ZPT01/xv8AE91QWBoFAoFAoFAoFAoFBG3FLxI2pwpYo/ZZvCMXeM/ogi4rq7UxSn5j16i0KfU2gaE5u8fiJQVwzhxr4Sl8h3pFTOD7xlJu23ScFb6TKYbtiT6pXq7RY6IisANxQW6wXetpqHeJWKZ3sZku0F33Vdxlq06O9LGPa04+VHXLTLxlXb3txbR0wcWX43+Hq4puYLF4vvh+gMGReHkEphBELkeOkIIh44SmVAUjAWTidVFNqevMEDex97outhclvJylVlU1S1avdJceuMIy1dr8lD60XKN/cQ7P9avxPjC8WvCjNIM5l7iC4mQyF321bRgdSye9u7mjqpCQdpxDY3O2UA2gju26kqklya7K7zVupavKl1nP20vO2/kdxo45xNfc5cNycM93W+7gZabiQOhdbRySUdR7RoY6QpkU00OCjMCifQNTaj6JqrbDYfIcrzGOYWmqNTypc0uGMe/h8fQj5rhVv7mtS3U+ikWy+lCx/dmQ47FzjFs3GzbpKKB2zdPG5uquXU+4g10dSGMB+ruW5jCco6HIculZgokASTvB1s5uk7ws28YO25ta6rgaILrZ/wDND4qhnqp3gOEhiDmQIdRDeUi6hw+l8sfRoJjg+JbM9tcNNk383/Y8u6KdpSZZpS6766ss55L5VNIzdy6STI6LyybRUFMu8dolLtNQR5K8cvALkK35F5kjgiM7eMh0cmi7cYP0DG8P79SEoafGNBiFsYfx3xWGBXhowJjGwgW+kSLzKrhSRS+PqTJXuD9qcKCx+Rp227W4gblavMrXbbD3zVGFcLQEcDxN5tRMAagCBxJt+Me3dWsW1GZZZlvKNmOvMbizqShQ59zT3sZ8HZwhLTp+fpau8yK2pzlYUuCMul0nVR1w49iZiQuKM4nskovpY6RpJyW0FNVxTLsJrq207C9nZVotsx2bs76vd0s/vo1K2nXLueXFojpj+q6sXbKnWnCMZUKemPjf8yVOF5GzHUjc9yW9kK4LifSKzXzo8uCJM0UAU0zETAuqRNe771SnyX08lrV8xvLO8q3NStKnvJ1qeMJcMZRhzcMOfhWzMt7hGEZxjHCPZZNxR/Y23x8lnv6E1Zbyj/ATM/oKnouGTe+tDyotVkR9VWf76S/PCvOa1/OIeVFMlToSbkCeiFepqCmpTOv177z+Vch84UrzN2z+GGY/T1vvJJsy33vp+TH0WwngNMY3CVZ+7xBu4D/8UrW8fI1+jTL/ACan3s0XbSYf9d1f6+J33FdcAW3w23tLgbQQt1ykQ326heUH4zhV45Rr7uHYPMav+FKPn4afWU+S0t9m1CGPaaqygJS7a83kyrD9GRPDE8S3mgx9pZW33SOnvmIKaofiTNU7ex9vcbbbzdfKUqkfRn6rFtr6WvKtXZlFsSreJGDiyv1Nc/uJ/wA0aprn82n+59j08GnBfxP9wa8susndswdZtQwVw2WDcrm3fOIPIRohyeuAhoCcUq6NoIlNuOJW5gAnrE3jXplsd8Esu+go/dxQlf8A5/V8qXpOq4bOPmyeJW82tk27ZElHLuYYJEyjpwmYpA3KFFPu+JgFPt/bVkikQp0r8+dxke07YKbsaQi7owfGqsBf6qtQPZKXuM87sbTs05S8+XN6iQ9i6f8Adqs/GVQrWZmrYFw0P3F39HW5iY5A7h0lbU1HlRTDUx1A6wBCgHviBi16Acid3hd8nFnz/q95H7cv9yJtpqejO6njafRa+JLihfXx0WEbwxWq9gZK2rL4eLEuG4pBgsKrqLlQuhugs1cmKcSpARu3MqKZygcNphE2lSwsDOneZbCcyGaLZuU1pTOIc38Uspa903RJugMwSZhayS6S7ZyVUqJVAct0ylUERKBy9neoM24WbxvW/ZHo6rsyNKLvph5Zt3c968+muSlhiETUMI9phFIiZt3r8aCtlszEPJYbt6xY2YauJu0MN8QX0VRCLgpnMRvcKlT6ykA7kNwiXbvANfVQcjG2M5C3+L59IOiF83QeWMPjD+8QZt00kVtPunQoMtauMGJ9DLkmCg1rVNeEnmE693MGqjcZF02Je4JIndkKPMMmCZikKKgabDaB6VBdfonoy38f21mzAdvxrZg2sTiCuRowjWqBUk2zFydJ62IUpdAKQE3G0A94lBj/AEi9l5UkeIO0L1x5jqWmixESiqCrGLWXSKsm8OoBDimHxF7NfCg/H9mxx9/5sP8A/CUj/wBdBhGf8t8ZfEbYpMf3vw3P2zNN+k8BSPtd6CnMIBwAO+Jg07/vUHfY64nuOXGVhxOPoHhoVVZQzBJm0VdWrICoZMgbQE20wBr9wKDt1+NHj5cNzt1OGPunKJDf+qUj6w0+HQdj0a1nZCxnE5CkrysSZi1VGzNRmm+jFUjuBIVyIgQDAG8e0vhVLf1pW1nUqwjqlHCUnOnHVOMXecOmIrhSveChcoYuMm2i0F5FuLpuZZBJyo1jNFNxiFAqnMSUHb7g24vud1a4cn2yd/Tzq2t83sPc6cZVY6o88MJzpWvFqxjhhr1Qn3urLVFlGZXkNzKdvV6XD9qbIrStJvjuwbOuxxYD5u9G/wB07nzMYRVV2oT/ANIppqqFTIJzBoonoOngb46vuV5XDIsiyy8nZyjU7rqTraKcpT0/3qMJTjGOvrR5vKU1av3Tc1YauHRw8XD1GLxSOWLJgbkjYPG8ssrckS7T3mi1hBNEq0uPYIaARTmLNdpR8SKagFY1a0tqsnsL6lb2FSUrqnUj+Tn0YyvfNnqnS0xl0oz1YKupKzrVKU51Y8Mo9b6P/mchOw7/AGGOXdovrFeIKxdu3ezRbNUzrp6LnZqoETPtLv3bjFL2du03waqI5Dntts/VspWkoyo0cyhGOHPPDjlQnCMZc2GrVqlp4eLTL9jh3TazuderpSo+s6+5cS3vds9JW8pZsokmR+s3FyowUBIx1X0g6SOQ2mhyAVREROHYAm0Htq3ZnspneY3le37mnp3ksNWmWnnnXuKsJRl1o6ZQlKUejq09J2072jRjGWqP9RjFlPDVH5IjbxtZKWsuSjASslJvLrqM1U0nCPJTOkVYxu7z03JnBAL6YEMbXsrKuT612gtc4sY1bapTjG2jCctMoxnHRGUNerh3sKsqsY4eGMJS6qkzSdtOjV0z1cfD/XZ06XylOHniNnX5zyUwkqyMYR6rKXOrIdnvanRSEKtV3yecol9c+7VdVPszuJ1vShSY/qgqf0qtwYntDOkRA3tE8Kr6UZWlHAjH5GiZdS6SbeYAcldgH0jUPY9TB3t1bD5bQnZ5bQt5cOmMY+bF1sb6PC/lLv4ybPlowj+BU0MwWLEzy52D1mVJVUGoJvriVWMiCnfAgND6D27S+kWuGRSltKpSp5qPt+yH8157cDLu04pnIQzhEVVAUI3QJBmApw7pSn56mgl7d9Bafo4mEMyJeK8eyi2zo6rHrjaPIxQEnYuJdW7aOZmSKOptplOZv72ghtNQWhoFAoFAoFAoFBxXUpHMVU0Xz9BE6pTGTIqqBRMBQ1EQAfeDxoPwpOwqCfOWl2xCAoCYnMuUA3iOgF8fEaCnfTZPXcrw/WzjWKteXmnkvcrt4jHQaBVXBuoQ8g7IrtMYgbEnBG5zDr2AXs1HsoIAvbiQs+6C5XPEsDQ9vSUpD3GrKlfk32Rcxnm1vOAoZPQiDrlM3XVj9h9ynbouagx27LufXdkybui7o1KEk27pK6btjNophCMnI2Ar1lUpu1JAOQ60OPZo2U/yZqDpeLXPBsxXhcl/W/jSWKDxeNvlpGQpCuTtUYmFe9XfqCPLDq29dFwJwDXYqXQD0GbcUKxJKSu2SjxBZubKV9PeYmQRDkEjYJYynZ7kqYGOI+8WgxSGjXbzi3xply2lCOYuSy1FMzPEe1N1GyN4XI+bLpmDsOmc7BE5TeAgYohQXHyV0UFt5IyW/wAjr59uGPO+mXUgeOaRzbkmFcxx5agCHspS7+7r6y60HQZpQwbwq5Rw3jLOdrwFx2vGWvLEXuOftc7t0goVQh0gTTT3EJuUOUB9jH+LQZXcXSjcJNkngbfxw3NIRj2TI2mOqQjlmlEtBKO5xsFv7LoO0vLJ3qCKeMfiD6OvIuL5OaxnYtvzF8EMj5pOtZr1oc5hWIComVTIiOoJmUENT+IUE85Lm8m2hlVaUt+MmIaMexbEwy1s2USUWkzEKYDJrmMbVLYA6FDT3Va/7aXu02Uba1a1pGrb0akafutvaxuJVtOrhq4ylwaOjFe7ONtWs4xlplLxpadLtLsyLxFXTEub0iYuRsm3WpykbIFtwJKbfmMYC7urCO1Eoa+vvVVZttDyh5vZyzK2p1LC0jjHTHufui7qc/x7nowj+/v/AO7jRt7CjPRP3SXlaY/zZNw4XRli5o2XHIyL9Rm3eJkg5GWhAjnLtMU9VN7coiBQKfsA3uqyjk4zba3NLe69uIzlTjKO6nVo9z1J4aePVS+Lml0ZdZS39O1pyjuf48Wr/N2fFH9jbfHyWe/oTVeuUf4CZn9BU9Fyyb31oeVFqsiPqqz/AH0l+eFec1r+cQ8qKZKnQk3IE9EK9TUFNSmdfr33n8q5D5wpXmbtn8MMx+nrfeSTZlvvfT8mPothPAZ9iVZ/73c/O1q3i5Gv0aWHk1PvaiL9o/fur+/1XT9I9OGhOFmVapG0NJyTNr+DnFUH8SY1beXa8xtOTqvDD9ZKnD7Wr1XdsrT3mcQx7MZNfdm2ya5izAFT3ebYJy//AN2JP/51pNlGXe2XdH+HSlPzeZJ9xW3OnxpaWccFE+FucU1mvRNoVxJnaGD3+ckdIPxnLWWckl77X8omX1O1PR58ZQ9ZbtoKe+yer5Poto9eh6H3Flfqa5/cT/mjVNc/m0/3Pseng04L+J/uDXll1k7tpdn4ztLKXD3ZkBeTRVZsW1mu0iK50hDmxxmynaUQHtSWUD8OtemWx3wRy76Cj93FCV/+f1fKl/q63FPA9w94Sv5DJOM7efxsqiRymZQsw4UIskuO46Z0znEpg398OzsGskUioXSTTwy/FK/YlPuLFwzNsH2oiUVh/S1ony+XvdPKFVpfJ06cPs6/XSpsnT3eTwl2pSQ9cVrGhbWt24TE+rbNyt/u3SiP/JUXZhlmNpltncfLRlLzZyh6q+Ua2utVh2fwrtdFVP8AXsLTttmN3o+5TqAX3iqopj+Upq239jne41dk7m3+Tq+lGP8AwxR7tlSwjmEZ9qKc7dwFgu0GE7EWphm1YxpdCp1LlbR9vt0U5U5wEDC5KUgAvqBjAO/X0h9+thmIuObhs4dz4wLhJTBNnGswqwKFtQ1tNfNwKAbfu6ty+Vu3duu3xoO5VxnjlSUgp1SxIfrlrpKJW07GNT5kSmomCShGw7dUAMmBSCBNNS9lB1hOHvAoS1xz5cKWmD+8Wp2t2vQt5sCs0gcNpk3Z9mrghg7BKpuAaD6DgXB/WzSQ4ftnrAvI92K3mNDfz2BdrFXXbrvbh2JG8U/cbaDAL+4UeFGxbLum77a4Y8dNJB8xFSTchZrEOtmKsVwBl/Yw5u1YhFu/7shTeIVYto766yzIbm7ocMqcZYxd9rThWuYQkwltflx2E3ksg2jHQzCUuSM88zINYRqiaSdEOdAp1DkADrDykilDcIn7vvVDl1txtVbWEbuFWOqVKVXRph0tcsNPa06Y+UvlPL7OdTRp62l3HFTxozGCYK2besy2kJa57kj03KBXJDclEg7SgbYTQVDmUHaUgCFTnl1edzYUqs+lKMZedgx6phprSijL9lPpWnrgi5cemRSUOA8okI0ACgI/bqCP8tVritjk/LdhYYtA95ZIuJCPaJl0KCg6qLqafS0yB2nOPwQoKj3J0g/Enme51rf4XsVqkbIm7qnm4XroSeo6v+KQAfeHX9tQfX9mPpUoBM0vJ43M5QQKKiyasC3MAlDtHsSUA38lBOnBrxVJ8T9lP30nAJxs1DOCJSTZscTInA4CKaie7vAA7TBoPht8aCZ6DjSqiiUc4VRPociBzEH3hAKpbqUo285R7MhVtjm/Ltv4Eueee5AeSUiNlwsrFvXDVEqrV0+VUSMmXYmAGIGwohqAj21rNQ222qsNh765rXkqlTua1rQlKMOeE7ic4SjHTHiw4eHUc7P4m5Lymcw2tJmybJoQ0pY/0QOolJFDkmMmDcok1FMT7Dc0xx7ddfCs7s8zze/2vy+t3dUjb1rTumVLg097dR5ujq5pa8ZY8Xh6Ij23845Xv3EVryiGRXsXIuZSf6++QQQExytmiztAggcgl00BMPDwqPcv252pz7ZPL60LyVOtKpea54Rhz+5Up1oR4o6dPRj5Iy1pxDXw7yayjEld5XOHwmAjgRDlmlTE54erd6Aabdaymlyg55V2mpUo49LLN9o097ujTvP39HvaR1drXNnG44+0IKWytKINrnmUlGVyM0GfOctjxAulEwDYYpQI5KYgal10qhyrM9tsxo5Za176pGF1VjorYRpa5QxtN7OPRlHgrRlHijq/kd9AfSGp3ZI8U8hb0atIXgLSy43qkNApXGR1b6hzuw625GGanSVFwJNSFXMOnVjaEKBu9sZSw0wjDVqMWM8F0rleM4i8dx3EHKTQv3D8WjOTn4GYgUJF2VmuYSIoliGzY6xiJqHBJVX0Sm7TCWuYlJTh+yMzhbqby3DLdDe4X7pY0AW1X/Kg4o4rKDvImWbTFwQ4GKfTlI6G3dwtBlvD3OTXC5ZuULrvDHa514plFvUWL5VBGaflOK6RSLAL52CaHMDakc6pQ+ndwu3UwdxZfSXwuQrwjLItLBlwLPpmWJHRfWJNmmmqsRFFZ7qbmDtK3Ksn2+CvuKDtMtdIVb+KckTeOXWIJyQcRD8yKTlm+alK5SRZJvHioAdQBJyUlU9Cn+mD6PhQdUbpP7FWbPH0Xhu63iLJKQeOFG/VxEjBukmdF2YAUESkWMqmTQe1PXVTaFB2Nw9IcxtC6HFmXJw+3h51ayjCPXRjQQdpi6WadccIpqEU0OdBvofYHeU17gDQY5CdLTjO5iPGdt4euh/JtlQTTimqrYVnIi2Zuu53wAwik6NoXxE6BiB2mLQWtYvE5Fik/RKYhFkiqFKoQSmABDXtAfAaDkUCgrtxsNQe3DBIKIt9hoOSA66iW5VIQM3MTle8JzkKkPxK0GO4tkLddSiLdxIQyhFr+auAJIKpikdEQkNFADXva+4Hw37aC0i7No5ORRw3TOYmvLMcoCJdQ0HTX3woPmMRFck6Hm1DlqFAFScgNDgAaAAhp26B4UGM5ufOIDEd2XNCmK3ft7ddHRdlSKJyiVI4l8QHdoPqGsU21v7zLdkMwu7WWmpTpVJRx/ZKMZc2IxnhempG9uHaEva7FU38s8YOAcvlm6e9UCrKEAB0AA02gUNKx/kxznMs65PLbML2pKpWlGpqlL5pzEOcMkZxQ5vhm2Rwz0RGOaTwovI9zHJnOuUgpmVDUpA9Ig7Kh3kzx5Vdt7OGb+3WMaMaumUMY9KMNMsfi+PUMi4sM03Ji7PeP7StiWBlGnO2VlmqSCW1dIXQJlIOpREoFAFNNPDdWQ8q23ud7Mbd5RZWdeVOlLTKrHtxlV046v4RxMXZ8Yd5ZYYZNx/j7F+QF4BS5F3DdZZMhDE37kgKJgEBHs3G8Kq+V3ONqrfaXJ8qya7xt+6pSjjj8+qGGHP5xj4WNwuWc62K4yThjJV5IS0xbtmrS0LPN25SqEEEym+CG76YUe0OwS+6rH7Pa/bnIZ55s9m9zhWuLW2lWpVo9Lox8Xx4+Ho6celgOls/iJyZOcEt2XqteTg1zws2kglK8pLmlSUVQEPc6eB1A8KtOT8ou1V9yMZhmUrqXdlvVjHX3ufTKVL8U8BncPk2+3PFPY9jOLkWPEydgpPn7Hlp8tZyKKxhUHu666lLWa2e1O0FTlQynLpXMtxWs41Jw6uM9FSXP9mJ32IcLXELk68rayawu29Xb19FQKr2HXW5e5sJSLgO3QoeA8se2sR5MuULabOspz6lfXMqlSjRlOlj3ueOnCfP/noMHLe8QWYA4bMZsbfub/1rvuSOyGceJEMKYAuYm/Tbpr30y66eHx1W3W321cOTrJKNrX/v1/UlDey5u97rjH9njQ6vR+c58eZmPDfkHLsRma5eHvMd1IzzuJjkn7OWSRAgmTNywEg6AG76YXx8NBrL+TrP9q7TbC92Uz+vhcVKMI1YVMOzjp73Rj24/wCZ3+fvs94o/sbb4+Sz39CapA5R/gJmf0FT0Vxyb31oeVFqsiPqqz/fSX54V5zWv5xDyopkqdCTcgT0Qr1NQU1KZ1+vfefyrkPnCleZu2fwwzH6et95JNmW+99PyY+i2E8Bn2JVn/vdz87WreLka/RpYeTU+9qIv2j9+6v7/VRn0r9wC0xjbFrkN/f88o4MX3yooiH5VS1gPsj7/d7OWdph+sq6vMj/AM67bF0td5Vn2Yq78INrBc58klOXXkYtlRJ+2Ny9PyVBvJdlvd+GceLZVv58LKs8rbnuX6WKOcYTxrayNbtypm0Mwm2jjX9osQ1YJs5eY5dtDZ3WH6urTl5so4rneU99Z1YdqMm32vTtCDiyv1Nc/uJ/zRqmufzaf7n2PTwacF/E/wBwa8susndttwT9ZOzfktH/ADZOvTHY74JZf9BR+7ihHMPfCr5Uv9WWVkqlaq+LacC4uJi95Lm7wLOqtyD8SIAkH5lecnKhed37fZjV/wAWUfM4PVTHkdPdZPQh4rus+235o4fcNSu3TrUFIgI/CEXnN/ravO22X9zbE7PVcOtSrfe6vXU+W1teZXkPGj6KYeiauDlzl6Wmc301szeJh+1MoQ355alH2NN9jhdZhZ49aNOfm6sPWwWPbanhooVfKS7xhPo5hLwIyzkpSHYvOVucKp7VCmQEvaksmJNw9zePYG78BpT5S61CjcWu9l1anWlHi1U9PRnDm1eDV8X2ZWPIIznCrp8X1vmcs9xPIjhTipp5OOIdI8o1I8ex7o4KN2p5MpT7VO8b6UJg18ap83zKtYcmlC5nXlRjvaOucJS1RpSuYxnpl35dD4/CoL6MMcylh/XRYtbN+XjLQky+kciToPiIQbdmQrkSh1N25SSFwBdu0qxkz6gfx72ulYJlef53eWFzVq31XfabOEOLT7lWqwhKrp06d7KEun0uLVpU0ow5+8/GRbyy7ZSEswk8hvDP4qJUjznar6JG0jFnQL+iA87eVPv1w2jzzbLIoXVK4vpb6jTlS4ZcP5rUra+jH3XVhHj+q+xhTmQWQ7/XuNk8t7IMq+ZJyKTeEF45EU37Vd+4QKdYDFDeOhNAOOg92vljtHtBPNKc7K+q1KcakYUdcuGrCrcVaUZT548fR0xlLi4XzTDmSrw4uLgmsaA8uq41ZcXa49r4+5duYEkyuG6wCUNDEcA4Lt9RdoVLnJrWzO92X31/X32uXX6cOGOFWlPhjxQrb3vfFHTF1VuGfCztSEh1xIZaMbn5f0vciUdvj4dnxj/LWfSs7OXSpx73iuvXJA3Grwfz+fV4a+sYzqEfclvp8tum5MKaa6YG5hABQoCKRyH7Sjpp3qqYx0OKMxtrpbm39zlniKlJ2AoV5Fju/CYoDXIfC1Oj3z/mi707y4scnK8oh++0Rf8AWnRyetMpgDlNyj9pr9ygsJkbGVz4z4fH1kcJUC1iZlEqJYlJuCJNTc4nNOcy2pTmEm/Ux+2gr+tZ/SzTiCsU+uEiCLgopqqmfxqegG7B0MmUTB+Cgmjgo4VnfDFZkk2uKaQfTc04TVkFGuvJRKmAgRIgm0E2m8wibQNRNQTbQcWb+o7v97KfmjVJefmdTyZCl9szSNyWfBRNrxRp/rLO0Y5wwZuCl567brrlZrzD6FKcCEKYdfCtObC7hmWVW1vZUu6NUctpShGWEdU6XdFWdPVLhjjhhhHn1dEZNbV1uI2w4WdeHFNxFYQnWxwObUSKtnKLfQdPWByaVkeWZnO3yG1upcMqOVXkPrUqsKXpRGFSSFvRMQWwsrW2SFbR8q4XNHSD0h+WopboFQHckOm4yyBTFAvrNpWG3VOxtLTDKs5odzxp1KktE5YdLHL9NPHVDt1YRlH55afCMjhrsvuMyewv9zZi671nItY08ksqXad4FvaCyMkAgfeZY+7sDT1eNZBZZrntttNSzWdtKVTCdOlrlp5t77XfkcYdPVjOWr9nV6Q/tp3PYT1zbkldDxi2s1vkAHjTnLim0ZLqw3WV0EzGENpEnhzaF9Q9ldmU5jkletY1b2UI5fG814c8tNKE52e9nCPZjC4lwx6suEYF0hkq2geIOQvDInD7Yl/W2va0cFvSV5WRILJxShRcCtteNGKpVyHE6ZhSMr3NnYAcytuaVSFaEZR6MhhHR6cQGGbg4hLStaxuFjFSM8YDNJS87Lx5OtjIqA2PzVklVIwG7XeJduh1wDQ+zeb3XMSpfvC9xYEuZ2a3eHGzjRqrg5yPI7JU08daCYR15Tl6zTAfi10oOZh7hWzBcPD/AJax/e2PXUbct1lbMyITiaRWbpmk4WFIpVyu3Zj6pCbeQw6EMfQNQNuoMXu7D9q2dxfv8jWcfH7mMJkWISC3vojLHqtRZsk2yCCZOVtS2n6wbYGhD9WTKI67doczMODsIX3Cz8JjS5MfJSMtkIs9FKjKlKdeMYQ/VEUFVdomMBXxDewmEQ2GMftCgxFziq/7aWuSNgsoY7RWumGk7acI/RGKoiwfpIA0MBQQ7p3J2/K2dgo7ijqb0aCTL24TuMi6rrfXBZsJalrx7o1sdQiizPNVYCxTECuAVKh/fDVTs5gdrhDaiIlIXbQRjG9GBxbWrMHvOz3UMzlQhipt+p3Ko1USepkboorprERMJDEJzD66f4gpPd0GxmFQfNYhq1lXPOcptkyOVv8AKKAUAMb8I0HMoFBx3UfHvFSLO2SShyegZQgCIdoD2a/GAUHCPZtpKHIdS1o4xkyEImJmJO6Uo6lAOzsAB8PeoIeuriqvGImJGCirUjFV0pZ3HR53DhQhBVJIsmaR1dAEdn91mMbT4HZQdLOcbN2wbhujJ47QZKuWbo3VHiqpFUHKcOg/KioAgG3VVUyY9nht9dB3F25buzIGNclRkraKbeIRt2W80SLc6ht3IVXaqJrCJQKCgmT5gFKPoGrDOUT4B5p9BW9CQ7ng0+xLtv8AeDv5wvWKcj36KLHyan3lQYH0cGQbMRxwvjdWfQLOqTDt4SN7eYKGxIN/hpp2e/WEex0z/KIbNSynGvh3TKrUno+PTphxf5CL+OvrE/xAXHLtTn/9Urejj931CZdP/wA+oy5cMJ3+395cR/8Ao6NH/OcP/wDUSVxWXnBs8xYVv+ZfEax5VzvXDlTXYkkItziI6a+oakTlUzmxpbXbK5rXlpo6teOP7MNVKQxeauSEyjmHMuTLGddeg0cYrNfOCaRgTOqKKQAUNwB/k1P5tY1mF9a7TbX7UZvlst5bxsZQ1/Fq0U/wS/kIusp+pA8P2SLLc6FCSg4WXbAb3QdaTIYQ/wB4WozySpOw2BzrL5/rKdrWj/tYRl6YnaA+zVxv969L5uvU2Zf+mXIv/Ax+6qiF+HZ04ti6JZxu0Que0rjZBr4CdFIVdP6Bah3k+lUyrMrqfVura8h/GEJT9WIzBn9bThp+Uzj58nWYR+DuxH09T/zEBauLwzaERl6Rzc0O888ykaVk6KdcBRFIvL00Lp2D7GXt1raa12Oyi12urbRQxl3RWp6JcXBp4Or9SPxvrhcUf2Nt8fJZ7+hNXVyj/ATM/oKnorhk3vrQ8qLVZEfVVn++kvzwrzmtfziHlRTJU6Em5AnohXqagpqUzr9e+8/lXIfOFK8zds/hhmP09b7ySbMt976fkx9FsJ4DPsSrP/e7n52tW8XI1+jSw8mp97URftH791f3+qr70sM3zr9s+2yH/vaJcujE/dFSkAf+FUJ+yUvMZ5zYWnZpyl58ub1GS7FU/wC7VZ+M+XRiWUFzN8juVCdqsKjGl/1wLiP5ha6fY9ZV3fRzeXapRp+fr/C57XXG53HlavN0qoHTVa7kTd1VHUP2ol7Py1rfKMoTZp023zHM6S6cfQVzlNqEhDNXOv7okU3/ADV6eZHee2WR2t38pTpy86McUG3VPc3M49mUnZyv1Nc/uJ/zRqtufzaf7nVHp4NOC/if7g15ZdZO7bbgn6ydm/JaP+bJ16Y7HfBLL/oKP3cUI5h74VfKl/qyhddNukdVY4FIQoiYw+oArIpSjCOqSlae7wnDXFdcvc6x9TP5Fy5Mb9uqc/8A415e5teY5jmte6+UnKXnS506W9Pc0YQ7MVnuNWxht7hBw+rpoMa1Sbqftl2YKD/STrYblZynuPkvyGXx04xj59KMsfRYfs/cYVs7vPG9WTGujFnBjeJJSJMbQsnbrlLb8IxDpqB+Ihqx72PV33Pt3Klj+spSj6MvVVe11LeZVq7MorVcX8hi21rNY3vmG94y3YZu/TZ+c5aaXaJ9YcHImin7GAgfcfu6GCts9p9nfb/ClDs6utOPo+H+LAcuvu4tX4cGI3Plvh0x9imbw1eGfbTj3WL3sS7vfrz0EixLZZ8VduVYdv0xVMNhezcocftqtV3sfc19k6GUQlH3OrTl9SFeNXGPlaMOb55eF13V1C5vJVe1+FicJljEMRNQmEC8RuOnExfkHASNkoDPH5kqDY5OqinontOmuDcxAMU2/UOwhqw6x5O9qrPLa9lqpSjKNrpx1T6dpo0xlHR0JxhxS1ao9mTq30NbqoXKeDcxSDyzbR4r7LnpNw8JDOzdfXMuM+uzdtUmmokHcQQTWMBtd/sGmlUWYcle1V/a1Y1rqnUlUp8U5Snq324nR09H8lx6tXT4dOkjWgyUZjGTXK7XHQ56tFs4SuSQZAzK/U68k5YKKzCrdNPYBTKJt3iZz97uF7Q3VV4cmOfYZjTxhXhG3jU1c+qWvDCNxXuIaY6dP63TLi4dPe533fU2ZcOmdMHwcxFYpk+IK0pO8b7ZJXHBxUfL71pNidokCbtMqmhlOamiZfw1HcYe9oJqzvYTZ3Ndnctqwv6salapPXLGOrm6EIc/F39U9GufjS/i6qkoTVVvh9dNzW7myeYyK/X7GygkwttqVwcDlFe5RfLr+PonFBFEv7goFZ063BdKPMqw5JyDknRnMlGuG8Ssm8UAStXLK6XoogADpodVBucezxST+DQftrlGazHdEtMLvFyNUrxUuqN2rm0M0eykAyb+v0e460/jUEn5fsyy7rvPICk9ZCqzl3neIjn0o4IIJvWJoxuoDQpgNqYCKE3mLoGnML6VBGbqQt25sRyN43ffT93djiLhGakAXmqr3HF9Sto6iWomAvsaqihwDxE7k3wjUGxqzoeGgbTjYO3YLzYwaMk0mcaBNvVUwKG1PQBHTaHZ40FZ+kx4isz4E+hEuJbx80jKW/ebh9/caK3MVY267eNDeylNt2OE0z9npeA6hQVuS42OL3MvDafLtl8ST+13sXb+NjO0mNtRrgHL2YdKR0kJgXQNs0VKZYpQ9E5dvhQZvdWZ+May8aZ1zGPFnLvi46yQys2EhV7ViitzlFeEKo8McrcFDLGB24ASa7A5vYHdLoEp5ez5laz774oYK3LhSatcc4Wj7gs1FOPbm83yKrOXOouAiTU4idsj3T6l7vh3jV0Qt7aHQjEQ+fij42pxK9ss2neBHltWjEvIeYhUbXYilGnLZKc0nNqLiXfzDSSqaQo6CjsMXue6r73PbdmPmjp8o8VfFVw5yWDIy6eIR3df7JuMrnnZV/KWrGInRflhUnMcQvJQKBSIufR+HzdD7qSt7ac9c4x80cyL4t+OG5o28MsWveJXkBZ9uGZTcWjbTLlsHI2KnNEnzriXfzhkVE0eVoKOw2mz3VfdzR7HjfxFwOD2GyCHDnbVwZuy64vqWuKPay4yEtDMmYtwct0j9WIRqkmQSlMJtDCG8d3aNcJ29tOOmUI6fJEUcYvRq454tcyEy3P3RYyK7aLQZJpz1i+c1kuUKg6gt15HaHf9Hb2e/VQPvgXo8JfBeT4G9hzzDOmcO5OcsM0tp20BUOUYmwgmk1CE036/SjUFqwcNzG2gsXXw03B6h0/LQfWgphlPD9wrSyl4o+fljyeRZdpJtSsAOVKGB4uKiKIAQBLzeeorzRExvgdlBHUfbV4LGTT+gye3gybOjh5jdB7Gyj10HI9qfuFe5t8Tj6G6gkzCTGRaoN7fc44lEZIt3wEoMutGrEArBZWO2o6mKHYIpKKD29zld8C0FyKBQKBQKBQKCqd4Wld6F13mi9xdKSLAHEiWR0i1lCqNH0kwUBZsJO1VUiSSiocvUSHS7aDD8kY1zXeFpv5qfs2ZWn0YtN4sfzcoJ13IR0MmcO6HeOYAcFEoesqhfc0Geptchwdp5StyYZzaEOhbU6oKLxhy2nWlXrpUh0FRKHN3N1ExHQwh+1HdWGconwDzT6Ct6EhIHBp9iXbf7wd/OF6xTke/RRY+TU+8qDB+jgse0D4vXv8AUgGppok27aEkxS9mKjtSHl6+9WFex0yTKJbLSzTGhHuje1Ia+tp0w7wjW/H0JdNw8QsjKTbNFwJW7SNRcOikUWM3XARAgGEBN/e5fCo6zy4sc1zHbGrVqxjL3OEOeUcMZbqp1f2/kviHZXSaMyL/AGODS4WaT1q9aA1eILE1IqUot0jAIfxKuGadz7QY7E07qOFSnUjolhj8fNKlCXojssMN0rYwHnjGuwpDQb2SKQm3tKQyJyF/B7DVfshThluwW1+T4fqJVv5aJQ//AJiIctNz23jSyp0ie0lxY36krtH0lEHvMDX8HLqK9rKftds/lNz1bqz3X8YV9X4RO8B9mrjf716Xzdepqy/9MuRf+Bj91VEKgmrA4At3IySfYwvyaYrHL47HLUoaf0DVDc8cbDYGzzWP6u6uqX1atKH4cRmbL2PHHDVuDXS6VtS/7cnWZUveDYb6ep/5imJQwZL5SheL+7MWXtk5/PMGcIZ41RcHEEkhVVQOUAKIj6JVNlSfsTe7UWvK9mOS5hfTuKdOlrjhj0cNcqUo97xYz5jBJvFH9jbfHyWe/oTVKXKP8BMz+gqeiuOTe+tDyotVkR9VWf76S/PCvOa1/OIeVFMlToSbkCeiFepqCmpTOv177z+Vch84UrzN2z+GGY/T1vvJJsy33vp+TH0WwngM+xKs/wDe7n52tW8XI1+jSw8mp97URftH791f3+qqN0lM+aX4o3kfu1LFQzNsX7UTFMsP6WtZuX277q5Qp0vk6dOHr+uzbZOnoyeM+1KSceikgeqYluO4jl7X1xAiUffKkgT/AMVDVLvsb7Pd7MXd326unzIRx9dj22lTXf04dmKmmXoP6G8tXRbuzaDK43yBQ+Iq5wD8Vaq7VW2NjtPfW/ydWpHzZyZ5Y1N9Z0p9qMWyPgtm/og4XLKfgbUycMDYe31onMl/yVvnyVXnd3J7l0+zDT5kpQ9VFOf09znNePjJJlfqa5/cT/mjWdXP5tP9y0x6eDTgv4n+4NeWXWTu224J+snZvyWj/mydemOx3wSy/wCgo/dxQjmHvhV8qX+r95lni2riO6Lk37epW+8XKPxlROIfjrt2rvMMu2YvrnH9XSqS/lDEsKe+vqUO1KLUpGsVJF02ikw1OuqmiUPjMIF/8a80balO5uI0o9aSbJS0Q1Ng3SQWml/YnlTap9yDlmChftShqh/WVu1y75bDHk34f1M6f4PWRjsrV/678qMv+KpPBNPjbvFRZ7wx9CuJI7NQP3ZFRMPxiWtZ+SK/7g5RMvqdqWjz4yh6zNtoKe+yer5Pop46di13t6cBy9qRqhgcvL1hythL480FxOX+kUtehiIVMMJ3yObeLC586qjzmt/Z1xm9RIftKdBGUetC9g+kGrY1B+8S7S2bDrFJ328HjjkH2dqW3J8iAbfg6B3eygmrCVxOJzhp4eYxxZUlFhD8Xrloi/fJpFSlii7nVee3EhjCZMBUMkO8CDvSN3dNDUER8Wc1IWXxUPcnsnBkkrT4jrpkZIS/+5KQluMl9fi5bw2tBIfA40wLK5Otu3805I8xTKKeKH9hN0zACktJNrQEvVNRIbuCRwYRLqX7tBPMTZOEpbPkpYrS/Z9q/c3o/GZM6tbaxlnCEuEyRkVfmbeYiAuCAYe05F9dvoloMe4fLNwbY9vQWSml63qe1bJiWyYIyVk8ks45Hzgzai3UA5hOYCSKxBRJrvMVM2od4tBzLHwbw/M7FhLds/LknHvZrH6EK1lpK2ADqBrekhkXCztEyhRIcTiUhkhHwS9Kg/SZYvJtuy0/HcR0igMtkiCfkTc4z5SzaXXbItkXXLUchvarppalL7j7ag4EnhrCMtc8zj20M7XAxStiGVUiyuLQBVuq8jm0cg8WRXExQdCUsY31RASAB+Z2mA3dC0uFM/2tkSMtaDbzrmUk5y0RmSSBorqqa6SapEFTinvPyj8w4ex6m09+grH00LgrdGxTmWKQS2lkYwCY2nhaL4aCsVh2+tYOOuJXHLg5SNYHKGLSRQb/AEWjqZSkEi/c/uwwBQZtma4sDW/jfjHI6vmEa306zdGKyMa4nyg68ztXsEYq4tjKaERKdVbVYCh7wj3S0Gc5v4h8CT2T+LM0Jmu1HgXjw5x4Wj1W4G6nnsyMfPc3qm049Y2ad7l66UEKSmXLhsJ3emK7Zy0aOcXV51UuKx0yIHGShzYwbLN35wMmKxUyuW5SFVIIEEdwDuGg4HF0zxLN8JONpDh1uqJlG2PeG+Ym0zxM514rV+3fwCz5E6u84lOBHLjcQw9wD7dCl7tBlVlZ9HFGPcwYBiUY51L5Cgee8j1nQg7aQaWMG6xZMiQekiLhuVDePc1Np40E/RkhgR50a2LYjC11QkrDRCLdNU8fOA/IzlAhnbhRMyoqHEi5XCm8CCOpB26AHdoP4NoWi4tuyJV1ZlpKvnevW1XCBBScbrriyf3UoJBHeKZzFPqA+kYO8FAuaDxisyCSh2DdaYRlLlUllFEiiCDgDH5Qpjp3T8oE92g/BoMYwtIOo3iBsVePW1ZP5lszkSpn1DnrJs3QnN9uKrdTd696pte2gnTJN2Z/xNxSXReVmQMFPREvCR7dvHTV/N48GqiZTCYxUVDCICYR9LaGtB1LviV4yVL8aXGhYNjIw6Ueoi5t4MlRolcLmOAlXFYe+USh3dgdg0H6k8kcSuaMn4/Zy9p23bkdEXi2fSR4XJTZyo8QADFFEUSGKKod7Xb2/coLX0CgUCgUCgUCgUH4RVTXTBVI5TkMGoGKOoDXCMoyw4RiedI2Rm8MXVDw7JV06d2+8SbNkCbjqqGRMAEKAeIiNYntzbXN/sZmFvQjKVSVCpGOGHhxxlCWHMIQ4Wr8zxaNv29gu4OHKYZxyJVkHNwugVICQHFRTeJBJp4m09KoV5MM826yqxs9m7rJalOjHVHGtLVHTq1z6Oj59PhO+6DhXu/iHwhBNcZOeGWccs3twc5zKLEUS6uRUUyGNt2CGhSl18asXJdm/KBsXYQyeeR1ZU6lXVKrLCcdOE9MceHR8WnV0jAxXwfM8mW1e175esiWaXA5mXysGk4UOgfQxeYQ+wNN2qhh8abMckVHaTLM1zLPbSpTu6lWtjS1aodKPPGWn4+PE5nAx3jHL3JwgnNY2m242zcD8JQy7AwdVRM5TUIdT4JRATaftaosg2W2rww2VhcWNWPctatr54y4IyqwnGUuzh4fNGUyWNMjxWTs6Mo6yZFSNue2FFotym2EU3bkUg9jIPujiZVTu/a1k1zs3tHa7RbWUqNtOVG6oSlCWnvTnp6Me1jxz/kfGxXNuBckXFwl41ZRVhya85CCqg9i0WQiuimqBxExi+JQAUy/zqxnbTYTaPMuSvI4ULScri31RlDTjrwjPnx78fqR/mc3eSBCY/vpDi1sK617TkCRrDHiTR6/M1HlIrgguApmN4FPqYvZWc2Wz+eU+VbJ72dvPdU7OMJz097Ceir3sZft8B32EMMHZHkOCCfs97YkmnNpXiaQj4xRqILqk5iRd5S+I9wVKwyhsNtFccil3l9S0n3RG53sIaePHoR58I+TjL/M+J2EnhbLROGvF1x27ZS61w2NLKPXFvuyiRZRMzgx9u0dB17ifZ46Gq4XGxe1keTrILq1tpSusvqSnKjLvSlhvdXR+rHvdLTIZXw72rmW4+ISb4g8jY7+h1vOQwsUY5RbVVIyQtwKJgEAHQwENoOnufD0ayvk/wAr2yzDlAudqc3su5qdxR0YQ1d+OjdaefrcWnH9nk9Ew/akvij+xtvj5LPf0Jqk7lH+AmZ/QVPRXHJvfWh5UWqyI+qrP99JfnhXnNa/nEPKimSp0JNyBPRCvU1BTUpnX6995/KuQ+cKV5m7Z/DDMfp633kk2Zb730/Jj6LYTwGfYlWf+93Pztat4uRr9Glh5NT72oi/aP37q/v9VRLi/nfoj4nb2kSn1Ak2o1AfiRKCP9XWm/Kjed38oOY1f8SUfM4PVSPkdPc5PQh4vpLrdHHBjEcKsQ4OXaaRfvXOvwgFcxAH+ROttuQq0xtuTmhP5SVSX2tPqo92rqYVM4nh2dKmXGtBDb3FNeTMpdCrShHZf9cimp+U9apcrdljZcouYw7U9XnxjP1mfbPVMK+T0vJW+6Mqb868MpI459RjJ123KHvAYSrB+krZ/wBj/d4XOwEaXydWpH0Z+swfa6nozjX2oxT/ACv1Nc/uJ/zRqZ7n82n+5jMeng04L+J/uDXll1k7ttuCfrJ2b8lo/wCbJ16Y7HfBLL/oKP3cUI5h74VfKl/qwrjvnfMPCpdrhM2h3LVJqX/WrJkH8QjWL8sN73Dyc38u1GMPPnGK4bO0t9nFJr34foH6J862dAGJqVzczIDh9oVYhjfiCtIdiLP2x2xy+hh4JVqfpYc6T80qbnLas/Fk2K8a0MWf4Wb1ZAXcKcQLkofGicqv/JW9HKta4XnJ3mMOzDV5koz9VF2z9TRnNDymtzE9wDaeVLZugD6eb7gZuDD8RFiCP4q0K2Xvccu2ks7r5OrTl5sopWvqe+s6sO1GTY5xc4LuHiBs217WgFWYFjMhwczKlfKmKB2LV0VRchdpTbjiTdtAewR9denCEVQsS9E1xF4UxtAsrPm7Oc3BaDC03sS3fSLkjR/KRU/KyK6KyhUBORE6L9MhVQKI7y9pNO9Qcq1Oi34nLVuKybWLcFluLcLA2slfMsaRdFdNnEVcrueWIxQ5G1Uh1FyoFOoYmhe+Jfc0HdQ/B5x+W7hazsbR9pYwcOcY5hG8LWWVu98Usuio5lVlE3OjIernL15EA2czXab8IcfJPRmcQGXHOQ3t2O7SbKXwS8XCbdvJrnI1dSsHDtWveFABMUjuPUMYdN2wEzeI7ShyccdGvxK2ZlXHkgrclmDbcOexZe6lheORfEkoCHUjDtmyYIgQ6KoK8wFTmIJdumzvUGVEMb9kchf/ANp2T/VJ6D4WTcZ5jgYxqx8xSLPzXkKBbAu9bctN5/6QKfmIDqPMT723d75TUGYZgwdER2c7bx5bD9chrxi73dLrO1QPynT5skBhDQA7gCPYWgwyMb247xnAz6jV6wu9nkOzrdvSGdKgJGi8csCKQkDQB2HIO8B1HXfQdOyNpEwBvguMpfmKUGJ4xzTd3D7jla7oGPbvpbH9gvgTavCGEp0F5iMX00KID2ou1Nvb47aDJcLccWYeImQtyKvuKx42WemTSWbOIRR059meNmq6aaZ19CAKK6gCYew3eD7Uwd7xgZSzm84g7pw/w4yVp2ylZeNC3jdTmWtdB6abOgf2BuO8htoEIQu03pFHwHuhQfCzM6L5i4icfrjZtutojIOCHNyXDHmtpmqdzIAce0yx0hVOQBTL3BNoO0uoUEdWLmbLmTsB4Jtqz2tksL+ydMzbFW8X1jMTkYMmSioCkmgREEygYh9no/C+FuoP3fPEPxRXTwQpcXFo33bEDI2id1bN6MkrOZuBnBI9TbpCmZVI3KTAqm4UfQ9LsoMvulHibsVxjDhJte/7EC8cilmHz68S4/ZJNm8WRumr1IGpE+Ubfs74iXv7S0EbZy47s3R/BpYeYbYGCibrXuCUtS63rW2maqb5s0KfRMCrJnAiJgKUwph2fFpQSFxZcQs7jLiTwhhXDjS34e17rUipach21tMjorHcvU0iqAB0R5R+WQwAcmhqDtcBwPEhxBcQORGzHKFqsLAszLTuLk7Pc2DHq+cWJHJFTp80EQHU5SFKJx1PvKU+7UtBGUFxF8WlsWDKcVUze1pTNkxWWnNvStlOrNZpKrpHdEQMsVdJIo7xIKYaj2jt7d3o0GS5t4rM52Vmi/cmY9RtNhYeKcgxcLJWspbqBnMso6Pqu6Bxs3JKcw5jAICH8bvbglHi9tXJc9lx47sXglsm8CnYIAF1XAZFRVUdnocsyyY6E9ENaCGDcM+ZLkU5l6cMBGSZvSbWbG2+0DT4IKLHUNQSFw9cNtm2JlG3pk/BddqLtvLIqI3DM32xWKwMA/TxRbmIB9vjt2jQXdoFAoFAoFAoFB+FvpJv2o+P/wDeuOPRFU45LHVvA9kGrWEWXOUxjC2zSVon2aj2IMiopF/AStfqMMks9U4Rpyl4uYaPsUYwh9lmkpXVbTHi/wBjq+1PUsbjJ8rMY4gJVfbvdQrRY2wyhg1MiQR0FQROIaj7od3v1NmRVpXOSW1WXWp08et2cMetxedxdpid5HRd1YeNJAvEVKNWnFIwSRuFwhOFZW59DLNOSVT55jy6hXYAkUwFVDq+7dvAeyrup2ELTV0GtF4sxmJRVNK0phWQBq6V5vUyXXo4Eu0ddwNgULuDt08KD55qYXdZ9nvrfhb2WfFLYybi3njKUWUKZqrcaZmYbzDuOIInTJu97s1NQd1aU3aGU8x26vfE2r5qm7mm12LY8ssiRVyZtFnQTDYcu4wCc2hPD0qD8LR16o2RkG9XF2yY9WlFGl/RSci5F0TlzILCqmQB0STGMPtAU9NxKCx2Brdk7VxVEwklcacqVPnHZPknJ1inaHWUO3AFD94+iJky7h+DQczMU7dFrYquS5LIYdamGEI6cRjbZv5ixEjGIG33XaHh66DX/YV52BkiCY31mjpEbvh7gWVFSShE2bwU24lUHQgcsdm0QD1AAerSgm69uNfKvEhcQ4m4GbacKGHslL0kmvLQaJj4mKBwECfdOG8fcE91QRtd2PrIx/dDq2c19JVdbG6WpyjKtmbV+ciShigcAAwGHd3RLQZZgLKmRskcJGZ467rwf3LDQjJ42tm5ZJASLPkRRV11E3abQATN2iIhzdNawvlH+AmZ/QVPRXLJ/fWh5UVQ4j6qs/30l+eFec1r+cQ8qKY6nQk3IE9EK9TUFNSmdfr33n8q5D5wpXmbtn8MMx+nrfeSTZlvvfT8mPothHAacqfCVaCh+wAauhEf9rXreLkc/RpYeTU+9mi7aT38q/V9HBrevaaPcV6TFxKH3C/l3Ljd8Leqc3/NWhmcXWN/m9e6+UnKXnS50r29Pc20YdmKUMdcdfEBiyy4+wLPfQ6cbGocpoReJA59BETDqO4NTajUj5Lyy7Z7P5ZSsLOUN3Tw5o8Cz3WzeW3lzKrV1apeMwHK2VbtzRei+QL4O1NJOEkk1js0OUQwELtL2aj26VhG0202ZbWZrLMb/TvJaejHm6PeXKwsqGX226o9FbTonbhKrad5Wsob+9ZJq6TL8SiZiD+irZf2NV7hVy3MLTszpz86MsPUYTtrT92pVfmxW1lfqa5/cT/mjWydz+bT/cwqPTwacF/E/wBwa8susndttwT9ZOzfktH/ADZOvTHY74JZf9BR+7ihHMPfCr5Uv9UKdKPcARnD4zhCqAB5S426Zg+EQhFFB/GUtRT7Ie9wt9h6dD5SrH7MZY/8GQ7H08Z5rKfZiovj6+rgxlecff1qnQLIRi/NZmXS3plPtEvaXs3dg1p5kWdXez2a0swtebeU5asNXfSLdW9G8tpUa3RklW6ekE4jLytqQtKefQijKSZKtXZCQ4AJklCiQ2g7+w2g1JOYct22+aWFWyuJU93UjKEvc8OjLDmWWjsvlNKrGpDVqj4yEDGFMu5P0idpR+MKh7DpsibfrAmguaw4S4t2vnCJbuNf26RTf+NeoWS3nd2UW138pCMvOjqQZdU93cTh2ZI9ecVQpSb6PheHrJMw3YyThmMlERTNZssoiqZI+w/Wg1DeUwdoAPvhrV0dTk4y4gbsyTl1ex3WGZ62YtC3evA5uhJFB0u454J7E0k1lNUwIOon9/soO44mRyCHDnfZsU3S1gbnC0JIbfm5BymihHvOrKcldRRUBIQhD7TiYwaABe2gpjbHSQcb2RcMKZJxRjrDL2Ex+q1XyLeC2XTuGp2SCXMd9vm5MEhUTDeCxOYUnwT0GQcKPHxmnjI4xLWgo6cx9B2vCWzMO7lt21r/ADSziWE/ViNlxIqwQEhET7u0hv8AH9tBmETZGSZbO69rlxdcKDZlmeTulSedRokYHYjHigmCaoj3zmU8AAKDi2k1yLKcIluYzDB16NpiwZaIlXzZ9BiiEgkjIc1RNoJh9lUBPt00Cg5BceZ4vW4Im51LbuNm7mUr6cRp5IyhVoZN4iQrBJY+og3P2d0mvdoOrtjH2X7lanvaXxTcrJdzdtipO0JJkPWllI4ux68MACYTJ6j9MHxDvUH6YYmy2ebd2etiybTLa6F9uTSqjUOqyISZBBqRsYBEVTm17S6dlB3GGMQy9jcQLm9cg2I5JbK2GI9SVUkIsVGybpFFoVZEwGAQ5gdW3CTx7tBMcNd/CUxXRm4NG02qo+yIuG8UkmoUR5ZtdQIAgPsSX+6J8EtBD1rxERc3Sy5HgJuPSeMZDCjNu7bLE3EXRO5TKYpgH0gEo6DQddftpWvYPSS2XZtlwTWLio3Acqgwj2SQJpN0iuFdCFKHYUAoINxPZGQovo98McWmLosZOVxBcsxKPYcvi7jFXahXYB8ZSE3fc3D7mgmLjUdYQm+ifuK8+Hq3mEbbVxdQlEW8c1KiXnKyCHOE5S9hVAMBgP8AbFGg7fKXti3DT8iZn5lQVAf2ie/uESw7LKTcaRzNd6ZA+3BksYv4woOchdH7MmYMXZOMfeS30MYQm/4KyoqLKh/Kmags50fl/wB2sOLLOeNmmK5J1CSGUpl68vBNUAaslyH2lanLpqY5g7QNrQVnsS6b4yrYP9g1C43VQb3vniQeNb2ePwTa6NXRF3KCae3UyhEyFHx914UFjrstW0eHvjjn7Dz5ZrCbxjn+UaPYp3KNSqoMrgb9gIK7uwu4w7ij9sn8E9BlHFfiIl25sezQ8O+P7h3smxQk7gyEvHuVNpNNgoEOUCgHgA6dtBDrzH1ussgM8aLcH2M/OT6OVfonLlJ4KHKIcpTbleZoU+o9geugz/DWEghMt21MF4XcZRgtZlBTzlHZQcunDXQ30xNEyggqcPUQfGguxQKBQKBQKBQKD8LfST/tDVxx6IobeczLXU8dsY5a6lCKH0O5nrtXM3JobXupmbHNp2eGnhWpWaXVzf1pQpb3i61WtPT9WO6lL7KS7enCjDXPT9WMfxLs2HvGxocBTQA3mtvqDYolS+ll9EBABAvvdnhW0uUe9VDo/k49Ho9H4vmRzdfnM/KQlnq1rumuIIreDsaWeBIs7cK0mGsaJmzM7WXO4XFRfwS0S/Cbwq5Opi1tWnm603MxIW1YMy2eW1HPWih1I0pySBF7h64oRqB9Qcbme7wD0jbfSoODEYlv9JtGIEx1MosDMEQZs1mBt7Voa603CTcwduwxGvfEnuCftaD94Ssu8sJXnAuroxpcbxlGXRczRNWPhFXIlSUFkm2X0AO6mYiRtD/a0HcIMeIdtdt1XwSz5kJNiwSZzTgsWlsm0U5o6hAbp6bXAhGiYm7TXvbPGgmHhatyZtTBsNBzkQ6jlElXhm0c8JtVatju1ToJGL27RKkKYbfV4UGT5Hl7ugrDl5iwbfTlZtrHqqxcaofaV0uUupUxHUNNR+OgqRLyHFfcT9SVnejUsN46VMJ1nLps1OocR8RE4n1MNBkFv5j4/bRjQh7V4FrcjGhA1I1j3aSKZRH3iEWAKDop2X4uLqml7luXo37GkZBwYDLvXyTZVVQSgBQ3GMoIm0ANKDOEbsztcHCzkyLzLgiOsZvHWwsWEZxahRSWIZFUT6FIYwF2iUvvelWF8o/wEzP6Cp6K5ZP760PKioPEfVVn++kvzwrzmtfziHlRTHU6Em4tdwgzbncOViJpJlEyihzaAUADURERr1InOEIapeBBTUdlqaj7kypc9xRK3MaP7heuGypfA6ZlzmKb8IGrzM2muqV9tHeXFKWqNSrUlHyZTlJN9jTnRs6UJ9KMYtguGhc4y4CI+SfCCKrGxnD/AL3ZoJ01Fy/nlrdvZWVTZ7kbp1Z8ONO2qT86Mp4eki/McO7dpJQw61TT6rW03RUWMk3T7Tn0IUPhCPZWhEYznPTFLM1t0eiZu1QgKKZpjimMUBEvmNTs/wCLWzeHsab/AE++Mf8AZy/Ewf8AtrQ+Q+0iPim4TpvheUhQlLwQlyTRXGxVuzMjyhS5eoDqY27XmVGfKNya3PJ3hbb2vhWwraurp5tGn55dpfMnzqGcYy0x06UkdFPNFa5huO3jqaddt0qxCe+KS5A/IrWd+xvvMI7T3ltj16WrzZx/EtO2lPXYUpdmS9Ur9TXP7if80a3Bufzaf7kdR6eDTgv4n+4NeWXWTu224J+snZvyWj/mydemOx3wSy/6Cj93FCOYe+FXypf6qwdLPOEBtZVsgp3jLPnZw+IpUiF/PNWvvslr33LLrT6SfoYf8WY7E0+OvLyVfuGLhrlOJq7ZC1ou6kIoY6O60o5cNRWA2qgEAmgGL7+tQpyebBV+UDMqtpSr4Ut3DXq08/WjHm+Jk2cZtHJ6MZzjq1STf/amLs/+uqO/+wlP/NqW/wD4aL//ALxj/s8fxse/tvR+Q+0qndEC5tW5pK13x960a/WaLCUum46ZzEEdPwVrfmVlUy3Mq9pLpU5Sh5uPMzOjU31GNbtRbOeDW4RubhfsqROfcYsKRscfjQMKP9XXoPyW3nd3J/l9X/D0+Zzw9VEWf08KOcV4eN/qpllm1X6mQbut2Wgpa2mCt3vnaUADqXcoLj1w6yb7ROabplFY+1wBSIk2Cb7XdUgLSmLgCj5lXMdwT8vAykkBbaTbpXfJP5ARJq43CxBJ3IPPHuq7yiT3tKCc+LyXx7b3Cpkmcy1bLiZtZrYkstccS1V2KvWRWigrIENqG0xk9xQHXs1oNT0jxEtLLsOEJkXitm5Oyp4rWIbWdYPFjCzEmwRXS2oou2z6KRQ5BQAqap1FtCevcFBY3o67rs/J/FzCXTJ3mrc8nF21JNrfcXlxLQlySsWgqCIrg2i4lACgB+UmB1DqjsAvZQcF7l3IiPB9f9uFvOX85Hygn1F351W5xGp01VhAp924pP7jU7AHSgsJhzEEJm3L2RJK+bpugwxTiMaMkmN0O2ySaa0O3E/cTOAa6nMOvv0GD4RjHtvwOLLlZXZcKzqczG8ZSQvp5wuRVBqEgkkTacwhpsAuvviXUaDHVLlva5cSRDV1ka42vmDF91XKxWj5tZFQ8k3l1E0FFTAOqoEKGgEHsoMglblutXMshl8t5ziMiwu+xWqTZGWWKyOhItEAdJmbgOwQNuN6uygyjCbPLFxZDnslEmpmVj3Uld8VfLB1MgZu1MgsAR6KTdU5QSNy+wBJoG03eNQdIhdE4ViTq91SiR9gARFjNyCa5R+AQxy8spw9RhHZr49lB0uesjxGDOO7LF6XTeqVtrSnDuIWtIO3IJGcPCHMBARN7pYDk7ADtoMWtPJDyys3YPytxH3r1JWX4b3qbueuN1sFy7MYVdplDekoJFCm2+PeoOn4cMk3LhTC/Cqpc97L27ZE9L3OS6iu3XJYO0TnUM3K53d0xB3GMXWg4EWzO16EW+RbEOEetezg8OY2uwzXzugUgk19xqBqCcuIq5LdxrxucN+TL/nmkNAI2rMNlph+uCTdJUzINCGObsLrvLprQQXw6xxnFg8PDly23MpniEn12pzF0Bw2USVJvD7UdDUGH8NdkyNt4gZyEhu3o8VVsQiZjeO1kVcuz8HNoLUcBGVMY2bnLPFmXZkCGjJiZzi/JExT6RSScPRMbYUEkzCBj6m7A0DxoK+WCqNm4osDM3op23xdySDs3wUXRwTU/ESg5nF7lKYuhLN2HMi344fT8bmaBUx1AyDsRXbNzn8WaY9uzYp26fC/a0E68V6GO7y4k5CyDYhxeM40t9o8kLkybMrNE3pDakImgCZi79gB2jrQZXH4M6OUbaRCSisVFlDMiGcpo3Gn1brOzt01W12bvD16UEZYsisa45zrYrKdw1hmSczM8RvGPcbXA4cu4twUonK4ORQxg5YCHaagvXQKBQKBQKBQKD5rJ85MyRuzeUQ1D464yjriIrjOGhaLSbtWuW5kUmrUEEiLQ0UpuKGmgmEzMROfuh3x7fH36wCjsNO3pxhC+qaYx5vydvj/AD56HFj42PfXmeca/wBVHi8af4mF8UN0ZWsqZCKtbKjqEj22N5N00Fs1bcx6+bIKq+tI2xTRNE5Q0AhkyOgANfRzu2huqUY9LTh/Xg7yzyx1T1I5NxC5ut+7pqHY5NmHjOKnVWap5Zq215pJDlgQgkSJvTFsCeo/5Qymg/B7nx2U3knO1swcHc6+d5R6tIW01kDIERackBcOUQ2HAqADvKCxi9g+HL/jB1GIs48Q9/3IeOQyTOrbEJdVAqzVomkMi3SWMikYwpB/cXL6uYREfphjF3+kFBIdzcR9+4zwHbd9J3SnOHf2hNLdefR4EWWfIEA7UipCgUAUKAKEUIABqchqDr7s4m80yEncbmyrljGUcybC5iDqQwOBOmVyybGARFQuvfcKDr9rQcqS4nMrRV1Ftg01FuTtpxyxdnKwADmKnLJtAOJQMOwRSMY1BzcNcSuXcrYJuy849m1c3BEWY1csGjVloPnEzdYVA26ju1UTKIE+PbQVesG7sOX7Asb0zrx2X9G3OdYVJSKTQdGTQMU46EASAJdBAC+GnvaUE43dxkZj4pZ8+KuCC2XaDbftlb5lEOUm1IPrJuAQS+6IGUH3JPdUEa3njrDmN7seWpnDpBr4QuxmcoyxGTV6JCKGICgaG7+7unL260GY8PuR8j3/AMImZ2tz3bK3HARLJ23tW4ZdIQWeI8hTcAibUR0AEzaCI7eZpWF8o/wEzP6Cp6K5ZP760PKip6UxgOUxT7TB2lMWvN2KZneS2TsmTrE8XOZFnnjZTsVbOpldRM4e8JTGEDVfLjaPaC7pSpV7yrKMvixqSlH/ADkpo2dnCeuNKPmsn4auH25OIbIzW1o1oqWKSVIpOSJSextUAHUS6+G8xe6Uv/hWScn+xGYbbZ7TtaccdzHHDeT7MPxY+DD5/mUmbZpRyu0lOXS6sV8uNd+zs3hJutBikRFPzWkxbJl7AKVRVNICh9wDVuRyrXFHKeTW+hDvR0Rhh9aUYc38ka7Pxnc53S19rna7MQQf0TZate3dm7r1xsUDBp6jLkAfxVovspaY3209jb/KVacfOnHBKd9U3NnVn2Yybdq9NkJKo9K7Ai7xZa9yJh/eVwGREfggq3OP5UgrXH2SFlvNnLS67NXT58ef1GY7F1Oa8qw7UUBdHhcHmHitgUTH2kkmrtmb7bciKgfjTLULcht73Hyj20PlI1IfYlL/AFiybainryeXi6WyGV+prn9xP+aNb3XP5tP9yKY9PBpwX8T/AHBryy6yd223BP1k7N+S0f8ANk69Mdjvgll/0FH7uKEcw98KvlS/1Uq6UufGRz1FwRD92OtpIRD7dRZQw/0QLWqHsirzfbZULfD9XSj9qUv/AESBsbT0ZbOfaky3ol4TdIXtcpi+gmxaEH7oqnH8hayf2NNnzyzG6+jj6eP/AAUW21TDRQh5S6lbWsCarOLiE+h3ibveO2aAadVcFD4lgBb+srzm5T7PuDlBzGl/iyl5/H6yY8jnvcnoSx7K5vRnTYSvDIgxE+poybeNgD3gE4Kh+kravkBvO6OT2FL5OpUj/pP12B7W09Gb6u1GKqWflFMb5lu3rFgM2DB9dD52VZvfNtSayqii5zGUFBxHLvEtw97kiJ9noB2FqbmMJx6NpjbUrfE/fcfCPyPF4RJp1x3FrMg5RVhPywIWIYtz9ptd4GUP9wKC0eSYm6J7H01DWStEkmncS4SilJ5kZyxK4MmYExcJFMUVEt+3cQBDUutBQG9OEPpj05Q7ha7cLSEWf0meO7cjod3p7xTykY8KUf41A4C7FzxhHjoRtvi4tjIjKVudnJLY0Ukr0hHcf1Bu2a9cTcIxyaPNXBVTcU4JFKUiqYaa0GOvIF8sj1EiOrF5YNxTqnvc5mpMNSj+DnloLY8I1nwTjP8Ak6/Vmhxk2ysSwRXBc4EBA8UzUMXZrtEd5C94Q3dlBE9u2hBX9hfEVmXQ3MvHSWbZlJ4im4OkJy82RHQDEEpi+HqGgxi2W6bXEoN0y6JJcPt5Jp7jeosyoHiPxUGRSSBlJCfR9Exr5xgGnx9Ub0GXW3kN27zzJXhYUR5lQv8AhLoZz0SZcVUzSEOpyUn4bQLtOcg7TBp/OGg4VqtYGcWSlYs7dy/UapJLKI9d5hgLqIBoMiA9gnN6qDv+lCnm1lWPjeSg+HSwsg3VcmS4u1Leb3+mYrVoq9KsIKCoRM5yl3JF1DQQ+KgrvlbjxyvxIsbHwyhwR4tuW8UJC9Gd123eUyqdhGP7bO3I4KxckQNuIqmsUxd5S/BH0aD75W6Uiz8rY+tYYfg0ti4sTxtj2dcuRWVxSJU3EIjNveotEI9uVEU1TtzgYxjak1J3S7aDK5/jhjrjytKcK83wl2gphNK85vH8CotIezKz8LGmkzFUYlSBMjQRSMQpgPv3ABhoOkW4xuIDNnA3Z2X+IDg4xHOp5RuC24fCtsFnHCzcX0kZUgKPzLIatSJpk/xW8w94KDqshdJy1QwJinIOPOCuzX8xatq3NeM5BPpzqzW12VvvPNz8IxQiA71zqCbk6lIGzxoL02Th/h+vHH0POw2KYhOLlZdC8WbYzIpdsmqQFSvBAOzn9/0qDAbzsXgvsfKlx5FluHyNNdFrPYqcfzreISFdR1IPFCIrkOJgEygKpmOYR00+Ogx1xkjg+fWchjW3eGJ/NxsxcbaRLb8fCtNppddZ4JFDAouQpV//AEessI6+hy/haUHf3zk7hICbj+I29MLJuZ5mSaTjJxzAt1Hqa0SuKJ0SnE30wxgNye3wKPaSg6/jCzHDW/cnmG6+BqUyCizapqNpxzEFVakE4bhTKqCKgl2j6QUFfGmcMXXE9Fsbh4wVZOnubyi3p1CfdBNsQKDNOD+bd3ZnN99DuR8R20hBTLdvybVtFoircaJw3GI2WUEFikH0B07aC9FAoFAoFAoFAoFAoMByVw745ytcn0U3U3fC68wuokervDEIZFdNVMREvhvKRdYCm9XNN8VB1T/hDxBJTZp50jJmWPKdeXIWREE1j89VcSHAA7SCor2l/wBGn8Gg+I8HGIgtb6EedNgjyBSK586Dzyh1hNcBBTTxAU0yB9oXbQfJrwX4djn4vItzNNE1U3SDho3kvYnCDjm81EwCUR2CCpg7B10KXt7tB12XeGpN5YlgY8sho6dsYC9WriSUduQOqdkcVRdKHMbTeJhU3Dp7/hQRrbPDnmGFxi0t91aC6r4LNcNnQ9YS1M5NOpOAJru8erk3fxffoOXcvDtkpbIL25onHW0z65nrly8TOiUy6QzJFkTmHcAm9hDUNfAOyg77h9wpmvF9p5GZW00SiZeXjo1S13L4SHRI7COICoGAN/YRyKgDqH86gwiVW4wrUejJ5k4GbBvwN2rmWh2rbrKwesw67x1/iUGR2h0k2AbPBKzr6xXPWEsj6Uf5pTMgh+BEQH+hQfqZ4z+jfuSWUuC4U4Z++WMArPXlkKKqqCAAAanMgIjoAaUEm4pzBw7cUtnTdlY3dFkoZq1KzlWBGCrVMiS5TgBAASk7ogQ3o1RZjY2ea2NS0uoaqdSPNLD9uGLnRrVKNaNWGPFFWkkXiaTgpeStrozrleLRcisVMTSL4Gq7IinLIuRZMiguFFB7SpNCOAAnadQgVH//AEOcmv8A3fHzqv414/tJnnyvo/hSrbWC+B1PDsJm3JWJ4ezWcmwbOHDe458xSMVVSgIIKKCvyjHAe7+CuUOR/k4jLV7XR86p+N8ltFnfyvos3tHiY4JbNi0bZsvOuOIxoQ+iLRjcDNFPcPZ4FOAaj79Z3l+WZflFtG3sqUadOPVhHmwWmtWq3NTXVlqkrP0y3SXWlwYq2diq8OG1vkaJvRg5kTgrdCkeVAzZVECactE4n15m7xD0ap85yHKtorCVlmVPeUZdXiw8Hk8znbXNzZ1t7Rnpko9bnTtYAs64GV2W10Z0e2kI5Yq7JwXJbkRSVKOpTaGbCHYPvhWL2HJbsFld3TurSxwjUhLnwlqnwyj9ZXVs9zivRlSnV4ZeS3OcM2aGnEhw9WXntjFAwSvC2GcsDAF+b1UV0SnMlv0Lv2iIl3aB4VIC1PlxMQWNpTCs/M5UtZKYiLfi3EysyWXOkBhbIqKa7iCAh2AarFnmzuT7S2PcmZUt5T5+fm4vD9XmVNreXNhW3tvPTJpqsrp6cDWVPx98Wl0abFhJsjAszcJ5LcmFI4hp4GbCBuwfWFY/lnJhsLkt9TvbK0wp1KfRlqn60lbcZ5mtzSlSq1dUZeSup0ZnTavekY4hnuAHvDglaabe1XUsMkW6Be7+Uqgly9nV0/Hn666+5rO5QwlDTNaXWdKxkfhX6NO1LNuVtwbMLy+iyUdszIqXa6Y9V5KRVN+uim/Xdp6qjT/od5NsP/t8fOq/jXn+0md/K+i+HRidNyTjX4hIvhUjOF9C0GKVsunLWQJdpnnITalTKREEzNkxNqBvS3eqpEs7S2sLOnb28dNOnGMY4eLhw4LRUqTrSlKfSky/pk894L4K7atnOl7cLTbIcndU35oW6xcriPFEqbc6pT6kKcDehppoFYjnPJ1sZtFfSvMytI1Kkutqn8Xk4rja5xmVnR3VKrpj9VULCnlGWO8RuywFh8ATSAjpWRQGTWRyCoqJQEQIKuijQd20g66ahV22e2S2e2WpSpZVQ3ManFLilL0pSU95f3l/KM7ierS3TJLJrplWROByHKAlMXwEBrIVI1VdKt0keCOE/jJlsT3dwMsb4kTQcfIObiWvdwxMuKpBKBBRIicC7QTKGuvbWDZvybbEZ7mMr3MLTCpWqdKWqcejHm6suyultnWa2lHdUaumMfJWs6IDiBx/xQ8KS+Yse4OQsBs5ul6zXhEJxSQKZRAEy87mqFKPeAS9mnuavGQbL5Dstbyt8qobunLHnxw1Sl3/AK0pKW7vry+nruJ6pKU8efSccLfCpxl37hp50ZtoXLJQ8smd9dCk2VqtIrOEEnKihig1OJR1V7e8OvjWQqVcbofM9Yl4ucFy/Edj/hui8cvAuNzAuGUfIi7MsmgmgsBxUFMniK3hp7mggPpKunRLwwcQd9cGUtwwuLgj2cag0czsff60W5VTeMk1TCkKLcx0DlBfaByKbgEuoaUESdGrn7hi6QPiPPw7yOLsv2aoe3HUmykg4m7kfc86BkgFHYKqe3Uihj66+58KDYtjTo/OHXAOR22f7aVvaVuKAinqEY5uvIsrLEbIrkLziJkeOFCk3AmXUQD3NBq4R6f3EANyQBejpag380voQC/snONSsnq4quU9era95QTG3eIeAGLQbfYLhiwqzyI3zWwtRwhcAlSUBynLOdmpW4IF1S5nLNomG3tLQQ9xkcQHAf0c2NbbnMz85JWNuBxLWXbESuq5kXj84qCsqkkZQNxA559x1BBMm739oUGua8Onj4V51rE2en0brh/b0A4cjFFksjHSclIusKqpTAmgcDEMcdwpnMclBb3gQ6QTo2+kDzwhOt7Ef2jlkx0nTOBuh8flPFEEthTtBTVFuudNMoaAJCKF9ICd0xqC5ELw4YhtO9JrJVnWW3YXFOILEdSQLLDoKo7jiUoKACe4wFMbl7BHTxoMBR4GYl1cZLonMiOFnJTgY5fNaTsNfiGSF2Yv4BoI16YeKveVsHB0PjC52sJcTjiOtlKBmH8d1pFk6FN2CSx0NS80hR7RJqGtBUjjVxVm7o8b1sCfxddkJe9+EsbKt63tOXFHKNG8is7IzXkFEGzcw8sSp7QRS3bPYu8NBhmT8YQWE8TZmxLbE0aTj7fwfhNq0klC7ReF8+AcVtvbt3CcxgL7mgtvwsOMPI2XxEo5HPbxZxTiYyCFilmOT1o0h1Eon6lzO9zuTzNeX27N3qoI7wLi3KGW+hDw3G3HkWzLUviHlIGYwA9LIGSTfSTTarGM3IL6Ad0uJXCJiJ6l2nKYPRNQcXNGaMLXPgbEHSO4jx1bEeNuWvOhlbBLhBqU8narl6RvcQEaaACotXxOcJxJtU72/tNtoNmNmvbck7PipGzypFiHMcgrFlbp7EytzJlFPaUNNpdm3QKCtXElMRDXIOWYp1LNUnbmCsg7Zoo4KCqpSSrrcJSiOpgD16UETYRftICJt21pm7EoaRWzW1uFKbWMl3oxdrJoJE9l7uhVGjhv8W7cHfNQZ84hrOv7EVnRjiSbrKx/Ea6B23buimOmRacfgKSoAIiUpyeofEKDOuJRt0hyORnL7h0k4Q1r9VR6s0cFadYBUC+y6iuUPEfDvUEJ3dxAcXdqJi1zxdqsWQvYoKdoQUkn/IDoo/ioPngS+cN5HzVarwc2W66lUptAzVkbCKDJwuqBtQIVy3EwJGEfd69lBfugUCgUCgUCgUCgUCgUGM5Xk52JxxMvbVRXUkysTlYlapCdTmm7pRAoeOgjrWMbWXN9Z7N3NWxjKVbRwae/jqx72DlhhxIbh57N0uZ8s/XuJI6Z1FGROSskQxRMJk9dC97sEpRCoYs77be83sqsq8ebVKHTjw6uePV+fTJ28DuMcO8pzCb8k48nhMe1Xe8AMrvB2KpwKBAVApSKATaJe2ss2BuNpLnNY+2EqmndS1a9enXvfGjGMeDT0eq4VNCs+PMB8XGRprq89LZGtRk2asUkBkHr1YTc560IftFcg6JoKGWEB1EOVsE3sZ90xOtmfCdi3iMb8QLKeyuyvc0UxdF6upNSDsUjiVs8BVRUDKbDezimJe7oPN18Nm0Lc5JgrouTH8zbtl3L5nl3scqjGyuzXqaxi6FU0D3h7aCvjHo21LqcA+z1xM3vdhx+mtiPzt0TD72hzKDp9zSgkaw+BrhWx0Yi0HhuLcrk/wDaZYpnh9ff9mEwB+AKDMf2DcJ//U/a/wD932//AEUGKcPuT8M3tdt52XifHpYNxaksVhOHTikGqbpUDKlAScoRE4ByzemAelQUTnMAwUdkZ46gc3WRAINJd5yWc8hMzJmpFFhMomkDVtHChu07SEVEPjN40FhsujYMNwgYclXNsOm0DGyjJRJOJkS2w7ZE83OyFUbEeuw5R9xyhyVFjn2HN6Ql1oIkuPLWGpOCuCLkCZIM3WaqIxQPM8Q4pPQMhoIOC+cS8ovMExBKQT6k73j3aCp3lHLfqpeHJr1NBDlY4dkBBs65ySWnUg2FPqbeUPUfUd1BrOoPR70Fd7EvbotsXiZberEtH0Ut8XV37hMof7sC0Gb9K3fZ8cdHFma50Ftin0BvWaRvt3RerF/GtQeYspSkKUpfVQbCvJn/AGw+V+9jI/O2VBZHyqP602GvlTKfNE6Cp/k5ftnEX8hpn8iFBcbypf7GvFv3wFv1evQaS3KfOROj6O8ghr92g9UHAblUubuC3FmVBW5ikzYkYq6OPbucA3IRb/iFNQaSfKLfbO5n5FQ35itBsS8mv9rbL98GY/qaDVd02ntpuXv4UYfqxpQbPvJk/a+Jv76Mn81ZUGtfp5vbVsnfuUN+qWlBjXQ4ZNPijpM8STwLbEpS4DQjn3jFfIKNgAf9Yomag9KN0f4MyP7wW/MGg8jTb6pE/fRf0lB654tQqcM2UUOBSg1IIiPgAbQoPMH0jvFlPcZ3GNema5SVVWivOisdaaCh+4zim6gpoEKHgXcAGWN751TUEz4O6AbpAc8YVjs2wcdaUM1mo4r+Fh7im1UXzpucm5I4lIgcqW8BKIAcwDp47aCqF2WvlzhnzM6tm4Gz+1b3sieDeBT6OI58goB01CmKIgbQQKcpwHQQ7fA1B6dOBTiPT4t+ESweIYxCEdXJbySsqkmGhUnyeqLkgAHgALpqafFpQS0ooRMplFD7SgHaJvCghPjG4e7v4jRxSrY8xGIFsXM8JdksZ+ucOazZgvzU0thTblh5hdoG0L8dBiHGVwS3vxN56te/I2chm0DG4wvS1pdu+VVBdZSZZot0TplKmYokLyzCfUQH3gNQV9ujooOKa5Iy37WdZbsJtHXLjmxbZzIdcHazohrbdlcEXizAUhT88A2G54E08a4SqQh1nLmZSx6ODMsrxRztyxWVrIe43YZQuS/I1qkk589JXBLwwsjMXAhqgVukK3OA4eyCBihpXTQura4wlhSnGWmWmXzS8PN9qJKEod6fWdLZPAxx0w3CVjvhZyFfWF2N0YhuS3bgw6dm/kVU5pxEmUM4SkCqJkU2CmoXvty93XtCqlxYReXRrXpJYEg7KxNxZYkWuOIsG7rTzC+lHyh2TJncUl1506bAkYTpKIKgommC+wpy+O0aDYrZlw4ux2wgMIJ5Ihxk2EO1aMIxxJoleOUk0QIU4I7txtQJr2BQcSamuGmZXTyFcUrYzo/UDnTnXa7NQerJrAmcQWMI+xlVMUg9ugHNp40HE69woXu6jbZK9x9MLP0N8RH72LgzhIDqG1ST7d5QU5g90PS3fHQZVH43x7Drru4qw4Zqq5eEeOVUIxIhlXBRESqmEChuOGptDj2hQQnxH8AKXERkpzkB7nGbiUV2yKQQ7dAFG5OWXbqACcA7fX2UGNW30YKFoKAvA5tSRUL4LLWDGLH/AJypDDQSNYHDXmOyLij5M/FPIuo5q6TUdxCdoRzZN2mUe1ITJEASgPvhQTTQKBQKBQKBQKBQKBQKBQKBQKCqlo5huNqyfxa/E3NmdNZZ01YMEbYZPHUiqLpUAQbomMd0fZppuVTIAB2+hQZli+97zzPa162RCZkly3ASJTKydSEMxRGLUVBUqaoGYqqFOO4naQxtxdnh3qDDv7ELjr/z7nn/AHBT/qoOpm8AcWVslE1ydI+1jwDxF8YEtv8AOUCgwW4pq/rVOJJbpZIsxi+JWKR3Q/yIiegk/o12NoN5LIcxbmbiXw7kn7NxLyBYZdoJVjdYHURW7TiYRMPYFBTXIVyWfZeQpdjILQjxstcD3c4vSRiLfWLucKCOiz1vILuNBHsMcNRoLk5jJBNeBCw0IvMjCzoorWPInLPMoCyIqiDRQASLJKMVTOjD4hoimJ9u7u7dtBVZnF43jlE5q15hlertZ0k0bSTd6vcJ13KhtiSJV3FsqFMc5xKBQA3aNBDnlMQuhubAXXmSrdwFjv8AnoLJAUyZuYz1IIAUgAID7naT7gejQav6DfF5Mteyc9wDTdmituVtzIz9Lb8FNdBu4L/SUUoM28oavQtp9GFdUXztD3BcEPGED4WrxNcQ/mIGoPPPQbCvJn/bD5X72Mj87ZUFkfKo/rTYa+VMp80ToKn+Tl+2cRfyGmfyIUFxvKl/sa8W/fAW/V69BpOoPQn5PBlE+Q+jPt631lgOtZ1wykIcPWBQX6ylr/q3JaDWn5Rb7Z3M/IqG/MVoNiXk1/tbZfvgzH9TQarum09tNy9/CjD9WNKDZ95Mn7XxN/fRk/mrKg1r9PN7atk79yhv1S0oKt41vh9i/JFu5MjVjkXtyeZSiJy+JTN1yLB+ZQesN3MMbjsBS4IpbmNX8OZw2UL7pM6W4o/yDQeSdt9Uifvov6Sg9W2drhdWjwx3ndjM+1aMsOQdoj7xk2Shw/GFB5O+8aH3Kd4xmvab+JQet7EaabfFFsJJFACEt5kAAXwAAQJQee7p70EUOlTyOCKRSb2UKc+0um4Rim2pqDZz5NxPO5Xo2EI90sY5Yq+5hs3A3uSCdNbQPwqmoJ541LQuO/bvx/asVCRdwNTuJFd3Z0pcp44JY5UCcswCTUT8nUx9KCKluGjiEiLuaPcZ4Nb2SxUZqpS0Pa+WlmxpTUSiQ5lBTMJdmhvAO3d40GeYBsCSx9naLRv3EbOImH8c9MylJDKrqXfKpkKTmctBUAKYO0u43qoMX4q3VqFzXJsy/Q+d+cqAuQdyh+sh7CXTRAzMCG7P9OP8X0a1y2/llmO01WPuW84efVKWvox6m40//t83os9yKNf2tj0tPk8Pna/VS7wSNHDXC49dbmSWVmFzrE6kREoCIEDubBHeXQC98e0fwVInJdTlDZjj6W8l1cI/s8Gnw+UsG0kteZfVfXMJS/2XmGjD/wC53L80b1JKwq1Sx4SW6PS97QtW0ztZ+4L7d2+tJKQ3JF+dedVOXYtoHWCFTMYN2pto7i+5oOI7uSHyJmG32LW2lXdzXXG43fW/Kpx4HKx5BlnbvVyP0kRQTU7oDqpsN8Ggi6z5hNPDbm15lmZwSEhHq/ViocwTtHdxQbxMAT7d2vMULt9Y0E6ZmiLRJxAOrgtuz0IsGxMbrQ6JokrdaOBeccbyFJtAUDiB9pyBp7w0F3qBQKBQKBQKBQKBQKBQKBQKBQKBQKBQVNsu+8nOIrzpAXmqiv55db5UcPSMg7cJJvFPYlXaShiKkECbNxO3Z2d0aDOLBgcj3vB3tHwl+Ghn8jb6bSIFnYD6DbMHIiuPWwBcw81QROXUSDqAJloIFyJ0f3HTNFFV7ntK5S/5JxdD1MTfxVCiX8dBhsfwZ5lsFwC99cESV37e06rW9VdT/gSW1/FQdNnGDZpt7eJCcCM9YQxUuVxMLdXcOyP24CGqO5RP0ew3iOlBdnhFzlhHM0dMo4Zxi4tfzSduWTaLQyDPUTgps05IiB9NhvGgjx10UWHVryf36zv6ZaScg9VcqvG7BkCoCdQT6Apyd2ga+/QZBxXnnsOYLsjH1uXIguRSbbRLyQnHEaVy5QTZuFB2HkSGalWMKRdRUL4btO3Sgq5MWe/uJ0/j5+zMdebQcFUjZRu+s5Ka02AIiq4RXRQKcqm7YYiOoF26jrQVx8pdbg1uLALVM5zlTsV+Qp1F01jDodmGonT1KcftidhvVQa5i2rzMKnvwqP0m8iRxz/EdmdYA/4ZqDa/5KxeBBgs04+Wc95KQhpNBH4lEnKRzf8ACToM28qPvZSL4Wcb4+TPoE1kEztQvvlaslw/K4LQabrbtXr2I7tvQyO4sZJQ7QivwRcGdm0/CDegvD5M/wC2Hyv3sZH52yoLI+VR/Wmw18qZT5onQVP8nL9s4i/kNM/kQoLjeVL/AGNeLfvgLfq9eg0qIsXThmu+RRMKLblguf1E3iIF/l0oNwnksOTUlrVy/hhw69laSkZONEftFklG6o/gFun/ADqCrnlFvtncz8iob8xWg2JeTX+1tl++DMf1NBqu6bT203L38KMP1Y0oNn3kyftfE399GT+asqDWv083tq2Tv3KG/VLSgqI/j3CKKZXiJiEdocxExvdpiIl1D8IGLQenDo7spjmfo1sY5DUU3LOMbtmzo3/xDZAWqv8AxETUHmRbfVIn76L+koPVHxW/YY5J+9hMfq5ag8p//ZH+y/8ALQeuDE/1qra+TzP9ASg8+HT4t3SnSp5EMm2VMXqEL3ipCIfUxv7wUGyfyaIiifR1PiKpGIP7JUr3TFEB+ktPfoLB8ZDvHaGUcbFv7JEvZwn88dSumLmUWQMtEEt4HFVM+7f3SBoJfS9dBGsypwsmyZCKPuP28ncqVg7BhcKd1szJMEx5fMRMtyu4Knd0D17KCRcJW3w/yOaIy7Lf4v5S/rij412lGxslcrV2KaKgE5wlKmmU3uC+ug+mcbFxxe15yA3ozyOoqjJtUTNWrWTdRircSJCdVFNEpkShoYxR9YHKY20ah3azK8lzXM6vdsbvVGpTw0xjXnSlDmhz4wjCMoeV42rvMoyy5vLa2hut10ZdjCXPxdLVxJC4e4KzLYs11b9iW5MRka1lDkQLMsDtVFhFNMRUKQ5CG2aiJe0viU1ZnsdaZdY5dO3y+lOnSjOWnXHRq70eKMZRjjp6vR6uK05rVua1xGdacZS09Xvuh4grZy0GY8c5UxljpO5U7bCWSlGZplFkJCOkkEynAyuoG02GHQKy9bURx3D5xRXDZFt4TXtIlps4LJ7ufG820yzeHM3Ou/cJnI2MA9oHXRLtPr7/ALmg4OIOEbiEsw0I+mreamc25LWmDNQsmjqs0YOJFFyfsHQo9VdJjp6/RCgxxxwK8QcS3CUhrQZuXKuL4yOcM/PKJQNJtZpu4FMDCOmgtkC9/wANeygkK8MMcR2V86I3hKYjawcZPfQurMOFrlQXGJNEyTh2omBUw1XMoUUylMGgBu7aC1tAoFAoFAoFAoFAoFAoFAoFAoFAoFAoPwRNNMvLTIUoe8UNKDo8nR76Wx7NRcZeQ244XjlU0Z8u3/0eYSjov3hKHd8fGgp5dj0LLUOlOdLm6McninHxoOz/AMiCx6DBnGX8myzsWGK+LHMl5LeBPM9hiVMw/dMvr/RoOfA2r0p93vNLfmL8atvcrXBIt2Y/hKY2v4qC0HB3jbidx/HTS/ErkNKdcvzt/NiZX4uDNClBTeAmEhA7RMXw19GgmygxjJFhYyvWNZusq2/GP2MI96+3CYKU7dusCSiXMED90e4qoXvfCoOGOC+H03d/Ycs0d3q+h5p/0UGo3ypVm1YZVwwzaNiIoo2xLlRRTKBSkKVdoAAAB2FAAoKQ2LZ6c50auS7uKTcrb2ZLWU3fBTcR8ogb8Yp0FsfJhL2LB8al7WKsttLPY5MsmT4SjV6gIf0V1KDOvKoL6F1kfDmMSrd1jDS8qqT41lW6JB/4ClBR2zbFM36LnIWTlEf7+znbUQif4QIRcouYP5XBaCxnkz/th8r97GR+dsqCyPlUf1psNfKmU+aJ0FT/ACcv2ziL+Q0z+RCguN5Uv9jXi374C36vXoNUWD7F+jLh9zfLJo71LbteDlSG+CATjZuYf5jigtf5Nhk0tmdIc7sZY+id42G/ZkD4S7dRJ0T/AIaa1B0flFvtncz8iob8xWg2JeTX+1tl++DMf1NBqu6bT203L38KMP1Y0oNn3kyftfE399GT+asqDWv083tq2Tv3KG/VLSghbPFh+YcF4Qv5NHaS5LLlSHP8JRpPP0x/oKJ0G5Pyd7JgXp0Y8hZaz3evZ90TEfy93amkqUjwn4P7oNQaHG31SJ++i/pKD1R8Vv2GOSfvYTH6uWoPKf8A9kf7L/y0HqD4is33dw68DjHMFjotVX8Szt0piPUBUTM3Wds0XHYBi9vJUU0HXsHSgrCv0qmXxtlW4XNsW4soDBST5gxIjualvMI0pPpnpeafZf2/f8O7QWI4EOIPNedJi4mGSY2JQYwUNDuG7iNjjIFeqyLfryZy6mMG0jZRuQft9w0GU8U45Cirrs68Lex+xuWAjRkAuKLkZBi1TPzEkyoCKrzsLofcbu/BoI2fZiupS6mL5hwkWClDJt1iyTBS74Ey6yg7OUcigKABAL3tQEB1+1oJJwXfcjdt5lBtwtw9uNUm6nOn4u44t4KI6diYla6n71BH/ENkC5bS4miMW82/Tjx8yv1EE1zAmBGijgypdAHTafnJ7vf2Vr9trnF9lu3W5jUlGn/d59KX6qU9X89ceftMzym1o1sn16eL3SPnafwo1b5IyE5tCNuCDud45kYyEYpqyKMuqoD1RF2RIUwTARA46iVbX17dKwiOeZ3PLaVxb15SqU6dOOreS45Qqxhp09bt6utp0rtKztt9KEo8MpS6vR1R/qLP5+Bj2VsupmNdvzGQuCaQj5Pz4uczpBCIVOicdD6dhyFEPjJurLb61o0bCVWlKXDVuIwnvJ9+ELaUoS6Xa4vtLbRqTnWhCeno0+HTHrT4nW4JvWZl8gtIi87knVE4udEjYWzs5vZDvW4oGUATAApim75JvHsV8Ko9kM2uLnO4Ur2rV006nDplLpSqw0auLoaauiXS4ZO3MraEbOUqUI8UfVlq9HUuPWy7AygUCgUCgUCgUCgUCgUCgUCgUCgUCgUCgUCg6DJdixOTcfTOPbicLIMZqNVZu1W5wBQiahRKIlEwCGug+sKCp870enA7ae4tycRL2OMTxI8uWPSEv4DJANBis1j3o8rLRM3/ALNS9TlJ/wCzw82ZYPwcluJaDCJa6OBNnuLB5dzhLH8CA1fpJgcfuqgUfxUFlOjmJBg1u11bdqZDj2iqzPlrX+95wuNAV+kaJEAoB7rtH3NBZygwriFLHK4SuhOWbkWbDDLAskobaUQ09Y7FOz3+4b7lBVmPi30XPFlJq9sacmNetjuI632Ea5cKgZQNATUNHlE5/wBzDUPtaCnPlUX14MOfJqY+ctKCvfBXYqd9dEJxel5O9aHf2rLofai3XUUMP+75lBxegIvJG0elJsNFwtsJNxsvGG+2E7JRUofz0C0Gb+UpXopcnSKtrZ5upLdx5Gtik+CdVZy4H8ShaDHLgs9W2/J6IC4Fktg3JxJqvSH+GmmycNQ/G3NQZb5M/wC2Hyv3sZH52yoLI+VR/Wmw18qZT5onQVP8nL9s4i/kNM/kQoLjeVL/AGNeLfvgLfq9egoX0VOL1syY/wCKPHrYmrh1w8PXDQhfdLN3iDlIPwnSLQR10W2Ti4q6Q3Dd9GedXbmvdoydK+oqL3VobX4tF6Cb/KLfbO5n5FQ35itBsS8mv9rbL98GY/qaDVd02ntpuXv4UYfqxpQbPvJk/a+Jv76Mn81ZUGtfp5vbVsnfuUN+qWlB+uJzG6r3oeuGLMTdr9Tbqu2DdLfE4fqOEgH8LZSgtD5MPkxNFrnPDC6/fWiWE40T3fBK4brCAfhb0GqNt9Uifvov6Sg9UfFb9hjkn72Ex+rlqDyn/wDZH+y/8tB6qLtwlB8RPCnFYkuOTXaMpOEijOFmxSibRLkq7dDdnbs0oIUZ9Dth9s7SdGyzdChEjES6obl8gzIveFuKWm3UVO/zdN/q8KCd+G/hwhOHGAPAwtzvZMh4mHj+Y9IUptsfHIMCH7vrORApx+M1B1/FDw9TWbhtyXgH8Ide23rhcIe6o0zuNfgqly/ZkymKOpPSKPqoI2U4QMqol3LY04eCF+EayHAf89BkmB+FS6LFy63yzcStjRXUoldiSKx9BqM0nnNEg73AnOO/bs7oaUEtXHinG14PVZS57Lj3jhZIElFnDcDGMQNNC6+92BVjvtnskzGtKrd0I1JS73FFVUb68oQ00p4xfMuHMVEfjJlsGLBwZ71syxWoAPP1A3M+7qUo1w/svs9vt73NDVq19Hrdp99sb3Rp3sv2PhHYMxFEt1mkbj+ORRXOIqolR7phMiZAezXTtSOYn3BrrobJ7O20JQpW0Yxl+HR6MscHKeZX8+lVl/XffdHDGKmr1CSb4+iyOGzkjlusVqG4ipA2lOA++AeFcqey+z9KrGrC2hhKOOrDh62HgxfJ5heVIaMamPMyushUZQKBQKBQKBQKBQKBQKBQKBQKBQKBQKBQKBQdDkmxY7JtgTGPJp6ug1mo5Vm4WamAqpCHKJREoiAhr2+9QVLnuh1tU5hWtPN79uPiUklCJLfyiQyf5KD8RnAJxQ409kx/duL5cpPQLNWWgChv4xkDj/SoMezRgfj8vxlAoXJhq0nKVsy5ZBoe1VW7YVzhp3TlE5dQ7PUAUFn+HfM+Z8iMJ1bOWDXFkqQ/KFA6i5lU3pTAoJzE7vudhfATelQfonGbw6qgkdK/TGKsomQhgjnOg7yAcp/pfYQQMXQ/h3qDiXZxCYtynjG84/HV1meuIuEVUd8ldRiJCGTAQMVc5QAuoG7De/QQ2NzW5LdTjYyNvk8lFvWhIoj6eaNlU094DyzNktDt0/dc0iYnU+Hp3aCkXlUX14MOfJqY+ctKDH+g+sb9kzo+uMSwyobzydqpoIk267lRjJASf0wLQUx6NG9jWPx+YVu7nbCEyJFpLD4exuFgbm/oKmoM96bK9FL46UbLT8x9xY+UZRqX2oN2LdMQ/ngags1xr2SFieTkcPkTyth3V1sJNT1ai7Sk3Ov8itBhPkz/ALYfK/exkfnbKgsj5VH9abDXyplPmidBU/ycv2ziL+Q0z+RCguN5Uv8AY14t++At+r16CuvkxkWznOK7J8HII70HmKhQcEN7ohnyBRD+QaDX1ecLOYJzBL2/3kZKybrXQJ6hIsydiUPxpUFrOnpu5nkLj7Sv6N2ihN4ytyQbmDw2rNzqBp+A9Bsr8mv9rbL98GY/qaDVd02ntpuXv4UYfqxpQbPvJk/a+Jv76Mn81ZUGtfp5vbVsnfuUN+qWlBYaXxotf/kv8RNt0d6lp3irNh3e0pSzjhucfwJuDUELeT95GWsnpCkbXI52I3hYc1FKkN4HMRAHhA+7q2NQUpbfVIn76L+koPVHxW/YY5J+9hMfq5ag8p//AGR/sv8Ay0Hpf4uOkDsLo6eFKw8u5EsObuFpLnj4hFpBmRBUih2R1t484xQ00SMHjQVe/wDpS/DB/mx5E/7xH/8An0F1OAXjesrpAcCfs/WBZktAsPPbqM6hNGSFbmIbNT+xGMXaO8NO2gm6grfx2KQyc9aHny0ZKcSK2kzEjolVMyxTALT2UUlW6xDJlDsE+3cQTl0HvDQdBwQKWzLZbVnbLtxVo2NaCgP3SL9FZqqqddsZMqQtmiCR9ABTvn1Pp4AXcegtfQKBQKBQKBQKBQKBQKBQKBQKBQKBQKBQKBQKBQKBQKBQKBQKDjSrIZKMcxvN2CugZPft127gENdKCubbo6YAiyQr5PeHKnCpRYk82FATIItlG6A67/TKUU+96+V+Gg720uCyKxrBXLH2RdKSq05a/mdNGUjiqNyaKKHKocupt+nM26aeAFoPzYXC7cdmuTi+tWxpQov01UXj5uqLtFMoE7nNIkUD6CBjF1Ds3aUGtjyqL68GHPk1MfOWlBl3ktMe0mcc52iXxN6LuShklie+Qzd4UQ/kGg1aWW3cYd4podm57h7SyW2SV+16pJkKP6OgyTpF7i+i7jvzZPsz83rOTZwiBvHcUjtRNP8AEQtBtK6duxS4w6HbD2Nyo8vzDP23HmIXs2ijEOUx/GWgrD5M/wC2Hyv3sZH52yoLI+VR/Wmw18qZT5onQVP8nL9s4i/kNM/kQoLjeVL/AGNeLfvgLfq9egr95Ln9mJkX72gfrFvQVn6ZXGZsX9Jnl2BM25aMpcCcygBfAxXrdJwYQ/1iilBinHHfn7JM7iu6hPvV/YHtZm4H/SNUVWptfwoUG4zya/2tsv3wZj+poNV3Tae2m5e/hRh+rGlBs+8mT9r4m/voyfzVlQa1+nm9tWyd+5Q36paUGw/o5cYBmjyeOYxeVvzlZm1LuQaJ7ddy4Onhkv8AiAWg1MdG7kL9jXjqxLfB1uWkS72zdwbw2puSnbG1/AvQQ+mUyUoRM3iV4AD/ALyg9UXFb9hjkn72Ex+rlqDyn/8AZH+y/wDLQegvpcOC3iA45OBXGeMeHa32EjLxczGSbxGSlCNClbFjV0hEDH7BNuUL2UGjLiJ4ecocKuY5jA2ZY1qzuSD6v5ybMX5XCROciRdPRQnYPsahaDeF5Nb7W9/8wpj+ooNgFBXXjng4255yy4p4SGVKQ75wu3lJtFgooiXq5TAkovoQvacu43fMHqTP3toY/wAF9qx1n5vkkIy4bSkGsla4uY1xbssDkRSBVuIgAFERFMOYUN6gJCI+gTTdtC1VAoFAoFAoFAoFAoFAoFAoFAoFAoFAoFAoFAoFAoFAoFAoFAoFBit35lx3Yk2a3bquHqzwrIrrldXUOPJMKhQP3SiHimag6R1xTYOZCsVxe3fQci3OmVguY3MBBVxtAAJqPsaKhv4unjQfpxxPYaQbg7WuB6VsZVNMznzI75ZFDpGW2GNytCmKmQxzgPoB6e2g1Q+VRfXgw58mpj5y0oM18lT/AMDM2/wzBfoHlBrk6SKzTYt6Q7MNtt0eSVrkZ+8aE+Cmut1on4lS0GFY5Zy2fuKa3mb5Hmvr1yMzByTx3KPJAgn/AEhqDdD5TiUpeAO2wDsAMpR+gf7E+oKWeTP+2Hyv3sZH52yoLI+VR/Wmw18qZT5onQVP8nL9s4i/kNM/kQoLjeVL/Y14t++At+r16Cv3kuf2YmRfvaB+sW9BwPKc8Zo2vxrWjkxq22EuqwCprqbew67N0oQf+GujQa8biuZ5cjWHavP+x4gsegb/AEZVlVQ/SmoN83k1/tbZfvgzH9TQarum09tNy9/CjD9WNKDZ95Mn7XxN/fRk/mrKg1r9PN7atk79yhv1S0oNsnk/6KbnorrGRWJvIeRmwMQ3gIDJueyg0OZhtmS4c+Kq6bTaonTc2NkR6g2Ibs29UfH5f4iFoMIKt1iWK42beY8A+37qmtB6oOK37DHJP3sJj9XLUHlP/wCyP9l/5aD1wYn+tVbXyeZ/oCUHng6dn21PKP7eJ/VLWg2f+TW+1vf/ADCmP6ig2AUEa57wU9zUrEFb30eMRjBXFRqdmoqm4Ofl7TDy1kjAJNhtO9p7J4eFB1+D+G6Sw5eLm5hyIZ+g7jjNjxyLBVNMT8whwWEVXCxtwABihptDv9uvZQS1QKBQKBQKBQKBQKBQKBQKBQKBQKBQKBQKBQKBQKBQKBQKBQKBQVw4sMXZBuzMUXdloWs9fIIwQsnh26QiBiGTfqafdBQiIf60vwqCMJfAuVn1wLXalYU2RuowcLFTKzHnFVM2OUg7e3vgmuoXb8Lu0HfOsbZJdWgNvJ2hdpl/ohbSLhupHCQrhl5tVSVKJ9unOWAxk1CAOoCfsAlBR7yqL68GHPk1MfOWlBmvkqf+Bmbf4Zgv0DygqN5QPZoWj0ot4vkW/LSnoOHkwH4Qi0IgY38rc1BHnRA2GbInSZYcgyo7yNbq86Kl+Jmgq61/lSLQbTvKc/sA7d++nHfM39BSvyZ/2w+V+9jI/O2VBZHyqP602GvlTKfNE6Cp/k5ftnEX8hpn8iFBcbypf7GvFv3wFv1evQV+8lz+zEyL97QP1i3oJ58qUxn50wHi/MCLfU0HeDqKXU2/4t41FQNR/bsy0Glag38+TX+1tl++DMf1NBqu6bT203L38KMP1Y0oNn3kyftfE399GT+asqDWv083tq2Tv3KG/VLSg2z+T7+1Z2H/AApN/rNzQakOnPxkji/pP8kItEtje4DMJ1Hu6bhcNE+aP+9TUoKmsv79Q/fCf54UHqr4mI9xL8ImQIpoTcq6xvLJJAX1mMwVAPy0HlHIbdD6/wDwv/LQeuHE/wBaq2vk8z/QEoPPB07PtqeUf28T+qWtBs/8mt9re/8AmFMf1FBsAoFAoFAoFAoFAoFAoFAoFAoFAoFAoFAoFAoFAoFAoFAoFAoFAoFAoFAoFAoNL3lUX14MOfJqY+ctKDNfJU/8DM2/wzBfoHlBFPlRNi+aeK/HWRE2+hJuwVWah/hKNHhzfkdFoI88nFsNS7OknaXLydSWxY0q/Mb4JlOU0D5wagvX5Tn9gHbv30475m/oKV+TP+2Hyv3sZH52yoLI+VR/Wmw18qZT5onQVP8AJy/bOIv5DTP5EKC43lS/2NeLfvgLfq9egr95Ln9mJkX72gfrFvQbAunpxenkzowMgLlR3uLYOwnmvxdXdJ80f9ydag85tBv58mv9rbL98GY/qaDVd02ntpuXv4UYfqxpQbPvJk/a+Jv76Mn81ZUGtfp5vbVsnfuUN+qWlBtn8n39qzsP+FJv9ZuaCjPlReMSwfEvjbLzdtsJcNmuYxdQpPTVZOuYGv8AEef0aDWIy/v1D98J/nhQeuIsY0mbVCGkEd7d1H8lcnwiGT2iH8g0HlH4isLXFw+ZvvHAl2tzIvbVuB3FqD4b0yKCCSgfEdIUzh8RqDbXw5eUu8P1p8O8JbmbsPXke9YSDRZOU4FBsqyklUUikBYqqixDJb9u4SiUdvq3UGq7i94lLi4vOJa8OJG7IpKPc3VKAunGoq8wrRAiZEUENwgG8xUk0wE2gaj20G7Dya32t7/5hTH9RQbAKBQKBQKBQKBQKBQKBQKBQKBQKBQKBQKBQKBQKBQKBQKBQKBQKBQKBQKBQKDV55QRwGcWvGLkjGU7w2YcdXQ1goOTQlVm8k0b9XUVWbmIAguqQTagQ3hQZR5PjwXcT/BxbWVI7iWxS4tdW4JOJVhyLv2y/WCopOSqCHIVPt0E5fHSg/nlBXAjxFcZdt4uluGvF6tzydtSMklKt0H7duKTZwkgYp9V1CAYN6GnZ8Kgw7yf3o7eKfhDzFkXI3Evh9xa/nK2mUdBncSTVwLjVwdVcA5Cp9NOWj46UE5dPFwu564uOD2Expw7Y+XuWca3+ykF2CLxBAxGxGrshlNy5yF7DKJhprr3qCrXQVdG7xtcJ3GlI5P4hcFurbgVrDfME5FaXZrAZydy0OVPaisc3aCZh8NO7QTd5QRwa8TXGNj3GUJw2YrXul1BXBIOJZNu/bIchJRumQgiK6pAHUweqgr10JnRnccvCzx3sMtZ7wE8t63UbUk2ikktLslgKsqCXLJtRXObt0N6qCzHT/cIHEhxhYMsC0+G7GS9zyMPeSrySbN37ZuKKBmaqYHEV1CAPfEodlBDnQE9Hrxj8IPEvet88SGE3VsRUpYwMWDxeVZrgq464kpy9EFjiXuEMbtDSg2S8T2LAzjw337hvqxVD3RaEjGIlPoAc1duomQe33jiUaDz2o9CJ0qXJJzuEmR37Q3/APrDGeP/AHmg3D9Btw15v4UuB8MUcQdhK25PheUk882rOkVh5CvL2H3InOXt2m9dBr86VHopukE4gOkAyRmHD/Dm8mrcm5FmpFSic0wSBcpGDdIwgVVcpi6GIYO0KC+nQRcL+eOEjgzlcY8Q+PlbanXF/P5BGPVdoLiZso3aEKpuQOcvaKZuzXXu0FG+l26LPj54j+kIvzMmFeHh5OW1LljAjpVGZYJAvyo5ukp3VVyGLooQwdoUGxbobsCZc4Z+j+tHD2cbMUgLkjX8oo+i1nSSxkiqv11Ux3pGOUdSHKPYNBFPT9cDubOM7A1jjw9WArclzWtdqhzxyLxBA3UXDY5VjgZY5C9iibfs11oNWDfoRulLSdInNwmSOhVSCY30QxngAh/8TQekKNRURjUEliAByIEKIfGAUFC+lz6FiJ49ZZPOuFbkYWzkpsyI1eeciHBlPIkDRIi5kwEySxA7pVgA/c7ghoBRKGr+S6CHpT42aGGLwzFdd/aV6zu2NFA3x7jOCjp90AoL+9F30AcTg9CYyXxxt4a5J6bgXEUztFmcXDKKbOCCmuodUQDmuDEHYUxOxMu7aYxjalC13Ri8F03wEYMn+H57NEko1DIEpIW3Ib9VVo1flGQ5wepYoAYhvfEm4Ow1BZG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CgUH/9k=">
            <a:extLst>
              <a:ext uri="{FF2B5EF4-FFF2-40B4-BE49-F238E27FC236}">
                <a16:creationId xmlns:a16="http://schemas.microsoft.com/office/drawing/2014/main" id="{432CE9C9-B492-4C35-8AFA-C3DE142679FC}"/>
              </a:ext>
            </a:extLst>
          </p:cNvPr>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4" name="标题 1">
            <a:extLst>
              <a:ext uri="{FF2B5EF4-FFF2-40B4-BE49-F238E27FC236}">
                <a16:creationId xmlns:a16="http://schemas.microsoft.com/office/drawing/2014/main" id="{3E27EC6D-9079-4F82-A667-3CDB28174948}"/>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2</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面向编程领域数据的知识图谱构建</a:t>
            </a:r>
          </a:p>
        </p:txBody>
      </p:sp>
      <p:sp>
        <p:nvSpPr>
          <p:cNvPr id="16" name="矩形 35">
            <a:extLst>
              <a:ext uri="{FF2B5EF4-FFF2-40B4-BE49-F238E27FC236}">
                <a16:creationId xmlns:a16="http://schemas.microsoft.com/office/drawing/2014/main" id="{E557FD17-FE02-4589-9517-E79F0C1967FB}"/>
              </a:ext>
            </a:extLst>
          </p:cNvPr>
          <p:cNvSpPr>
            <a:spLocks noChangeArrowheads="1"/>
          </p:cNvSpPr>
          <p:nvPr/>
        </p:nvSpPr>
        <p:spPr bwMode="auto">
          <a:xfrm>
            <a:off x="1043482" y="1602829"/>
            <a:ext cx="4417749" cy="387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参与者要求</a:t>
            </a:r>
            <a:endPar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有强烈的责任心和团队合作精神，工作严谨细致，善于学习；</a:t>
            </a: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有独立思考和解决问题的能力，有志于攻读研究生的同学</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具有较好的数学功底（高等数学、线性代数、概率论）、英语基础</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熟练掌握一门编程语言（</a:t>
            </a:r>
            <a:r>
              <a:rPr lang="en-US" altLang="zh-CN" sz="1800" kern="100" dirty="0">
                <a:latin typeface="Times New Roman" panose="02020603050405020304" pitchFamily="18" charset="0"/>
                <a:cs typeface="Times New Roman" panose="02020603050405020304" pitchFamily="18" charset="0"/>
              </a:rPr>
              <a:t>Python</a:t>
            </a:r>
            <a:r>
              <a:rPr lang="zh-CN" altLang="zh-CN" sz="1800" kern="100" dirty="0">
                <a:latin typeface="Times New Roman" panose="02020603050405020304" pitchFamily="18" charset="0"/>
                <a:cs typeface="Times New Roman" panose="02020603050405020304" pitchFamily="18" charset="0"/>
              </a:rPr>
              <a:t>或</a:t>
            </a:r>
            <a:r>
              <a:rPr lang="en-US" altLang="zh-CN" sz="1800" kern="100" dirty="0">
                <a:latin typeface="Times New Roman" panose="02020603050405020304" pitchFamily="18" charset="0"/>
                <a:cs typeface="Times New Roman" panose="02020603050405020304" pitchFamily="18" charset="0"/>
              </a:rPr>
              <a:t>Java</a:t>
            </a:r>
            <a:r>
              <a:rPr lang="zh-CN" altLang="zh-CN" sz="1800" kern="100" dirty="0">
                <a:latin typeface="Times New Roman" panose="02020603050405020304" pitchFamily="18" charset="0"/>
                <a:cs typeface="Times New Roman" panose="02020603050405020304" pitchFamily="18" charset="0"/>
              </a:rPr>
              <a:t>）</a:t>
            </a:r>
            <a:endParaRPr lang="en-US" altLang="zh-CN" sz="18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212634"/>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9E09A6F-EFF2-46CC-A904-3415F36B4896}"/>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3</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互联自动驾驶车辆</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(CAV)</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无人驾驶虚拟仿真平台</a:t>
            </a:r>
          </a:p>
        </p:txBody>
      </p:sp>
      <p:sp>
        <p:nvSpPr>
          <p:cNvPr id="11" name="矩形 35">
            <a:extLst>
              <a:ext uri="{FF2B5EF4-FFF2-40B4-BE49-F238E27FC236}">
                <a16:creationId xmlns:a16="http://schemas.microsoft.com/office/drawing/2014/main" id="{907EB388-F74D-4982-AC14-52D761A064F3}"/>
              </a:ext>
            </a:extLst>
          </p:cNvPr>
          <p:cNvSpPr>
            <a:spLocks noChangeArrowheads="1"/>
          </p:cNvSpPr>
          <p:nvPr/>
        </p:nvSpPr>
        <p:spPr bwMode="auto">
          <a:xfrm>
            <a:off x="449263" y="1160252"/>
            <a:ext cx="857220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课题名称</a:t>
            </a: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互联自动驾驶车辆</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(CAV)</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无人驾驶虚拟仿真平台</a:t>
            </a:r>
          </a:p>
        </p:txBody>
      </p:sp>
      <p:sp>
        <p:nvSpPr>
          <p:cNvPr id="13" name="文本框 12">
            <a:extLst>
              <a:ext uri="{FF2B5EF4-FFF2-40B4-BE49-F238E27FC236}">
                <a16:creationId xmlns:a16="http://schemas.microsoft.com/office/drawing/2014/main" id="{BA71F593-83EF-4B62-AE45-8164AD0A3CB6}"/>
              </a:ext>
            </a:extLst>
          </p:cNvPr>
          <p:cNvSpPr txBox="1"/>
          <p:nvPr/>
        </p:nvSpPr>
        <p:spPr>
          <a:xfrm>
            <a:off x="552450" y="1691742"/>
            <a:ext cx="5248275" cy="4726294"/>
          </a:xfrm>
          <a:prstGeom prst="rect">
            <a:avLst/>
          </a:prstGeom>
          <a:noFill/>
        </p:spPr>
        <p:txBody>
          <a:bodyPr wrap="square">
            <a:spAutoFit/>
          </a:bodyPr>
          <a:lstStyle/>
          <a:p>
            <a:pPr algn="ctr">
              <a:lnSpc>
                <a:spcPct val="150000"/>
              </a:lnSpc>
              <a:spcBef>
                <a:spcPct val="0"/>
              </a:spcBef>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交通</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拥堵</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是交通中的普遍现象。相关研究表明，交通拥堵对燃油消耗率和排放有直接影响。到</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2050</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年，预计将有</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的世界人口居住在城市中，这将给城市</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基础设施和交通运输系统增加压力</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。由此产生的问题中，交通拥堵将持续成为最迫在眉睫的问题之一，交通拥堵情况下的</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事故发生</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可能性是自由交通中事故发生可能性的六倍。</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智能网联汽车</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CAVs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Connected and Automated Vehicles</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）是下一代</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智能交通系统</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ITS </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(Intelligent Transportation System)</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的关键组成部分。</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000"/>
              </a:lnSpc>
              <a:spcBef>
                <a:spcPts val="1000"/>
              </a:spcBef>
              <a:spcAft>
                <a:spcPts val="1000"/>
              </a:spcAft>
              <a:buFont typeface="Wingdings" panose="05000000000000000000" pitchFamily="2" charset="2"/>
              <a:buChar char="p"/>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CAV</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形成队列</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，使其以安全的车辆间距和期望速度形成统一队形。从而保证车辆的行驶安全，避免车辆走走停停的现象，可以有效地</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缓解交通拥堵</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提高道路的通行能力</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并</a:t>
            </a:r>
            <a:r>
              <a:rPr lang="zh-CN" altLang="en-US" sz="16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减少燃油消耗</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graphicFrame>
        <p:nvGraphicFramePr>
          <p:cNvPr id="3" name="对象 2">
            <a:extLst>
              <a:ext uri="{FF2B5EF4-FFF2-40B4-BE49-F238E27FC236}">
                <a16:creationId xmlns:a16="http://schemas.microsoft.com/office/drawing/2014/main" id="{121A6034-91AF-42F3-97CD-E5FF77F35A89}"/>
              </a:ext>
            </a:extLst>
          </p:cNvPr>
          <p:cNvGraphicFramePr>
            <a:graphicFrameLocks noChangeAspect="1"/>
          </p:cNvGraphicFramePr>
          <p:nvPr>
            <p:extLst>
              <p:ext uri="{D42A27DB-BD31-4B8C-83A1-F6EECF244321}">
                <p14:modId xmlns:p14="http://schemas.microsoft.com/office/powerpoint/2010/main" val="4210647552"/>
              </p:ext>
            </p:extLst>
          </p:nvPr>
        </p:nvGraphicFramePr>
        <p:xfrm>
          <a:off x="7160222" y="4114800"/>
          <a:ext cx="3869408" cy="2133599"/>
        </p:xfrm>
        <a:graphic>
          <a:graphicData uri="http://schemas.openxmlformats.org/presentationml/2006/ole">
            <mc:AlternateContent xmlns:mc="http://schemas.openxmlformats.org/markup-compatibility/2006">
              <mc:Choice xmlns:v="urn:schemas-microsoft-com:vml" Requires="v">
                <p:oleObj name="Visio" r:id="rId3" imgW="19476720" imgH="10675573" progId="Visio.Drawing.15">
                  <p:embed/>
                </p:oleObj>
              </mc:Choice>
              <mc:Fallback>
                <p:oleObj name="Visio" r:id="rId3" imgW="19476720" imgH="1067557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222" y="4114800"/>
                        <a:ext cx="3869408" cy="2133599"/>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42B9D776-F2A5-4133-9ACA-47E4E1514860}"/>
              </a:ext>
            </a:extLst>
          </p:cNvPr>
          <p:cNvGraphicFramePr>
            <a:graphicFrameLocks noChangeAspect="1"/>
          </p:cNvGraphicFramePr>
          <p:nvPr>
            <p:extLst>
              <p:ext uri="{D42A27DB-BD31-4B8C-83A1-F6EECF244321}">
                <p14:modId xmlns:p14="http://schemas.microsoft.com/office/powerpoint/2010/main" val="3746934213"/>
              </p:ext>
            </p:extLst>
          </p:nvPr>
        </p:nvGraphicFramePr>
        <p:xfrm>
          <a:off x="6517983" y="1982787"/>
          <a:ext cx="5006975" cy="1112838"/>
        </p:xfrm>
        <a:graphic>
          <a:graphicData uri="http://schemas.openxmlformats.org/presentationml/2006/ole">
            <mc:AlternateContent xmlns:mc="http://schemas.openxmlformats.org/markup-compatibility/2006">
              <mc:Choice xmlns:v="urn:schemas-microsoft-com:vml" Requires="v">
                <p:oleObj name="Visio" r:id="rId5" imgW="14500683" imgH="3192576" progId="Visio.Drawing.15">
                  <p:embed/>
                </p:oleObj>
              </mc:Choice>
              <mc:Fallback>
                <p:oleObj name="Visio" r:id="rId5" imgW="14500683" imgH="3192576"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983" y="1982787"/>
                        <a:ext cx="5006975"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本框 13">
            <a:extLst>
              <a:ext uri="{FF2B5EF4-FFF2-40B4-BE49-F238E27FC236}">
                <a16:creationId xmlns:a16="http://schemas.microsoft.com/office/drawing/2014/main" id="{CD49F570-6825-4C27-926C-6333641CED08}"/>
              </a:ext>
            </a:extLst>
          </p:cNvPr>
          <p:cNvSpPr txBox="1"/>
          <p:nvPr/>
        </p:nvSpPr>
        <p:spPr>
          <a:xfrm>
            <a:off x="7865559" y="3089920"/>
            <a:ext cx="2458733" cy="369332"/>
          </a:xfrm>
          <a:prstGeom prst="rect">
            <a:avLst/>
          </a:prstGeom>
          <a:noFill/>
        </p:spPr>
        <p:txBody>
          <a:bodyPr wrap="squar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rPr>
              <a:t>车道减少场景示意图</a:t>
            </a:r>
            <a:endParaRPr lang="en-US" altLang="zh-CN" b="1" dirty="0">
              <a:solidFill>
                <a:schemeClr val="accent2">
                  <a:lumMod val="75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B33C727-B722-4BD3-887D-A1D332A5A2F8}"/>
              </a:ext>
            </a:extLst>
          </p:cNvPr>
          <p:cNvSpPr txBox="1"/>
          <p:nvPr/>
        </p:nvSpPr>
        <p:spPr>
          <a:xfrm>
            <a:off x="8041164" y="6248399"/>
            <a:ext cx="2107521" cy="369332"/>
          </a:xfrm>
          <a:prstGeom prst="rect">
            <a:avLst/>
          </a:prstGeom>
          <a:noFill/>
        </p:spPr>
        <p:txBody>
          <a:bodyPr wrap="square" rtlCol="0">
            <a:spAutoFit/>
          </a:bodyPr>
          <a:lstStyle/>
          <a:p>
            <a:r>
              <a:rPr lang="zh-CN" altLang="en-US"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双</a:t>
            </a:r>
            <a:r>
              <a:rPr lang="en-US" altLang="zh-CN"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CAV</a:t>
            </a:r>
            <a:r>
              <a:rPr lang="zh-CN" altLang="en-US"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编队示意图</a:t>
            </a:r>
            <a:endParaRPr lang="en-US" altLang="zh-CN"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07868515"/>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1C904-8FE4-4EAB-A8F4-EA81150523A1}"/>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3</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互联自动驾驶车辆</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(CAV)</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无人驾驶虚拟仿真平台</a:t>
            </a:r>
          </a:p>
        </p:txBody>
      </p:sp>
      <p:sp>
        <p:nvSpPr>
          <p:cNvPr id="4" name="矩形 35">
            <a:extLst>
              <a:ext uri="{FF2B5EF4-FFF2-40B4-BE49-F238E27FC236}">
                <a16:creationId xmlns:a16="http://schemas.microsoft.com/office/drawing/2014/main" id="{6FD2F961-B50F-4149-834E-1174809AC863}"/>
              </a:ext>
            </a:extLst>
          </p:cNvPr>
          <p:cNvSpPr>
            <a:spLocks noChangeArrowheads="1"/>
          </p:cNvSpPr>
          <p:nvPr/>
        </p:nvSpPr>
        <p:spPr bwMode="auto">
          <a:xfrm>
            <a:off x="360479" y="1133475"/>
            <a:ext cx="4840171" cy="538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研究目标与研究内容</a:t>
            </a:r>
            <a:endPar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0"/>
              </a:spcBef>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本研究旨在通过开发</a:t>
            </a:r>
            <a:r>
              <a:rPr lang="zh-CN" altLang="en-US"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完备的可编程式的通用</a:t>
            </a:r>
            <a:r>
              <a:rPr lang="en-US"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CAV</a:t>
            </a:r>
            <a:r>
              <a:rPr lang="zh-CN" altLang="en-US"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仿真平台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，使用户能够在</a:t>
            </a:r>
            <a:r>
              <a:rPr lang="zh-CN" altLang="en-US"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所见即所得</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的平台上快速验证自己设计的车辆协同算法。具体的研究内容如下：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仿真平台</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架构与流程设计</a:t>
            </a:r>
            <a:endParaRPr lang="zh-CN" altLang="zh-CN" sz="18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Unity3D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CAV</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场景组件设计</a:t>
            </a:r>
            <a:endParaRPr lang="zh-CN" altLang="zh-CN" sz="18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轻量级服务器与渲染端</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数据传输协议设计</a:t>
            </a:r>
            <a:endParaRPr lang="zh-CN" altLang="zh-CN" sz="18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用户端通用化编码的</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模块化设计</a:t>
            </a:r>
            <a:endParaRPr lang="zh-CN" altLang="zh-CN" sz="18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多智能体编队的</a:t>
            </a: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动力学模型设计</a:t>
            </a:r>
            <a:endParaRPr lang="zh-CN" altLang="zh-CN" sz="18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ct val="150000"/>
              </a:lnSpc>
              <a:buFont typeface="+mj-lt"/>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仿真平台</a:t>
            </a:r>
            <a:r>
              <a:rPr lang="zh-CN" altLang="zh-CN" sz="1800" b="1"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整体的编码</a:t>
            </a:r>
            <a:endParaRPr lang="zh-CN" altLang="en-US" sz="18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BABEEF7B-533D-4D24-A682-782A0BC5B6CB}"/>
              </a:ext>
            </a:extLst>
          </p:cNvPr>
          <p:cNvSpPr txBox="1"/>
          <p:nvPr/>
        </p:nvSpPr>
        <p:spPr>
          <a:xfrm>
            <a:off x="7762343" y="5510631"/>
            <a:ext cx="1695372" cy="369332"/>
          </a:xfrm>
          <a:prstGeom prst="rect">
            <a:avLst/>
          </a:prstGeom>
          <a:noFill/>
        </p:spPr>
        <p:txBody>
          <a:bodyPr wrap="square" rtlCol="0">
            <a:spAutoFit/>
          </a:bodyPr>
          <a:lstStyle/>
          <a:p>
            <a:r>
              <a:rPr lang="zh-CN" altLang="en-US"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仿真平台案例</a:t>
            </a:r>
            <a:endParaRPr lang="en-US" altLang="zh-CN"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1BB8A31-6C1A-4454-8D79-4A5558CF2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650" y="1792486"/>
            <a:ext cx="6818758" cy="3674864"/>
          </a:xfrm>
          <a:prstGeom prst="rect">
            <a:avLst/>
          </a:prstGeom>
        </p:spPr>
      </p:pic>
    </p:spTree>
    <p:extLst>
      <p:ext uri="{BB962C8B-B14F-4D97-AF65-F5344CB8AC3E}">
        <p14:creationId xmlns:p14="http://schemas.microsoft.com/office/powerpoint/2010/main" val="4167370746"/>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F7A9D-4315-49F4-86B2-47476FA16C59}"/>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研究课题</a:t>
            </a:r>
            <a:r>
              <a:rPr lang="en-US" altLang="zh-CN"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3</a:t>
            </a:r>
          </a:p>
          <a:p>
            <a:pPr algn="ct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互联自动驾驶车辆</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(CAV)</a:t>
            </a: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无人驾驶虚拟仿真平台</a:t>
            </a:r>
          </a:p>
        </p:txBody>
      </p:sp>
      <p:sp>
        <p:nvSpPr>
          <p:cNvPr id="3" name="矩形 35">
            <a:extLst>
              <a:ext uri="{FF2B5EF4-FFF2-40B4-BE49-F238E27FC236}">
                <a16:creationId xmlns:a16="http://schemas.microsoft.com/office/drawing/2014/main" id="{4FAED1B9-6FB6-47D4-A8FE-7AB3351D9C9B}"/>
              </a:ext>
            </a:extLst>
          </p:cNvPr>
          <p:cNvSpPr>
            <a:spLocks noChangeArrowheads="1"/>
          </p:cNvSpPr>
          <p:nvPr/>
        </p:nvSpPr>
        <p:spPr bwMode="auto">
          <a:xfrm>
            <a:off x="7066328" y="2234827"/>
            <a:ext cx="4082190" cy="280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预期成果</a:t>
            </a:r>
          </a:p>
          <a:p>
            <a:pPr marL="285750" indent="-285750" algn="just">
              <a:lnSpc>
                <a:spcPct val="150000"/>
              </a:lnSpc>
              <a:buFont typeface="Wingdings" panose="05000000000000000000" pitchFamily="2" charset="2"/>
              <a:buChar char="p"/>
            </a:pPr>
            <a:r>
              <a:rPr lang="zh-CN" altLang="en-US" sz="1800" kern="100" dirty="0">
                <a:effectLst/>
                <a:latin typeface="Times New Roman" panose="02020603050405020304" pitchFamily="18" charset="0"/>
                <a:cs typeface="Times New Roman" panose="02020603050405020304" pitchFamily="18" charset="0"/>
              </a:rPr>
              <a:t>基于</a:t>
            </a:r>
            <a:r>
              <a:rPr lang="en-US" altLang="zh-CN" sz="1800" kern="100" dirty="0">
                <a:effectLst/>
                <a:latin typeface="Times New Roman" panose="02020603050405020304" pitchFamily="18" charset="0"/>
                <a:cs typeface="Times New Roman" panose="02020603050405020304" pitchFamily="18" charset="0"/>
              </a:rPr>
              <a:t>Unity3D</a:t>
            </a:r>
            <a:r>
              <a:rPr lang="zh-CN" altLang="en-US" sz="1800" kern="100" dirty="0">
                <a:effectLst/>
                <a:latin typeface="Times New Roman" panose="02020603050405020304" pitchFamily="18" charset="0"/>
                <a:cs typeface="Times New Roman" panose="02020603050405020304" pitchFamily="18" charset="0"/>
              </a:rPr>
              <a:t>和轻量级服务器的</a:t>
            </a:r>
            <a:r>
              <a:rPr lang="en-US" altLang="zh-CN" sz="1800" kern="100" dirty="0">
                <a:effectLst/>
                <a:latin typeface="Times New Roman" panose="02020603050405020304" pitchFamily="18" charset="0"/>
                <a:cs typeface="Times New Roman" panose="02020603050405020304" pitchFamily="18" charset="0"/>
              </a:rPr>
              <a:t>CAV</a:t>
            </a:r>
            <a:r>
              <a:rPr lang="zh-CN" altLang="en-US" sz="1800" kern="100" dirty="0">
                <a:effectLst/>
                <a:latin typeface="Times New Roman" panose="02020603050405020304" pitchFamily="18" charset="0"/>
                <a:cs typeface="Times New Roman" panose="02020603050405020304" pitchFamily="18" charset="0"/>
              </a:rPr>
              <a:t>协同驾驶仿真平台</a:t>
            </a:r>
            <a:r>
              <a:rPr lang="en-US" altLang="zh-CN" sz="1800" kern="100" dirty="0">
                <a:effectLst/>
                <a:latin typeface="Times New Roman" panose="02020603050405020304" pitchFamily="18" charset="0"/>
                <a:cs typeface="Times New Roman" panose="02020603050405020304" pitchFamily="18" charset="0"/>
              </a:rPr>
              <a:t>1</a:t>
            </a:r>
            <a:r>
              <a:rPr lang="zh-CN" altLang="en-US" sz="1800" kern="100" dirty="0">
                <a:effectLst/>
                <a:latin typeface="Times New Roman" panose="02020603050405020304" pitchFamily="18" charset="0"/>
                <a:cs typeface="Times New Roman" panose="02020603050405020304" pitchFamily="18" charset="0"/>
              </a:rPr>
              <a:t>个</a:t>
            </a:r>
            <a:r>
              <a:rPr lang="zh-CN" altLang="zh-CN" sz="1800" kern="100" dirty="0">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cs typeface="Times New Roman" panose="02020603050405020304" pitchFamily="18" charset="0"/>
              </a:rPr>
              <a:t>申请软件著作权</a:t>
            </a:r>
            <a:r>
              <a:rPr lang="en-US" altLang="zh-CN" sz="1800" kern="100" dirty="0">
                <a:effectLst/>
                <a:latin typeface="Times New Roman" panose="02020603050405020304" pitchFamily="18" charset="0"/>
                <a:cs typeface="Times New Roman" panose="02020603050405020304" pitchFamily="18" charset="0"/>
              </a:rPr>
              <a:t>/</a:t>
            </a:r>
            <a:r>
              <a:rPr lang="zh-CN" altLang="zh-CN" sz="1800" kern="100" dirty="0">
                <a:effectLst/>
                <a:latin typeface="Times New Roman" panose="02020603050405020304" pitchFamily="18" charset="0"/>
                <a:cs typeface="Times New Roman" panose="02020603050405020304" pitchFamily="18" charset="0"/>
              </a:rPr>
              <a:t>专利</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项，或发表高水平论文</a:t>
            </a:r>
            <a:r>
              <a:rPr lang="en-US" altLang="zh-CN" sz="1800" kern="100" dirty="0">
                <a:effectLst/>
                <a:latin typeface="Times New Roman" panose="02020603050405020304" pitchFamily="18" charset="0"/>
                <a:cs typeface="Times New Roman" panose="02020603050405020304" pitchFamily="18" charset="0"/>
              </a:rPr>
              <a:t>1-2</a:t>
            </a:r>
            <a:r>
              <a:rPr lang="zh-CN" altLang="zh-CN" sz="1800" kern="100" dirty="0">
                <a:effectLst/>
                <a:latin typeface="Times New Roman" panose="02020603050405020304" pitchFamily="18" charset="0"/>
                <a:cs typeface="Times New Roman" panose="02020603050405020304" pitchFamily="18" charset="0"/>
              </a:rPr>
              <a:t>篇；</a:t>
            </a:r>
          </a:p>
          <a:p>
            <a:pPr marL="285750" indent="-285750">
              <a:buFont typeface="Wingdings" panose="05000000000000000000" pitchFamily="2" charset="2"/>
              <a:buChar char="p"/>
            </a:pPr>
            <a:r>
              <a:rPr lang="zh-CN" altLang="zh-CN" sz="1800" dirty="0">
                <a:effectLst/>
                <a:latin typeface="Times New Roman" panose="02020603050405020304" pitchFamily="18" charset="0"/>
                <a:cs typeface="Times New Roman" panose="02020603050405020304" pitchFamily="18" charset="0"/>
              </a:rPr>
              <a:t>参加省级以上竞赛，力争奖项</a:t>
            </a:r>
            <a:r>
              <a:rPr lang="en-US" altLang="zh-CN" sz="1800" dirty="0">
                <a:effectLst/>
                <a:latin typeface="Times New Roman" panose="02020603050405020304" pitchFamily="18" charset="0"/>
                <a:cs typeface="Times New Roman" panose="02020603050405020304" pitchFamily="18" charset="0"/>
              </a:rPr>
              <a:t>1-3</a:t>
            </a:r>
            <a:r>
              <a:rPr lang="zh-CN" altLang="zh-CN" sz="1800" dirty="0">
                <a:effectLst/>
                <a:latin typeface="Times New Roman" panose="02020603050405020304" pitchFamily="18" charset="0"/>
                <a:cs typeface="Times New Roman" panose="02020603050405020304" pitchFamily="18" charset="0"/>
              </a:rPr>
              <a:t>个；</a:t>
            </a:r>
            <a:endParaRPr lang="en-US" altLang="zh-CN" sz="1800" dirty="0">
              <a:effectLst/>
              <a:latin typeface="Times New Roman" panose="02020603050405020304" pitchFamily="18" charset="0"/>
              <a:cs typeface="Times New Roman" panose="02020603050405020304" pitchFamily="18" charset="0"/>
            </a:endParaRPr>
          </a:p>
        </p:txBody>
      </p:sp>
      <p:sp>
        <p:nvSpPr>
          <p:cNvPr id="4" name="矩形 35">
            <a:extLst>
              <a:ext uri="{FF2B5EF4-FFF2-40B4-BE49-F238E27FC236}">
                <a16:creationId xmlns:a16="http://schemas.microsoft.com/office/drawing/2014/main" id="{9BE68E5C-9C16-4A2B-BAC5-095207978CC7}"/>
              </a:ext>
            </a:extLst>
          </p:cNvPr>
          <p:cNvSpPr>
            <a:spLocks noChangeArrowheads="1"/>
          </p:cNvSpPr>
          <p:nvPr/>
        </p:nvSpPr>
        <p:spPr bwMode="auto">
          <a:xfrm>
            <a:off x="1043482" y="1602829"/>
            <a:ext cx="4417749" cy="429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参与者要求</a:t>
            </a:r>
            <a:endPar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有强烈的责任心和团队合作精神，工作严谨细致，善于学习；</a:t>
            </a: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有独立思考和解决问题的能力，有志于攻读研究生的同学</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latin typeface="Times New Roman" panose="02020603050405020304" pitchFamily="18" charset="0"/>
                <a:cs typeface="Times New Roman" panose="02020603050405020304" pitchFamily="18" charset="0"/>
              </a:rPr>
              <a:t>具有较好的数学功底（高等数学、线性代数、概率论）、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算法基础</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latin typeface="Times New Roman" panose="02020603050405020304" pitchFamily="18" charset="0"/>
                <a:cs typeface="Times New Roman" panose="02020603050405020304" pitchFamily="18" charset="0"/>
              </a:rPr>
              <a:t>英语基础</a:t>
            </a:r>
            <a:endParaRPr lang="en-US" altLang="zh-CN" sz="1800" kern="1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en-US" sz="1800" kern="100" dirty="0">
                <a:latin typeface="Times New Roman" panose="02020603050405020304" pitchFamily="18" charset="0"/>
                <a:cs typeface="Times New Roman" panose="02020603050405020304" pitchFamily="18" charset="0"/>
              </a:rPr>
              <a:t>具有</a:t>
            </a:r>
            <a:r>
              <a:rPr lang="en-US" altLang="zh-CN" sz="1800" kern="100" dirty="0">
                <a:latin typeface="Times New Roman" panose="02020603050405020304" pitchFamily="18" charset="0"/>
                <a:cs typeface="Times New Roman" panose="02020603050405020304" pitchFamily="18" charset="0"/>
              </a:rPr>
              <a:t>Python</a:t>
            </a:r>
            <a:r>
              <a:rPr lang="zh-CN" altLang="zh-CN" sz="1800" kern="100" dirty="0">
                <a:latin typeface="Times New Roman" panose="02020603050405020304" pitchFamily="18" charset="0"/>
                <a:cs typeface="Times New Roman" panose="02020603050405020304" pitchFamily="18" charset="0"/>
              </a:rPr>
              <a:t>或</a:t>
            </a:r>
            <a:r>
              <a:rPr lang="en-US" altLang="zh-CN" sz="1800" kern="100" dirty="0">
                <a:latin typeface="Times New Roman" panose="02020603050405020304" pitchFamily="18" charset="0"/>
                <a:cs typeface="Times New Roman" panose="02020603050405020304" pitchFamily="18" charset="0"/>
              </a:rPr>
              <a:t>Unity3D</a:t>
            </a:r>
            <a:r>
              <a:rPr lang="zh-CN" altLang="en-US" sz="1800" kern="100" dirty="0">
                <a:latin typeface="Times New Roman" panose="02020603050405020304" pitchFamily="18" charset="0"/>
                <a:cs typeface="Times New Roman" panose="02020603050405020304" pitchFamily="18" charset="0"/>
              </a:rPr>
              <a:t>基础，有网络编程经历的同学优先</a:t>
            </a:r>
            <a:endParaRPr lang="en-US" altLang="zh-CN" sz="18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20848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F7A9D-4315-49F4-86B2-47476FA16C59}"/>
              </a:ext>
            </a:extLst>
          </p:cNvPr>
          <p:cNvSpPr txBox="1">
            <a:spLocks/>
          </p:cNvSpPr>
          <p:nvPr/>
        </p:nvSpPr>
        <p:spPr>
          <a:xfrm>
            <a:off x="3481431" y="-88668"/>
            <a:ext cx="780728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总安排</a:t>
            </a:r>
            <a:endPar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91C85EAF-0310-40B8-9935-25484798B378}"/>
              </a:ext>
            </a:extLst>
          </p:cNvPr>
          <p:cNvSpPr txBox="1"/>
          <p:nvPr/>
        </p:nvSpPr>
        <p:spPr>
          <a:xfrm>
            <a:off x="1177368" y="1342411"/>
            <a:ext cx="9837263" cy="2537874"/>
          </a:xfrm>
          <a:prstGeom prst="rect">
            <a:avLst/>
          </a:prstGeom>
          <a:noFill/>
        </p:spPr>
        <p:txBody>
          <a:bodyPr wrap="square">
            <a:spAutoFit/>
          </a:bodyPr>
          <a:lstStyle/>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培养计划从两方面展开：</a:t>
            </a:r>
            <a:r>
              <a:rPr lang="zh-CN" altLang="zh-CN" sz="1800" b="1" kern="100" dirty="0">
                <a:solidFill>
                  <a:srgbClr val="C45911"/>
                </a:solidFill>
                <a:effectLst/>
                <a:latin typeface="Times New Roman" panose="02020603050405020304" pitchFamily="18" charset="0"/>
                <a:ea typeface="宋体" panose="02010600030101010101" pitchFamily="2" charset="-122"/>
                <a:cs typeface="Times New Roman" panose="02020603050405020304" pitchFamily="18" charset="0"/>
              </a:rPr>
              <a:t>工程能力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b="1" kern="100" dirty="0">
                <a:solidFill>
                  <a:srgbClr val="C45911"/>
                </a:solidFill>
                <a:effectLst/>
                <a:latin typeface="Times New Roman" panose="02020603050405020304" pitchFamily="18" charset="0"/>
                <a:ea typeface="宋体" panose="02010600030101010101" pitchFamily="2" charset="-122"/>
                <a:cs typeface="Times New Roman" panose="02020603050405020304" pitchFamily="18" charset="0"/>
              </a:rPr>
              <a:t>学术能力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。工程和学术两部分的培养需要新师弟师妹们按照培养方案的时间截点，合理安排时间，</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并行完成</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学习任务。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①</a:t>
            </a:r>
            <a:r>
              <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1800" b="1" kern="100" dirty="0">
                <a:solidFill>
                  <a:srgbClr val="C45911"/>
                </a:solidFill>
                <a:effectLst/>
                <a:latin typeface="Times New Roman" panose="02020603050405020304" pitchFamily="18" charset="0"/>
                <a:ea typeface="宋体" panose="02010600030101010101" pitchFamily="2" charset="-122"/>
                <a:cs typeface="Times New Roman" panose="02020603050405020304" pitchFamily="18" charset="0"/>
              </a:rPr>
              <a:t>工程能力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”的培养方面，按所在小组的培养计划具体展开，详细内容见各个小组的培养方案附件（前端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嵌入式组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设计组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移动组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后台组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数据挖掘组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图形渲染组）。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②</a:t>
            </a:r>
            <a:r>
              <a:rPr lang="zh-CN" altLang="zh-CN"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zh-CN" altLang="zh-CN" sz="1800" b="1" kern="100" dirty="0">
                <a:solidFill>
                  <a:srgbClr val="C45911"/>
                </a:solidFill>
                <a:effectLst/>
                <a:latin typeface="Times New Roman" panose="02020603050405020304" pitchFamily="18" charset="0"/>
                <a:ea typeface="宋体" panose="02010600030101010101" pitchFamily="2" charset="-122"/>
                <a:cs typeface="Times New Roman" panose="02020603050405020304" pitchFamily="18" charset="0"/>
              </a:rPr>
              <a:t>学术能力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”的培养方面，从多智能体系统（</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MAS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）和差分隐私（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）的基础入手，最后研究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MAS+DP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的结合，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B3289645-E03E-4CDD-B117-13832FDFD77F}"/>
              </a:ext>
            </a:extLst>
          </p:cNvPr>
          <p:cNvSpPr txBox="1"/>
          <p:nvPr/>
        </p:nvSpPr>
        <p:spPr>
          <a:xfrm>
            <a:off x="603031" y="4561514"/>
            <a:ext cx="6115050" cy="1291379"/>
          </a:xfrm>
          <a:prstGeom prst="rect">
            <a:avLst/>
          </a:prstGeom>
          <a:noFill/>
        </p:spPr>
        <p:txBody>
          <a:bodyPr wrap="square">
            <a:spAutoFit/>
          </a:bodyPr>
          <a:lstStyle/>
          <a:p>
            <a:pPr algn="just">
              <a:lnSpc>
                <a:spcPct val="150000"/>
              </a:lnSpc>
            </a:pP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导师：</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谢光强教授、李杨教授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负责人：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许继元、许浩然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50000"/>
              </a:lnSpc>
            </a:pPr>
            <a:r>
              <a:rPr lang="zh-CN" altLang="zh-CN" sz="1800" b="1" kern="100" dirty="0">
                <a:solidFill>
                  <a:schemeClr val="accent2">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参与者：</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分为线上和线下两组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14C02C82-5CC7-41D4-B0FC-DB39E6B5A753}"/>
              </a:ext>
            </a:extLst>
          </p:cNvPr>
          <p:cNvPicPr>
            <a:picLocks noChangeAspect="1"/>
          </p:cNvPicPr>
          <p:nvPr/>
        </p:nvPicPr>
        <p:blipFill>
          <a:blip r:embed="rId2"/>
          <a:stretch>
            <a:fillRect/>
          </a:stretch>
        </p:blipFill>
        <p:spPr>
          <a:xfrm>
            <a:off x="3937305" y="4745451"/>
            <a:ext cx="8433554" cy="1310587"/>
          </a:xfrm>
          <a:prstGeom prst="rect">
            <a:avLst/>
          </a:prstGeom>
        </p:spPr>
      </p:pic>
    </p:spTree>
    <p:extLst>
      <p:ext uri="{BB962C8B-B14F-4D97-AF65-F5344CB8AC3E}">
        <p14:creationId xmlns:p14="http://schemas.microsoft.com/office/powerpoint/2010/main" val="13870295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
          <p:cNvGrpSpPr>
            <a:grpSpLocks/>
          </p:cNvGrpSpPr>
          <p:nvPr/>
        </p:nvGrpSpPr>
        <p:grpSpPr bwMode="auto">
          <a:xfrm rot="10800000">
            <a:off x="5710238" y="0"/>
            <a:ext cx="530225" cy="6856413"/>
            <a:chOff x="4424756" y="-1"/>
            <a:chExt cx="529829" cy="6856376"/>
          </a:xfrm>
        </p:grpSpPr>
        <p:sp>
          <p:nvSpPr>
            <p:cNvPr id="12313" name="矩形 5"/>
            <p:cNvSpPr>
              <a:spLocks noChangeArrowheads="1"/>
            </p:cNvSpPr>
            <p:nvPr/>
          </p:nvSpPr>
          <p:spPr bwMode="auto">
            <a:xfrm>
              <a:off x="4424756" y="-1"/>
              <a:ext cx="529829" cy="3428187"/>
            </a:xfrm>
            <a:custGeom>
              <a:avLst/>
              <a:gdLst>
                <a:gd name="T0" fmla="*/ 0 w 997527"/>
                <a:gd name="T1" fmla="*/ 0 h 3519055"/>
                <a:gd name="T2" fmla="*/ 149471 w 997527"/>
                <a:gd name="T3" fmla="*/ 0 h 3519055"/>
                <a:gd name="T4" fmla="*/ 149471 w 997527"/>
                <a:gd name="T5" fmla="*/ 3253429 h 3519055"/>
                <a:gd name="T6" fmla="*/ 0 w 997527"/>
                <a:gd name="T7" fmla="*/ 2728269 h 3519055"/>
                <a:gd name="T8" fmla="*/ 0 w 997527"/>
                <a:gd name="T9" fmla="*/ 0 h 3519055"/>
                <a:gd name="T10" fmla="*/ 0 60000 65536"/>
                <a:gd name="T11" fmla="*/ 0 60000 65536"/>
                <a:gd name="T12" fmla="*/ 0 60000 65536"/>
                <a:gd name="T13" fmla="*/ 0 60000 65536"/>
                <a:gd name="T14" fmla="*/ 0 60000 65536"/>
                <a:gd name="T15" fmla="*/ 0 w 997527"/>
                <a:gd name="T16" fmla="*/ 0 h 3519055"/>
                <a:gd name="T17" fmla="*/ 997527 w 997527"/>
                <a:gd name="T18" fmla="*/ 3519055 h 3519055"/>
              </a:gdLst>
              <a:ahLst/>
              <a:cxnLst>
                <a:cxn ang="T10">
                  <a:pos x="T0" y="T1"/>
                </a:cxn>
                <a:cxn ang="T11">
                  <a:pos x="T2" y="T3"/>
                </a:cxn>
                <a:cxn ang="T12">
                  <a:pos x="T4" y="T5"/>
                </a:cxn>
                <a:cxn ang="T13">
                  <a:pos x="T6" y="T7"/>
                </a:cxn>
                <a:cxn ang="T14">
                  <a:pos x="T8" y="T9"/>
                </a:cxn>
              </a:cxnLst>
              <a:rect l="T15" t="T16" r="T17" b="T18"/>
              <a:pathLst>
                <a:path w="997527" h="3519055">
                  <a:moveTo>
                    <a:pt x="0" y="0"/>
                  </a:moveTo>
                  <a:lnTo>
                    <a:pt x="997527" y="0"/>
                  </a:lnTo>
                  <a:lnTo>
                    <a:pt x="997527" y="3519055"/>
                  </a:lnTo>
                  <a:lnTo>
                    <a:pt x="0" y="295101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sp>
          <p:nvSpPr>
            <p:cNvPr id="12314" name="矩形 6"/>
            <p:cNvSpPr>
              <a:spLocks noChangeArrowheads="1"/>
            </p:cNvSpPr>
            <p:nvPr/>
          </p:nvSpPr>
          <p:spPr bwMode="auto">
            <a:xfrm>
              <a:off x="4424756" y="3429000"/>
              <a:ext cx="529829" cy="3427375"/>
            </a:xfrm>
            <a:custGeom>
              <a:avLst/>
              <a:gdLst>
                <a:gd name="T0" fmla="*/ 2076 w 997527"/>
                <a:gd name="T1" fmla="*/ 494497 h 3338945"/>
                <a:gd name="T2" fmla="*/ 149471 w 997527"/>
                <a:gd name="T3" fmla="*/ 0 h 3338945"/>
                <a:gd name="T4" fmla="*/ 149471 w 997527"/>
                <a:gd name="T5" fmla="*/ 3611323 h 3338945"/>
                <a:gd name="T6" fmla="*/ 0 w 997527"/>
                <a:gd name="T7" fmla="*/ 3611323 h 3338945"/>
                <a:gd name="T8" fmla="*/ 2076 w 997527"/>
                <a:gd name="T9" fmla="*/ 494497 h 3338945"/>
                <a:gd name="T10" fmla="*/ 0 60000 65536"/>
                <a:gd name="T11" fmla="*/ 0 60000 65536"/>
                <a:gd name="T12" fmla="*/ 0 60000 65536"/>
                <a:gd name="T13" fmla="*/ 0 60000 65536"/>
                <a:gd name="T14" fmla="*/ 0 60000 65536"/>
                <a:gd name="T15" fmla="*/ 0 w 997527"/>
                <a:gd name="T16" fmla="*/ 0 h 3338945"/>
                <a:gd name="T17" fmla="*/ 997527 w 997527"/>
                <a:gd name="T18" fmla="*/ 3338945 h 3338945"/>
              </a:gdLst>
              <a:ahLst/>
              <a:cxnLst>
                <a:cxn ang="T10">
                  <a:pos x="T0" y="T1"/>
                </a:cxn>
                <a:cxn ang="T11">
                  <a:pos x="T2" y="T3"/>
                </a:cxn>
                <a:cxn ang="T12">
                  <a:pos x="T4" y="T5"/>
                </a:cxn>
                <a:cxn ang="T13">
                  <a:pos x="T6" y="T7"/>
                </a:cxn>
                <a:cxn ang="T14">
                  <a:pos x="T8" y="T9"/>
                </a:cxn>
              </a:cxnLst>
              <a:rect l="T15" t="T16" r="T17" b="T18"/>
              <a:pathLst>
                <a:path w="997527" h="3338945">
                  <a:moveTo>
                    <a:pt x="13854" y="457200"/>
                  </a:moveTo>
                  <a:lnTo>
                    <a:pt x="997527" y="0"/>
                  </a:lnTo>
                  <a:lnTo>
                    <a:pt x="997527" y="3338945"/>
                  </a:lnTo>
                  <a:lnTo>
                    <a:pt x="0" y="3338945"/>
                  </a:lnTo>
                  <a:lnTo>
                    <a:pt x="13854" y="4572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p>
              <a:endParaRPr lang="zh-CN" altLang="en-US"/>
            </a:p>
          </p:txBody>
        </p:sp>
      </p:grpSp>
      <p:grpSp>
        <p:nvGrpSpPr>
          <p:cNvPr id="12291" name="组合 6"/>
          <p:cNvGrpSpPr>
            <a:grpSpLocks/>
          </p:cNvGrpSpPr>
          <p:nvPr/>
        </p:nvGrpSpPr>
        <p:grpSpPr bwMode="auto">
          <a:xfrm>
            <a:off x="-38100" y="1588"/>
            <a:ext cx="1328738" cy="6889750"/>
            <a:chOff x="-36512" y="-32147"/>
            <a:chExt cx="1328738" cy="6888522"/>
          </a:xfrm>
        </p:grpSpPr>
        <p:sp>
          <p:nvSpPr>
            <p:cNvPr id="12311"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2" name="直角三角形 26"/>
            <p:cNvSpPr>
              <a:spLocks noChangeArrowheads="1"/>
            </p:cNvSpPr>
            <p:nvPr/>
          </p:nvSpPr>
          <p:spPr bwMode="auto">
            <a:xfrm flipV="1">
              <a:off x="-36408" y="-32147"/>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2" name="组合 43"/>
          <p:cNvGrpSpPr>
            <a:grpSpLocks/>
          </p:cNvGrpSpPr>
          <p:nvPr/>
        </p:nvGrpSpPr>
        <p:grpSpPr bwMode="auto">
          <a:xfrm rot="10800000">
            <a:off x="10863262" y="0"/>
            <a:ext cx="1328738" cy="7818438"/>
            <a:chOff x="-36512" y="-960633"/>
            <a:chExt cx="1328738" cy="7817008"/>
          </a:xfrm>
        </p:grpSpPr>
        <p:sp>
          <p:nvSpPr>
            <p:cNvPr id="12309" name="直角三角形 13"/>
            <p:cNvSpPr>
              <a:spLocks noChangeArrowheads="1"/>
            </p:cNvSpPr>
            <p:nvPr/>
          </p:nvSpPr>
          <p:spPr bwMode="auto">
            <a:xfrm>
              <a:off x="-36512" y="1405042"/>
              <a:ext cx="1328738" cy="5451333"/>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0" name="直角三角形 26"/>
            <p:cNvSpPr>
              <a:spLocks noChangeArrowheads="1"/>
            </p:cNvSpPr>
            <p:nvPr/>
          </p:nvSpPr>
          <p:spPr bwMode="auto">
            <a:xfrm flipV="1">
              <a:off x="-36408" y="-960633"/>
              <a:ext cx="976313" cy="4249957"/>
            </a:xfrm>
            <a:prstGeom prst="rtTriangle">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423" tIns="34289" rIns="68423" bIns="34289"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2293" name="组合 2"/>
          <p:cNvGrpSpPr>
            <a:grpSpLocks/>
          </p:cNvGrpSpPr>
          <p:nvPr/>
        </p:nvGrpSpPr>
        <p:grpSpPr bwMode="auto">
          <a:xfrm>
            <a:off x="1211263" y="1698625"/>
            <a:ext cx="3565525" cy="3571875"/>
            <a:chOff x="750721" y="1643063"/>
            <a:chExt cx="3565525" cy="3571875"/>
          </a:xfrm>
        </p:grpSpPr>
        <p:grpSp>
          <p:nvGrpSpPr>
            <p:cNvPr id="12302" name="组合 71"/>
            <p:cNvGrpSpPr>
              <a:grpSpLocks/>
            </p:cNvGrpSpPr>
            <p:nvPr/>
          </p:nvGrpSpPr>
          <p:grpSpPr bwMode="auto">
            <a:xfrm>
              <a:off x="750721" y="1643063"/>
              <a:ext cx="3565525" cy="3571875"/>
              <a:chOff x="6379729" y="2488774"/>
              <a:chExt cx="2513016" cy="2513016"/>
            </a:xfrm>
          </p:grpSpPr>
          <p:sp>
            <p:nvSpPr>
              <p:cNvPr id="92" name="任意多边形 9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93" name="任意多边形 92"/>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lgn="ctr" eaLnBrk="1" hangingPunct="1">
                  <a:defRPr/>
                </a:pPr>
                <a:endParaRPr lang="zh-CN" altLang="en-US" kern="0">
                  <a:solidFill>
                    <a:srgbClr val="FFFFFF"/>
                  </a:solidFill>
                  <a:latin typeface="Arial" panose="020B0604020202020204" pitchFamily="34" charset="0"/>
                  <a:ea typeface="宋体" panose="02010600030101010101" pitchFamily="2" charset="-122"/>
                </a:endParaRPr>
              </a:p>
            </p:txBody>
          </p:sp>
        </p:grpSp>
        <p:sp>
          <p:nvSpPr>
            <p:cNvPr id="12303" name="文本框 20"/>
            <p:cNvSpPr txBox="1">
              <a:spLocks noChangeArrowheads="1"/>
            </p:cNvSpPr>
            <p:nvPr/>
          </p:nvSpPr>
          <p:spPr bwMode="auto">
            <a:xfrm>
              <a:off x="982496" y="3400425"/>
              <a:ext cx="298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600" b="1">
                  <a:solidFill>
                    <a:schemeClr val="accent1"/>
                  </a:solidFill>
                  <a:latin typeface="微软雅黑" panose="020B0503020204020204" pitchFamily="34" charset="-122"/>
                  <a:ea typeface="微软雅黑" panose="020B0503020204020204" pitchFamily="34" charset="-122"/>
                </a:rPr>
                <a:t>CONTENTS</a:t>
              </a:r>
              <a:endParaRPr lang="zh-CN" altLang="en-US" sz="3600" b="1">
                <a:solidFill>
                  <a:schemeClr val="accent1"/>
                </a:solidFill>
                <a:latin typeface="微软雅黑" panose="020B0503020204020204" pitchFamily="34" charset="-122"/>
                <a:ea typeface="微软雅黑" panose="020B0503020204020204" pitchFamily="34" charset="-122"/>
              </a:endParaRPr>
            </a:p>
          </p:txBody>
        </p:sp>
        <p:sp>
          <p:nvSpPr>
            <p:cNvPr id="12304" name="文本框 20"/>
            <p:cNvSpPr txBox="1">
              <a:spLocks noChangeArrowheads="1"/>
            </p:cNvSpPr>
            <p:nvPr/>
          </p:nvSpPr>
          <p:spPr bwMode="auto">
            <a:xfrm>
              <a:off x="977734" y="2616200"/>
              <a:ext cx="298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b="1">
                  <a:solidFill>
                    <a:schemeClr val="accent1"/>
                  </a:solidFill>
                  <a:latin typeface="微软雅黑" panose="020B0503020204020204" pitchFamily="34" charset="-122"/>
                  <a:ea typeface="微软雅黑" panose="020B0503020204020204" pitchFamily="34" charset="-122"/>
                </a:rPr>
                <a:t>目录</a:t>
              </a:r>
            </a:p>
          </p:txBody>
        </p:sp>
      </p:grpSp>
      <p:grpSp>
        <p:nvGrpSpPr>
          <p:cNvPr id="12294" name="组合 75"/>
          <p:cNvGrpSpPr>
            <a:grpSpLocks/>
          </p:cNvGrpSpPr>
          <p:nvPr/>
        </p:nvGrpSpPr>
        <p:grpSpPr bwMode="auto">
          <a:xfrm>
            <a:off x="5551488" y="3221038"/>
            <a:ext cx="4467225" cy="625475"/>
            <a:chOff x="5043193" y="2417372"/>
            <a:chExt cx="3803023" cy="489300"/>
          </a:xfrm>
        </p:grpSpPr>
        <p:grpSp>
          <p:nvGrpSpPr>
            <p:cNvPr id="12296" name="组合 81"/>
            <p:cNvGrpSpPr>
              <a:grpSpLocks/>
            </p:cNvGrpSpPr>
            <p:nvPr/>
          </p:nvGrpSpPr>
          <p:grpSpPr bwMode="auto">
            <a:xfrm>
              <a:off x="5043193" y="2417372"/>
              <a:ext cx="3788157" cy="489300"/>
              <a:chOff x="7047666" y="1970532"/>
              <a:chExt cx="3787703" cy="488455"/>
            </a:xfrm>
          </p:grpSpPr>
          <p:grpSp>
            <p:nvGrpSpPr>
              <p:cNvPr id="12298" name="组合 83"/>
              <p:cNvGrpSpPr>
                <a:grpSpLocks/>
              </p:cNvGrpSpPr>
              <p:nvPr/>
            </p:nvGrpSpPr>
            <p:grpSpPr bwMode="auto">
              <a:xfrm>
                <a:off x="7047666" y="1970532"/>
                <a:ext cx="471604" cy="488455"/>
                <a:chOff x="4519974" y="1790898"/>
                <a:chExt cx="471604" cy="488455"/>
              </a:xfrm>
            </p:grpSpPr>
            <p:sp>
              <p:nvSpPr>
                <p:cNvPr id="86" name="圆角矩形 85"/>
                <p:cNvSpPr/>
                <p:nvPr/>
              </p:nvSpPr>
              <p:spPr>
                <a:xfrm>
                  <a:off x="4519974" y="1830569"/>
                  <a:ext cx="471604" cy="448784"/>
                </a:xfrm>
                <a:prstGeom prst="roundRect">
                  <a:avLst/>
                </a:prstGeom>
                <a:solidFill>
                  <a:schemeClr val="accent2">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endParaRPr lang="zh-CN" altLang="en-US"/>
                </a:p>
              </p:txBody>
            </p:sp>
            <p:sp>
              <p:nvSpPr>
                <p:cNvPr id="87" name="文本框 33"/>
                <p:cNvSpPr txBox="1"/>
                <p:nvPr/>
              </p:nvSpPr>
              <p:spPr>
                <a:xfrm>
                  <a:off x="4599700" y="1790898"/>
                  <a:ext cx="337304" cy="456671"/>
                </a:xfrm>
                <a:prstGeom prst="rect">
                  <a:avLst/>
                </a:prstGeom>
                <a:noFill/>
              </p:spPr>
              <p:txBody>
                <a:bodyPr wrap="non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微软雅黑" panose="020B0503020204020204" pitchFamily="34" charset="-122"/>
                      <a:ea typeface="微软雅黑" panose="020B0503020204020204" pitchFamily="34" charset="-122"/>
                      <a:cs typeface="+mn-cs"/>
                    </a:defRPr>
                  </a:lvl9pPr>
                </a:lstStyle>
                <a:p>
                  <a:pPr>
                    <a:defRPr/>
                  </a:pPr>
                  <a:r>
                    <a:rPr lang="en-US" altLang="zh-CN" sz="3200" dirty="0">
                      <a:solidFill>
                        <a:schemeClr val="bg1"/>
                      </a:solidFill>
                      <a:latin typeface="+mj-ea"/>
                      <a:ea typeface="+mj-ea"/>
                    </a:rPr>
                    <a:t>4</a:t>
                  </a:r>
                  <a:endParaRPr lang="zh-CN" altLang="en-US" sz="3200" dirty="0">
                    <a:solidFill>
                      <a:schemeClr val="bg1"/>
                    </a:solidFill>
                    <a:latin typeface="+mj-ea"/>
                    <a:ea typeface="+mj-ea"/>
                  </a:endParaRPr>
                </a:p>
              </p:txBody>
            </p:sp>
          </p:grpSp>
          <p:sp>
            <p:nvSpPr>
              <p:cNvPr id="85" name="圆角矩形 84"/>
              <p:cNvSpPr/>
              <p:nvPr/>
            </p:nvSpPr>
            <p:spPr>
              <a:xfrm>
                <a:off x="7846286" y="2010203"/>
                <a:ext cx="2989083" cy="44878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defRPr/>
                </a:pPr>
                <a:endParaRPr lang="zh-CN" altLang="en-US" sz="2800" dirty="0"/>
              </a:p>
            </p:txBody>
          </p:sp>
        </p:grpSp>
        <p:sp>
          <p:nvSpPr>
            <p:cNvPr id="83" name="圆角矩形 82"/>
            <p:cNvSpPr/>
            <p:nvPr/>
          </p:nvSpPr>
          <p:spPr>
            <a:xfrm>
              <a:off x="5745955" y="2454628"/>
              <a:ext cx="3100261" cy="44831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mn-lt"/>
                  <a:ea typeface="+mn-ea"/>
                  <a:cs typeface="+mn-cs"/>
                </a:defRPr>
              </a:lvl9pPr>
            </a:lstStyle>
            <a:p>
              <a:pPr algn="ctr">
                <a:defRPr/>
              </a:pPr>
              <a:r>
                <a:rPr lang="zh-CN" altLang="en-US" sz="2800" b="1" dirty="0">
                  <a:latin typeface="微软雅黑" panose="020B0503020204020204" pitchFamily="34" charset="-122"/>
                  <a:ea typeface="微软雅黑" panose="020B0503020204020204" pitchFamily="34" charset="-122"/>
                </a:rPr>
                <a:t>团队资源</a:t>
              </a:r>
            </a:p>
          </p:txBody>
        </p:sp>
      </p:grpSp>
      <p:pic>
        <p:nvPicPr>
          <p:cNvPr id="27" name="图片 26">
            <a:extLst>
              <a:ext uri="{FF2B5EF4-FFF2-40B4-BE49-F238E27FC236}">
                <a16:creationId xmlns:a16="http://schemas.microsoft.com/office/drawing/2014/main" id="{20CE34EF-0A56-4579-B76E-F5C7549972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433593" cy="2357305"/>
          </a:xfrm>
          <a:prstGeom prst="rect">
            <a:avLst/>
          </a:prstGeom>
        </p:spPr>
      </p:pic>
    </p:spTree>
    <p:extLst>
      <p:ext uri="{BB962C8B-B14F-4D97-AF65-F5344CB8AC3E}">
        <p14:creationId xmlns:p14="http://schemas.microsoft.com/office/powerpoint/2010/main" val="13361464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11" name="文本框 10">
            <a:extLst>
              <a:ext uri="{FF2B5EF4-FFF2-40B4-BE49-F238E27FC236}">
                <a16:creationId xmlns:a16="http://schemas.microsoft.com/office/drawing/2014/main" id="{26C565B7-C39F-4CF8-AF70-87017C1A3360}"/>
              </a:ext>
            </a:extLst>
          </p:cNvPr>
          <p:cNvSpPr txBox="1"/>
          <p:nvPr/>
        </p:nvSpPr>
        <p:spPr>
          <a:xfrm>
            <a:off x="3488173" y="2344087"/>
            <a:ext cx="1755609" cy="2328523"/>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导师指导</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团队人脉</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团队小伙伴</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团队设备</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学术氛围</a:t>
            </a:r>
            <a:endParaRPr lang="en-US" altLang="zh-CN" sz="2000" dirty="0">
              <a:latin typeface="宋体" panose="02010600030101010101" pitchFamily="2" charset="-122"/>
              <a:ea typeface="宋体" panose="02010600030101010101" pitchFamily="2" charset="-122"/>
            </a:endParaRPr>
          </a:p>
        </p:txBody>
      </p:sp>
      <p:sp>
        <p:nvSpPr>
          <p:cNvPr id="12" name="矩形 11">
            <a:extLst>
              <a:ext uri="{FF2B5EF4-FFF2-40B4-BE49-F238E27FC236}">
                <a16:creationId xmlns:a16="http://schemas.microsoft.com/office/drawing/2014/main" id="{07B740D8-C243-435E-B966-E31EAE57D008}"/>
              </a:ext>
            </a:extLst>
          </p:cNvPr>
          <p:cNvSpPr/>
          <p:nvPr/>
        </p:nvSpPr>
        <p:spPr>
          <a:xfrm>
            <a:off x="7422509" y="2344087"/>
            <a:ext cx="2240692" cy="235378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团队协作能力</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项目管理能力</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汇报能力</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工作能力</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抗压能力</a:t>
            </a:r>
          </a:p>
        </p:txBody>
      </p:sp>
      <p:sp>
        <p:nvSpPr>
          <p:cNvPr id="13" name="标题 1">
            <a:extLst>
              <a:ext uri="{FF2B5EF4-FFF2-40B4-BE49-F238E27FC236}">
                <a16:creationId xmlns:a16="http://schemas.microsoft.com/office/drawing/2014/main" id="{2D40B3D8-6E30-425F-8609-94A1ADE33952}"/>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团队资源</a:t>
            </a:r>
          </a:p>
        </p:txBody>
      </p:sp>
    </p:spTree>
    <p:extLst>
      <p:ext uri="{BB962C8B-B14F-4D97-AF65-F5344CB8AC3E}">
        <p14:creationId xmlns:p14="http://schemas.microsoft.com/office/powerpoint/2010/main" val="380083332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13" name="文本框 12">
            <a:extLst>
              <a:ext uri="{FF2B5EF4-FFF2-40B4-BE49-F238E27FC236}">
                <a16:creationId xmlns:a16="http://schemas.microsoft.com/office/drawing/2014/main" id="{97960FF1-3D77-41CD-AE95-C0C3342B81EC}"/>
              </a:ext>
            </a:extLst>
          </p:cNvPr>
          <p:cNvSpPr txBox="1"/>
          <p:nvPr/>
        </p:nvSpPr>
        <p:spPr>
          <a:xfrm>
            <a:off x="4242504" y="2115441"/>
            <a:ext cx="1745672" cy="400110"/>
          </a:xfrm>
          <a:prstGeom prst="rect">
            <a:avLst/>
          </a:prstGeom>
          <a:noFill/>
        </p:spPr>
        <p:txBody>
          <a:bodyPr wrap="square" rtlCol="0">
            <a:spAutoFit/>
          </a:bodyPr>
          <a:lstStyle/>
          <a:p>
            <a:pPr algn="ctr"/>
            <a:r>
              <a:rPr lang="zh-CN" altLang="en-US" sz="2000" dirty="0">
                <a:latin typeface="宋体" panose="02010600030101010101" pitchFamily="2" charset="-122"/>
                <a:ea typeface="宋体" panose="02010600030101010101" pitchFamily="2" charset="-122"/>
              </a:rPr>
              <a:t>老师指导</a:t>
            </a:r>
          </a:p>
        </p:txBody>
      </p:sp>
      <p:sp>
        <p:nvSpPr>
          <p:cNvPr id="15" name="文本框 14">
            <a:extLst>
              <a:ext uri="{FF2B5EF4-FFF2-40B4-BE49-F238E27FC236}">
                <a16:creationId xmlns:a16="http://schemas.microsoft.com/office/drawing/2014/main" id="{591201A4-8FFE-496A-AD96-05296BBF1A2E}"/>
              </a:ext>
            </a:extLst>
          </p:cNvPr>
          <p:cNvSpPr txBox="1"/>
          <p:nvPr/>
        </p:nvSpPr>
        <p:spPr>
          <a:xfrm>
            <a:off x="980150" y="4848626"/>
            <a:ext cx="1745672" cy="400110"/>
          </a:xfrm>
          <a:prstGeom prst="rect">
            <a:avLst/>
          </a:prstGeom>
          <a:noFill/>
        </p:spPr>
        <p:txBody>
          <a:bodyPr wrap="square" rtlCol="0">
            <a:spAutoFit/>
          </a:bodyPr>
          <a:lstStyle/>
          <a:p>
            <a:pPr algn="ctr"/>
            <a:r>
              <a:rPr lang="zh-CN" altLang="en-US" sz="2000" dirty="0">
                <a:latin typeface="宋体" panose="02010600030101010101" pitchFamily="2" charset="-122"/>
                <a:ea typeface="宋体" panose="02010600030101010101" pitchFamily="2" charset="-122"/>
              </a:rPr>
              <a:t>围炉夜谈</a:t>
            </a:r>
          </a:p>
        </p:txBody>
      </p:sp>
      <p:pic>
        <p:nvPicPr>
          <p:cNvPr id="16" name="图片 15">
            <a:extLst>
              <a:ext uri="{FF2B5EF4-FFF2-40B4-BE49-F238E27FC236}">
                <a16:creationId xmlns:a16="http://schemas.microsoft.com/office/drawing/2014/main" id="{632B0082-0785-45F4-B2B1-609DAE242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335" y="1142533"/>
            <a:ext cx="3394101" cy="2266610"/>
          </a:xfrm>
          <a:prstGeom prst="rect">
            <a:avLst/>
          </a:prstGeom>
        </p:spPr>
      </p:pic>
      <p:pic>
        <p:nvPicPr>
          <p:cNvPr id="17" name="图片 16">
            <a:extLst>
              <a:ext uri="{FF2B5EF4-FFF2-40B4-BE49-F238E27FC236}">
                <a16:creationId xmlns:a16="http://schemas.microsoft.com/office/drawing/2014/main" id="{70F78D10-1F0C-4AA9-B265-525FB0AE38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45" r="7573"/>
          <a:stretch/>
        </p:blipFill>
        <p:spPr>
          <a:xfrm>
            <a:off x="6188255" y="3869512"/>
            <a:ext cx="3265490" cy="2442637"/>
          </a:xfrm>
          <a:prstGeom prst="rect">
            <a:avLst/>
          </a:prstGeom>
        </p:spPr>
      </p:pic>
      <p:sp>
        <p:nvSpPr>
          <p:cNvPr id="18" name="文本框 17">
            <a:extLst>
              <a:ext uri="{FF2B5EF4-FFF2-40B4-BE49-F238E27FC236}">
                <a16:creationId xmlns:a16="http://schemas.microsoft.com/office/drawing/2014/main" id="{DA7B0059-8B30-4930-A01B-CB769DA49689}"/>
              </a:ext>
            </a:extLst>
          </p:cNvPr>
          <p:cNvSpPr txBox="1"/>
          <p:nvPr/>
        </p:nvSpPr>
        <p:spPr>
          <a:xfrm>
            <a:off x="9422920" y="4767664"/>
            <a:ext cx="2216425" cy="646331"/>
          </a:xfrm>
          <a:prstGeom prst="rect">
            <a:avLst/>
          </a:prstGeom>
          <a:noFill/>
        </p:spPr>
        <p:txBody>
          <a:bodyPr wrap="square" rtlCol="0">
            <a:spAutoFit/>
          </a:bodyPr>
          <a:lstStyle/>
          <a:p>
            <a:pPr algn="ctr"/>
            <a:r>
              <a:rPr lang="zh-CN" altLang="en-US" sz="3600" dirty="0">
                <a:solidFill>
                  <a:srgbClr val="7030A0"/>
                </a:solidFill>
              </a:rPr>
              <a:t>并发编程</a:t>
            </a:r>
          </a:p>
        </p:txBody>
      </p:sp>
      <p:pic>
        <p:nvPicPr>
          <p:cNvPr id="19" name="图片 18">
            <a:extLst>
              <a:ext uri="{FF2B5EF4-FFF2-40B4-BE49-F238E27FC236}">
                <a16:creationId xmlns:a16="http://schemas.microsoft.com/office/drawing/2014/main" id="{AAD75FED-4927-4DE8-9B2A-CE334682F1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0176" y="1132414"/>
            <a:ext cx="3265489" cy="2449118"/>
          </a:xfrm>
          <a:prstGeom prst="rect">
            <a:avLst/>
          </a:prstGeom>
        </p:spPr>
      </p:pic>
      <p:pic>
        <p:nvPicPr>
          <p:cNvPr id="20" name="图片 19">
            <a:extLst>
              <a:ext uri="{FF2B5EF4-FFF2-40B4-BE49-F238E27FC236}">
                <a16:creationId xmlns:a16="http://schemas.microsoft.com/office/drawing/2014/main" id="{3C0061AE-F56F-4BB7-813B-6D7FE50089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5702" y="3874024"/>
            <a:ext cx="3265490" cy="2442638"/>
          </a:xfrm>
          <a:prstGeom prst="rect">
            <a:avLst/>
          </a:prstGeom>
        </p:spPr>
      </p:pic>
      <p:sp>
        <p:nvSpPr>
          <p:cNvPr id="21" name="标题 1">
            <a:extLst>
              <a:ext uri="{FF2B5EF4-FFF2-40B4-BE49-F238E27FC236}">
                <a16:creationId xmlns:a16="http://schemas.microsoft.com/office/drawing/2014/main" id="{1836A5AC-D7EF-47BA-8F0B-0CBDC8769E3C}"/>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团队资源</a:t>
            </a:r>
          </a:p>
        </p:txBody>
      </p:sp>
      <p:sp>
        <p:nvSpPr>
          <p:cNvPr id="22" name="文本框 21">
            <a:extLst>
              <a:ext uri="{FF2B5EF4-FFF2-40B4-BE49-F238E27FC236}">
                <a16:creationId xmlns:a16="http://schemas.microsoft.com/office/drawing/2014/main" id="{943AECFB-88B5-4CB1-A726-5AA6775A0B96}"/>
              </a:ext>
            </a:extLst>
          </p:cNvPr>
          <p:cNvSpPr txBox="1"/>
          <p:nvPr/>
        </p:nvSpPr>
        <p:spPr>
          <a:xfrm>
            <a:off x="6147540" y="2103622"/>
            <a:ext cx="1745672" cy="400110"/>
          </a:xfrm>
          <a:prstGeom prst="rect">
            <a:avLst/>
          </a:prstGeom>
          <a:noFill/>
        </p:spPr>
        <p:txBody>
          <a:bodyPr wrap="square" rtlCol="0">
            <a:spAutoFit/>
          </a:bodyPr>
          <a:lstStyle/>
          <a:p>
            <a:pPr algn="ctr"/>
            <a:r>
              <a:rPr lang="zh-CN" altLang="en-US" sz="2000" dirty="0">
                <a:latin typeface="宋体" panose="02010600030101010101" pitchFamily="2" charset="-122"/>
                <a:ea typeface="宋体" panose="02010600030101010101" pitchFamily="2" charset="-122"/>
              </a:rPr>
              <a:t>技术交流会</a:t>
            </a:r>
          </a:p>
        </p:txBody>
      </p:sp>
    </p:spTree>
    <p:extLst>
      <p:ext uri="{BB962C8B-B14F-4D97-AF65-F5344CB8AC3E}">
        <p14:creationId xmlns:p14="http://schemas.microsoft.com/office/powerpoint/2010/main" val="17445250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6" presetClass="entr" presetSubtype="21"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1" name="文本框 20">
            <a:extLst>
              <a:ext uri="{FF2B5EF4-FFF2-40B4-BE49-F238E27FC236}">
                <a16:creationId xmlns:a16="http://schemas.microsoft.com/office/drawing/2014/main" id="{0EC1D674-ACEA-450B-A01B-1690B22E8BD5}"/>
              </a:ext>
            </a:extLst>
          </p:cNvPr>
          <p:cNvSpPr txBox="1"/>
          <p:nvPr/>
        </p:nvSpPr>
        <p:spPr>
          <a:xfrm>
            <a:off x="1449861" y="2394999"/>
            <a:ext cx="1704313" cy="2677656"/>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开会要求</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n"/>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作息要求</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左大括号 21">
            <a:extLst>
              <a:ext uri="{FF2B5EF4-FFF2-40B4-BE49-F238E27FC236}">
                <a16:creationId xmlns:a16="http://schemas.microsoft.com/office/drawing/2014/main" id="{98EC99DC-449E-4D67-9538-BD8579C5CA55}"/>
              </a:ext>
            </a:extLst>
          </p:cNvPr>
          <p:cNvSpPr/>
          <p:nvPr/>
        </p:nvSpPr>
        <p:spPr>
          <a:xfrm>
            <a:off x="3507581" y="1845469"/>
            <a:ext cx="207170" cy="1600200"/>
          </a:xfrm>
          <a:prstGeom prst="leftBrace">
            <a:avLst>
              <a:gd name="adj1" fmla="val 19310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6819DFF0-2AE8-4792-B456-B9F4754289B7}"/>
              </a:ext>
            </a:extLst>
          </p:cNvPr>
          <p:cNvSpPr txBox="1"/>
          <p:nvPr/>
        </p:nvSpPr>
        <p:spPr>
          <a:xfrm>
            <a:off x="3886200" y="1738313"/>
            <a:ext cx="524102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每周一次例会，汇报项目和论文进展情况</a:t>
            </a:r>
          </a:p>
        </p:txBody>
      </p:sp>
      <p:sp>
        <p:nvSpPr>
          <p:cNvPr id="25" name="文本框 24">
            <a:extLst>
              <a:ext uri="{FF2B5EF4-FFF2-40B4-BE49-F238E27FC236}">
                <a16:creationId xmlns:a16="http://schemas.microsoft.com/office/drawing/2014/main" id="{EA7659A5-F4B1-4DC0-8147-7C6EC949F6B7}"/>
              </a:ext>
            </a:extLst>
          </p:cNvPr>
          <p:cNvSpPr txBox="1"/>
          <p:nvPr/>
        </p:nvSpPr>
        <p:spPr>
          <a:xfrm>
            <a:off x="3886200" y="2460903"/>
            <a:ext cx="7329488"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若无特殊情况，每次例会需要参加，有特殊情况需向老师提前请假</a:t>
            </a:r>
          </a:p>
        </p:txBody>
      </p:sp>
      <p:sp>
        <p:nvSpPr>
          <p:cNvPr id="26" name="左大括号 25">
            <a:extLst>
              <a:ext uri="{FF2B5EF4-FFF2-40B4-BE49-F238E27FC236}">
                <a16:creationId xmlns:a16="http://schemas.microsoft.com/office/drawing/2014/main" id="{C0DEBADC-B873-4F78-B99D-E61DBB6C89F1}"/>
              </a:ext>
            </a:extLst>
          </p:cNvPr>
          <p:cNvSpPr/>
          <p:nvPr/>
        </p:nvSpPr>
        <p:spPr>
          <a:xfrm>
            <a:off x="3401308" y="4091416"/>
            <a:ext cx="313443" cy="1482370"/>
          </a:xfrm>
          <a:prstGeom prst="leftBrace">
            <a:avLst>
              <a:gd name="adj1" fmla="val 15451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3512B55D-4AA8-4B45-BD06-29431F1EA74B}"/>
              </a:ext>
            </a:extLst>
          </p:cNvPr>
          <p:cNvSpPr txBox="1"/>
          <p:nvPr/>
        </p:nvSpPr>
        <p:spPr>
          <a:xfrm>
            <a:off x="3886200" y="3270809"/>
            <a:ext cx="7329488"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开例会时需认真聆听，记会议记录，积极参与讨论。</a:t>
            </a:r>
          </a:p>
        </p:txBody>
      </p:sp>
      <p:sp>
        <p:nvSpPr>
          <p:cNvPr id="28" name="文本框 27">
            <a:extLst>
              <a:ext uri="{FF2B5EF4-FFF2-40B4-BE49-F238E27FC236}">
                <a16:creationId xmlns:a16="http://schemas.microsoft.com/office/drawing/2014/main" id="{3506CA14-7AD1-4049-84CC-15D4157DABE1}"/>
              </a:ext>
            </a:extLst>
          </p:cNvPr>
          <p:cNvSpPr txBox="1"/>
          <p:nvPr/>
        </p:nvSpPr>
        <p:spPr>
          <a:xfrm>
            <a:off x="3886200" y="3976044"/>
            <a:ext cx="7329488"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日常作息一般是朝九晚十在实验室，周末若无特殊情况可自行安排。</a:t>
            </a:r>
          </a:p>
        </p:txBody>
      </p:sp>
      <p:sp>
        <p:nvSpPr>
          <p:cNvPr id="29" name="文本框 28">
            <a:extLst>
              <a:ext uri="{FF2B5EF4-FFF2-40B4-BE49-F238E27FC236}">
                <a16:creationId xmlns:a16="http://schemas.microsoft.com/office/drawing/2014/main" id="{C029E043-92BE-4E6A-838B-FA102FEDF2B9}"/>
              </a:ext>
            </a:extLst>
          </p:cNvPr>
          <p:cNvSpPr txBox="1"/>
          <p:nvPr/>
        </p:nvSpPr>
        <p:spPr>
          <a:xfrm>
            <a:off x="3886200" y="4703323"/>
            <a:ext cx="7329488"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 放假情况：暑假一般放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天，寒假一般放一个月。</a:t>
            </a:r>
          </a:p>
        </p:txBody>
      </p:sp>
      <p:sp>
        <p:nvSpPr>
          <p:cNvPr id="31" name="文本框 30">
            <a:extLst>
              <a:ext uri="{FF2B5EF4-FFF2-40B4-BE49-F238E27FC236}">
                <a16:creationId xmlns:a16="http://schemas.microsoft.com/office/drawing/2014/main" id="{0B2DE0A8-5460-4EE4-8B00-0BF65E48FD29}"/>
              </a:ext>
            </a:extLst>
          </p:cNvPr>
          <p:cNvSpPr txBox="1"/>
          <p:nvPr/>
        </p:nvSpPr>
        <p:spPr>
          <a:xfrm>
            <a:off x="3886200" y="5320653"/>
            <a:ext cx="7329488"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 请假事宜需提前和老师报备。</a:t>
            </a:r>
          </a:p>
        </p:txBody>
      </p:sp>
      <p:sp>
        <p:nvSpPr>
          <p:cNvPr id="20" name="标题 1">
            <a:extLst>
              <a:ext uri="{FF2B5EF4-FFF2-40B4-BE49-F238E27FC236}">
                <a16:creationId xmlns:a16="http://schemas.microsoft.com/office/drawing/2014/main" id="{BB6F1BD8-7BFA-4461-B02E-3E1DC6C15E11}"/>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团队要求</a:t>
            </a:r>
          </a:p>
        </p:txBody>
      </p:sp>
    </p:spTree>
    <p:extLst>
      <p:ext uri="{BB962C8B-B14F-4D97-AF65-F5344CB8AC3E}">
        <p14:creationId xmlns:p14="http://schemas.microsoft.com/office/powerpoint/2010/main" val="2749500807"/>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1" name="Rectangle 2"/>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3" name="Rectangle 5"/>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4" name="组合 3"/>
          <p:cNvGrpSpPr/>
          <p:nvPr/>
        </p:nvGrpSpPr>
        <p:grpSpPr>
          <a:xfrm>
            <a:off x="6143625" y="8450448"/>
            <a:ext cx="3665040" cy="1588564"/>
            <a:chOff x="330200" y="4541838"/>
            <a:chExt cx="11869466" cy="2043869"/>
          </a:xfrm>
        </p:grpSpPr>
        <p:sp>
          <p:nvSpPr>
            <p:cNvPr id="26637" name="文本框 19"/>
            <p:cNvSpPr txBox="1">
              <a:spLocks noChangeArrowheads="1"/>
            </p:cNvSpPr>
            <p:nvPr/>
          </p:nvSpPr>
          <p:spPr bwMode="auto">
            <a:xfrm>
              <a:off x="3281363" y="454818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38" name="文本框 25"/>
            <p:cNvSpPr txBox="1">
              <a:spLocks noChangeArrowheads="1"/>
            </p:cNvSpPr>
            <p:nvPr/>
          </p:nvSpPr>
          <p:spPr bwMode="auto">
            <a:xfrm>
              <a:off x="330200" y="4541838"/>
              <a:ext cx="2870200" cy="2024062"/>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26641" name="文本框 23"/>
            <p:cNvSpPr txBox="1">
              <a:spLocks noChangeArrowheads="1"/>
            </p:cNvSpPr>
            <p:nvPr/>
          </p:nvSpPr>
          <p:spPr bwMode="auto">
            <a:xfrm>
              <a:off x="9329466" y="4563232"/>
              <a:ext cx="2870200" cy="202247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sp>
        <p:nvSpPr>
          <p:cNvPr id="20" name="标题 1">
            <a:extLst>
              <a:ext uri="{FF2B5EF4-FFF2-40B4-BE49-F238E27FC236}">
                <a16:creationId xmlns:a16="http://schemas.microsoft.com/office/drawing/2014/main" id="{BB6F1BD8-7BFA-4461-B02E-3E1DC6C15E11}"/>
              </a:ext>
            </a:extLst>
          </p:cNvPr>
          <p:cNvSpPr txBox="1">
            <a:spLocks/>
          </p:cNvSpPr>
          <p:nvPr/>
        </p:nvSpPr>
        <p:spPr>
          <a:xfrm>
            <a:off x="4351338" y="79375"/>
            <a:ext cx="5707062"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考核要求</a:t>
            </a:r>
          </a:p>
        </p:txBody>
      </p:sp>
      <p:sp>
        <p:nvSpPr>
          <p:cNvPr id="23" name="文本框 22">
            <a:extLst>
              <a:ext uri="{FF2B5EF4-FFF2-40B4-BE49-F238E27FC236}">
                <a16:creationId xmlns:a16="http://schemas.microsoft.com/office/drawing/2014/main" id="{E3255230-CCB9-49C3-B017-9F8B80058CD5}"/>
              </a:ext>
            </a:extLst>
          </p:cNvPr>
          <p:cNvSpPr txBox="1"/>
          <p:nvPr/>
        </p:nvSpPr>
        <p:spPr>
          <a:xfrm>
            <a:off x="1029748" y="1339051"/>
            <a:ext cx="9968218" cy="1706878"/>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新师弟师妹们分为</a:t>
            </a:r>
            <a:r>
              <a:rPr lang="zh-CN" altLang="zh-CN"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线上和线下两组</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中期和终期考核时，按小组分别召开线上和线下的会议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所有安排的任务需要保质保量完成，每个人在中期和终期考核时各做一个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，排版</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干净整洁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、利于理解，</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图文并茂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避免大段文字</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突出重点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学会凝练总结</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每个人汇报时长</a:t>
            </a:r>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15min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PPT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中的内容包含但不限于以下几点：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CCF524C4-838E-4A2C-8D27-22CBD5FF42F8}"/>
              </a:ext>
            </a:extLst>
          </p:cNvPr>
          <p:cNvSpPr txBox="1"/>
          <p:nvPr/>
        </p:nvSpPr>
        <p:spPr>
          <a:xfrm>
            <a:off x="2735157" y="3386442"/>
            <a:ext cx="7703191" cy="2953373"/>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论文相关</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问题的理解、思考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论文的</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仿真复现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，与原文对比，仿真图的刻度、颜色、线条样式要尽可能与原文一致；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针对已读论文，凝练论文的</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创新点和科学问题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，思考论文的缺陷、未来可以研究的点。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工程能力的学习进度表，鼓励对所学技术进行</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创新性地探索</a:t>
            </a:r>
            <a:endParaRPr lang="zh-CN" alt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安排的工程</a:t>
            </a:r>
            <a:r>
              <a:rPr lang="zh-CN"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考核内容展示</a:t>
            </a:r>
            <a:endParaRPr lang="zh-CN" alt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左大括号 5">
            <a:extLst>
              <a:ext uri="{FF2B5EF4-FFF2-40B4-BE49-F238E27FC236}">
                <a16:creationId xmlns:a16="http://schemas.microsoft.com/office/drawing/2014/main" id="{0A858214-ADA1-4DD7-AB41-E2ABC8F3C4D8}"/>
              </a:ext>
            </a:extLst>
          </p:cNvPr>
          <p:cNvSpPr/>
          <p:nvPr/>
        </p:nvSpPr>
        <p:spPr>
          <a:xfrm>
            <a:off x="2114026" y="3665989"/>
            <a:ext cx="453005" cy="1241571"/>
          </a:xfrm>
          <a:prstGeom prst="leftBrac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1A3C9B7-BC5C-4365-97B2-943B38ECA227}"/>
              </a:ext>
            </a:extLst>
          </p:cNvPr>
          <p:cNvSpPr txBox="1"/>
          <p:nvPr/>
        </p:nvSpPr>
        <p:spPr>
          <a:xfrm>
            <a:off x="921967" y="4102108"/>
            <a:ext cx="1107996" cy="369332"/>
          </a:xfrm>
          <a:prstGeom prst="rect">
            <a:avLst/>
          </a:prstGeom>
          <a:noFill/>
        </p:spPr>
        <p:txBody>
          <a:bodyPr wrap="non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rPr>
              <a:t>学术方面</a:t>
            </a:r>
          </a:p>
        </p:txBody>
      </p:sp>
      <p:sp>
        <p:nvSpPr>
          <p:cNvPr id="33" name="文本框 32">
            <a:extLst>
              <a:ext uri="{FF2B5EF4-FFF2-40B4-BE49-F238E27FC236}">
                <a16:creationId xmlns:a16="http://schemas.microsoft.com/office/drawing/2014/main" id="{16BA111C-8E10-4E4B-B1C1-6C86DB79E68C}"/>
              </a:ext>
            </a:extLst>
          </p:cNvPr>
          <p:cNvSpPr txBox="1"/>
          <p:nvPr/>
        </p:nvSpPr>
        <p:spPr>
          <a:xfrm>
            <a:off x="921967" y="5762819"/>
            <a:ext cx="1107996" cy="369332"/>
          </a:xfrm>
          <a:prstGeom prst="rect">
            <a:avLst/>
          </a:prstGeom>
          <a:noFill/>
        </p:spPr>
        <p:txBody>
          <a:bodyPr wrap="none" rtlCol="0">
            <a:spAutoFit/>
          </a:bodyPr>
          <a:lstStyle/>
          <a:p>
            <a:r>
              <a:rPr lang="zh-CN" altLang="en-US" b="1" dirty="0">
                <a:solidFill>
                  <a:schemeClr val="accent2">
                    <a:lumMod val="75000"/>
                  </a:schemeClr>
                </a:solidFill>
                <a:latin typeface="宋体" panose="02010600030101010101" pitchFamily="2" charset="-122"/>
                <a:ea typeface="宋体" panose="02010600030101010101" pitchFamily="2" charset="-122"/>
              </a:rPr>
              <a:t>工程方面</a:t>
            </a:r>
          </a:p>
        </p:txBody>
      </p:sp>
      <p:sp>
        <p:nvSpPr>
          <p:cNvPr id="34" name="左大括号 33">
            <a:extLst>
              <a:ext uri="{FF2B5EF4-FFF2-40B4-BE49-F238E27FC236}">
                <a16:creationId xmlns:a16="http://schemas.microsoft.com/office/drawing/2014/main" id="{E3DC1C34-C35A-4EE0-99D0-EBBFA3414653}"/>
              </a:ext>
            </a:extLst>
          </p:cNvPr>
          <p:cNvSpPr/>
          <p:nvPr/>
        </p:nvSpPr>
        <p:spPr>
          <a:xfrm>
            <a:off x="2114025" y="5712285"/>
            <a:ext cx="453005" cy="470401"/>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732309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6" grpId="0" animBg="1"/>
      <p:bldP spid="7" grpId="0"/>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8">
            <a:extLst>
              <a:ext uri="{FF2B5EF4-FFF2-40B4-BE49-F238E27FC236}">
                <a16:creationId xmlns:a16="http://schemas.microsoft.com/office/drawing/2014/main" id="{ECE47327-81DE-4202-BE5A-4CC9640169C5}"/>
              </a:ext>
            </a:extLst>
          </p:cNvPr>
          <p:cNvSpPr>
            <a:spLocks noChangeArrowheads="1"/>
          </p:cNvSpPr>
          <p:nvPr/>
        </p:nvSpPr>
        <p:spPr bwMode="auto">
          <a:xfrm>
            <a:off x="588963" y="1593850"/>
            <a:ext cx="80152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200000"/>
              </a:lnSpc>
              <a:spcBef>
                <a:spcPct val="0"/>
              </a:spcBef>
              <a:buFont typeface="Wingdings" panose="05000000000000000000" pitchFamily="2" charset="2"/>
              <a:buChar char="u"/>
            </a:pPr>
            <a:r>
              <a:rPr lang="zh-CN" altLang="en-US"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该称号以邓小平同志命名</a:t>
            </a: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由共青团中央、全国青联等机构联合评审设立</a:t>
            </a:r>
            <a:r>
              <a:rPr lang="en-US" altLang="zh-CN"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旨在面向全国大学生遴选在学术研究、科技竞赛、成果转化等方面取得突出成绩或显示较大潜力的大学生科技创新团队给予支持。</a:t>
            </a:r>
            <a:endParaRPr lang="en-US" altLang="zh-CN"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eaLnBrk="1" hangingPunct="1">
              <a:lnSpc>
                <a:spcPct val="200000"/>
              </a:lnSpc>
              <a:spcBef>
                <a:spcPct val="0"/>
              </a:spcBef>
              <a:buFont typeface="Wingdings" panose="05000000000000000000" pitchFamily="2" charset="2"/>
              <a:buChar char="u"/>
            </a:pPr>
            <a:r>
              <a:rPr lang="zh-CN" altLang="en-US"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中共中央政治局委员、国务院副总理孙春兰出席并讲话，为获奖代表颁奖。</a:t>
            </a:r>
            <a:endParaRPr lang="en-US" altLang="zh-CN"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eaLnBrk="1" hangingPunct="1">
              <a:lnSpc>
                <a:spcPct val="200000"/>
              </a:lnSpc>
              <a:spcBef>
                <a:spcPct val="0"/>
              </a:spcBef>
              <a:buFont typeface="Wingdings" panose="05000000000000000000" pitchFamily="2" charset="2"/>
              <a:buChar char="u"/>
            </a:pPr>
            <a:r>
              <a:rPr lang="zh-CN" altLang="en-US"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全国共有</a:t>
            </a:r>
            <a:r>
              <a:rPr lang="en-US" altLang="zh-CN"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50</a:t>
            </a:r>
            <a:r>
              <a:rPr lang="zh-CN" altLang="en-US" sz="1800" b="1" u="sng">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个大学生创新团队获此项殊荣。（广东省仅两支</a:t>
            </a: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0" name="TextBox 12">
            <a:extLst>
              <a:ext uri="{FF2B5EF4-FFF2-40B4-BE49-F238E27FC236}">
                <a16:creationId xmlns:a16="http://schemas.microsoft.com/office/drawing/2014/main" id="{7DEB82F5-9ED8-4DE1-84B0-6FA273EF1280}"/>
              </a:ext>
            </a:extLst>
          </p:cNvPr>
          <p:cNvSpPr txBox="1"/>
          <p:nvPr/>
        </p:nvSpPr>
        <p:spPr>
          <a:xfrm>
            <a:off x="3990975" y="373063"/>
            <a:ext cx="6958013" cy="369887"/>
          </a:xfrm>
          <a:prstGeom prst="rect">
            <a:avLst/>
          </a:prstGeom>
          <a:noFill/>
        </p:spPr>
        <p:txBody>
          <a:bodyPr wrap="none">
            <a:spAutoFit/>
          </a:bodyPr>
          <a:lstStyle/>
          <a:p>
            <a:pPr defTabSz="514350">
              <a:lnSpc>
                <a:spcPct val="90000"/>
              </a:lnSpc>
              <a:defRPr/>
            </a:pPr>
            <a:r>
              <a:rPr lang="zh-CN" altLang="en-US" sz="2000" b="1" spc="100" dirty="0">
                <a:solidFill>
                  <a:srgbClr val="0000CC"/>
                </a:solidFill>
                <a:latin typeface="楷体" panose="02010609060101010101" pitchFamily="49" charset="-122"/>
                <a:ea typeface="楷体" panose="02010609060101010101" pitchFamily="49" charset="-122"/>
                <a:cs typeface="+mj-cs"/>
              </a:rPr>
              <a:t>在北京人民大会堂获颁“大学生小平科技创新团队”称号</a:t>
            </a:r>
            <a:endParaRPr lang="zh-CN" altLang="en-US" sz="4000" b="1" spc="100" dirty="0">
              <a:solidFill>
                <a:srgbClr val="0000CC"/>
              </a:solidFill>
              <a:latin typeface="楷体" panose="02010609060101010101" pitchFamily="49" charset="-122"/>
              <a:ea typeface="楷体" panose="02010609060101010101" pitchFamily="49" charset="-122"/>
              <a:cs typeface="+mj-cs"/>
            </a:endParaRPr>
          </a:p>
        </p:txBody>
      </p:sp>
      <p:grpSp>
        <p:nvGrpSpPr>
          <p:cNvPr id="16388" name="组合 5">
            <a:extLst>
              <a:ext uri="{FF2B5EF4-FFF2-40B4-BE49-F238E27FC236}">
                <a16:creationId xmlns:a16="http://schemas.microsoft.com/office/drawing/2014/main" id="{7BD55828-DE20-4013-B9FC-F70F078E5418}"/>
              </a:ext>
            </a:extLst>
          </p:cNvPr>
          <p:cNvGrpSpPr>
            <a:grpSpLocks/>
          </p:cNvGrpSpPr>
          <p:nvPr/>
        </p:nvGrpSpPr>
        <p:grpSpPr bwMode="auto">
          <a:xfrm>
            <a:off x="8943975" y="2255838"/>
            <a:ext cx="2870200" cy="2184400"/>
            <a:chOff x="9307363" y="1839911"/>
            <a:chExt cx="2869698" cy="2184690"/>
          </a:xfrm>
        </p:grpSpPr>
        <p:pic>
          <p:nvPicPr>
            <p:cNvPr id="16407" name="图片 19">
              <a:extLst>
                <a:ext uri="{FF2B5EF4-FFF2-40B4-BE49-F238E27FC236}">
                  <a16:creationId xmlns:a16="http://schemas.microsoft.com/office/drawing/2014/main" id="{847F36CF-CA2D-4319-9CFC-0DABB88FE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7363" y="1868590"/>
              <a:ext cx="2869698" cy="215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8" name="文本框 13">
              <a:extLst>
                <a:ext uri="{FF2B5EF4-FFF2-40B4-BE49-F238E27FC236}">
                  <a16:creationId xmlns:a16="http://schemas.microsoft.com/office/drawing/2014/main" id="{CCD5D498-0CF5-4242-AF09-9243FD502DAE}"/>
                </a:ext>
              </a:extLst>
            </p:cNvPr>
            <p:cNvSpPr txBox="1">
              <a:spLocks noChangeArrowheads="1"/>
            </p:cNvSpPr>
            <p:nvPr/>
          </p:nvSpPr>
          <p:spPr bwMode="auto">
            <a:xfrm>
              <a:off x="9307363" y="1839911"/>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6389" name="组合 28">
            <a:extLst>
              <a:ext uri="{FF2B5EF4-FFF2-40B4-BE49-F238E27FC236}">
                <a16:creationId xmlns:a16="http://schemas.microsoft.com/office/drawing/2014/main" id="{02208BE9-46EC-49BE-8CB8-0E047F750BAD}"/>
              </a:ext>
            </a:extLst>
          </p:cNvPr>
          <p:cNvGrpSpPr>
            <a:grpSpLocks/>
          </p:cNvGrpSpPr>
          <p:nvPr/>
        </p:nvGrpSpPr>
        <p:grpSpPr bwMode="auto">
          <a:xfrm>
            <a:off x="171450" y="4511675"/>
            <a:ext cx="11642725" cy="2268538"/>
            <a:chOff x="330786" y="2162588"/>
            <a:chExt cx="11642473" cy="2270018"/>
          </a:xfrm>
        </p:grpSpPr>
        <p:grpSp>
          <p:nvGrpSpPr>
            <p:cNvPr id="16392" name="组合 7">
              <a:extLst>
                <a:ext uri="{FF2B5EF4-FFF2-40B4-BE49-F238E27FC236}">
                  <a16:creationId xmlns:a16="http://schemas.microsoft.com/office/drawing/2014/main" id="{FE775351-C49F-46FC-83C8-8A89E2FBC78E}"/>
                </a:ext>
              </a:extLst>
            </p:cNvPr>
            <p:cNvGrpSpPr>
              <a:grpSpLocks/>
            </p:cNvGrpSpPr>
            <p:nvPr/>
          </p:nvGrpSpPr>
          <p:grpSpPr bwMode="auto">
            <a:xfrm>
              <a:off x="9103560" y="2179406"/>
              <a:ext cx="2869699" cy="2035603"/>
              <a:chOff x="6283341" y="4308756"/>
              <a:chExt cx="2869699" cy="2035603"/>
            </a:xfrm>
          </p:grpSpPr>
          <p:pic>
            <p:nvPicPr>
              <p:cNvPr id="16405" name="图片 17">
                <a:extLst>
                  <a:ext uri="{FF2B5EF4-FFF2-40B4-BE49-F238E27FC236}">
                    <a16:creationId xmlns:a16="http://schemas.microsoft.com/office/drawing/2014/main" id="{B34D575E-53F2-49BC-BF61-877E6D54BF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3341" y="4308756"/>
                <a:ext cx="2865527" cy="203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文本框 13">
                <a:extLst>
                  <a:ext uri="{FF2B5EF4-FFF2-40B4-BE49-F238E27FC236}">
                    <a16:creationId xmlns:a16="http://schemas.microsoft.com/office/drawing/2014/main" id="{07181DB3-054D-4C9A-ADAD-EE5369C6E634}"/>
                  </a:ext>
                </a:extLst>
              </p:cNvPr>
              <p:cNvSpPr txBox="1">
                <a:spLocks noChangeArrowheads="1"/>
              </p:cNvSpPr>
              <p:nvPr/>
            </p:nvSpPr>
            <p:spPr bwMode="auto">
              <a:xfrm>
                <a:off x="6283342" y="4320793"/>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6393" name="组合 27">
              <a:extLst>
                <a:ext uri="{FF2B5EF4-FFF2-40B4-BE49-F238E27FC236}">
                  <a16:creationId xmlns:a16="http://schemas.microsoft.com/office/drawing/2014/main" id="{9ED9EA58-0413-457F-9BDE-2BAD64ED039F}"/>
                </a:ext>
              </a:extLst>
            </p:cNvPr>
            <p:cNvGrpSpPr>
              <a:grpSpLocks/>
            </p:cNvGrpSpPr>
            <p:nvPr/>
          </p:nvGrpSpPr>
          <p:grpSpPr bwMode="auto">
            <a:xfrm>
              <a:off x="330786" y="2162588"/>
              <a:ext cx="8718041" cy="2270018"/>
              <a:chOff x="3464905" y="1832839"/>
              <a:chExt cx="8718041" cy="2270018"/>
            </a:xfrm>
          </p:grpSpPr>
          <p:grpSp>
            <p:nvGrpSpPr>
              <p:cNvPr id="16394" name="组合 3">
                <a:extLst>
                  <a:ext uri="{FF2B5EF4-FFF2-40B4-BE49-F238E27FC236}">
                    <a16:creationId xmlns:a16="http://schemas.microsoft.com/office/drawing/2014/main" id="{07924140-FEF9-4196-AF7C-5D6F8EAACADB}"/>
                  </a:ext>
                </a:extLst>
              </p:cNvPr>
              <p:cNvGrpSpPr>
                <a:grpSpLocks/>
              </p:cNvGrpSpPr>
              <p:nvPr/>
            </p:nvGrpSpPr>
            <p:grpSpPr bwMode="auto">
              <a:xfrm>
                <a:off x="3464905" y="1855676"/>
                <a:ext cx="2878618" cy="2247181"/>
                <a:chOff x="3860119" y="1839911"/>
                <a:chExt cx="2878618" cy="2247181"/>
              </a:xfrm>
            </p:grpSpPr>
            <p:grpSp>
              <p:nvGrpSpPr>
                <p:cNvPr id="16401" name="组合 12">
                  <a:extLst>
                    <a:ext uri="{FF2B5EF4-FFF2-40B4-BE49-F238E27FC236}">
                      <a16:creationId xmlns:a16="http://schemas.microsoft.com/office/drawing/2014/main" id="{7D8DCDAC-DD9D-4BCB-8286-074D280C1198}"/>
                    </a:ext>
                  </a:extLst>
                </p:cNvPr>
                <p:cNvGrpSpPr>
                  <a:grpSpLocks/>
                </p:cNvGrpSpPr>
                <p:nvPr/>
              </p:nvGrpSpPr>
              <p:grpSpPr bwMode="auto">
                <a:xfrm>
                  <a:off x="3860119" y="1839912"/>
                  <a:ext cx="2878618" cy="2247180"/>
                  <a:chOff x="7086688" y="2674962"/>
                  <a:chExt cx="5228571" cy="3661353"/>
                </a:xfrm>
              </p:grpSpPr>
              <p:pic>
                <p:nvPicPr>
                  <p:cNvPr id="16403" name="图片 13">
                    <a:extLst>
                      <a:ext uri="{FF2B5EF4-FFF2-40B4-BE49-F238E27FC236}">
                        <a16:creationId xmlns:a16="http://schemas.microsoft.com/office/drawing/2014/main" id="{56C6A015-8C80-4640-B83D-60F44D4304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86688" y="2674962"/>
                    <a:ext cx="5228571" cy="33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图片 14">
                    <a:extLst>
                      <a:ext uri="{FF2B5EF4-FFF2-40B4-BE49-F238E27FC236}">
                        <a16:creationId xmlns:a16="http://schemas.microsoft.com/office/drawing/2014/main" id="{5C78A4AE-7A40-4F95-B2C5-405CFF7D396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94743" y="6126791"/>
                    <a:ext cx="1980952" cy="20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02" name="文本框 13">
                  <a:extLst>
                    <a:ext uri="{FF2B5EF4-FFF2-40B4-BE49-F238E27FC236}">
                      <a16:creationId xmlns:a16="http://schemas.microsoft.com/office/drawing/2014/main" id="{11748A4D-773B-4E4C-95D5-5FD9E339440C}"/>
                    </a:ext>
                  </a:extLst>
                </p:cNvPr>
                <p:cNvSpPr txBox="1">
                  <a:spLocks noChangeArrowheads="1"/>
                </p:cNvSpPr>
                <p:nvPr/>
              </p:nvSpPr>
              <p:spPr bwMode="auto">
                <a:xfrm>
                  <a:off x="3869038" y="1839911"/>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6395" name="组合 4">
                <a:extLst>
                  <a:ext uri="{FF2B5EF4-FFF2-40B4-BE49-F238E27FC236}">
                    <a16:creationId xmlns:a16="http://schemas.microsoft.com/office/drawing/2014/main" id="{2852F38C-591B-466A-9D55-60B01A40D68B}"/>
                  </a:ext>
                </a:extLst>
              </p:cNvPr>
              <p:cNvGrpSpPr>
                <a:grpSpLocks/>
              </p:cNvGrpSpPr>
              <p:nvPr/>
            </p:nvGrpSpPr>
            <p:grpSpPr bwMode="auto">
              <a:xfrm>
                <a:off x="6383317" y="1832839"/>
                <a:ext cx="2875198" cy="2191762"/>
                <a:chOff x="6793597" y="1839911"/>
                <a:chExt cx="2875198" cy="2191762"/>
              </a:xfrm>
            </p:grpSpPr>
            <p:pic>
              <p:nvPicPr>
                <p:cNvPr id="16399" name="图片 15">
                  <a:extLst>
                    <a:ext uri="{FF2B5EF4-FFF2-40B4-BE49-F238E27FC236}">
                      <a16:creationId xmlns:a16="http://schemas.microsoft.com/office/drawing/2014/main" id="{12B82FE3-B04F-45BB-9F0B-0EA6BBC934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93597" y="1839911"/>
                  <a:ext cx="2875198" cy="21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0" name="文本框 13">
                  <a:extLst>
                    <a:ext uri="{FF2B5EF4-FFF2-40B4-BE49-F238E27FC236}">
                      <a16:creationId xmlns:a16="http://schemas.microsoft.com/office/drawing/2014/main" id="{04A40CF0-7EBA-4F8C-AFF5-CA4AFCA22BE3}"/>
                    </a:ext>
                  </a:extLst>
                </p:cNvPr>
                <p:cNvSpPr txBox="1">
                  <a:spLocks noChangeArrowheads="1"/>
                </p:cNvSpPr>
                <p:nvPr/>
              </p:nvSpPr>
              <p:spPr bwMode="auto">
                <a:xfrm>
                  <a:off x="6799095" y="1862748"/>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nvGrpSpPr>
              <p:cNvPr id="16396" name="组合 6">
                <a:extLst>
                  <a:ext uri="{FF2B5EF4-FFF2-40B4-BE49-F238E27FC236}">
                    <a16:creationId xmlns:a16="http://schemas.microsoft.com/office/drawing/2014/main" id="{FA7E24E6-6E50-47B6-B5C1-A846A9FF929E}"/>
                  </a:ext>
                </a:extLst>
              </p:cNvPr>
              <p:cNvGrpSpPr>
                <a:grpSpLocks/>
              </p:cNvGrpSpPr>
              <p:nvPr/>
            </p:nvGrpSpPr>
            <p:grpSpPr bwMode="auto">
              <a:xfrm>
                <a:off x="9313248" y="1855676"/>
                <a:ext cx="2869698" cy="2023566"/>
                <a:chOff x="9242768" y="4335908"/>
                <a:chExt cx="2869698" cy="2023566"/>
              </a:xfrm>
            </p:grpSpPr>
            <p:pic>
              <p:nvPicPr>
                <p:cNvPr id="16397" name="图片 16">
                  <a:extLst>
                    <a:ext uri="{FF2B5EF4-FFF2-40B4-BE49-F238E27FC236}">
                      <a16:creationId xmlns:a16="http://schemas.microsoft.com/office/drawing/2014/main" id="{D2ADDBAD-5161-431F-A737-480277748B0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58412" y="4351673"/>
                  <a:ext cx="2838411" cy="200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文本框 13">
                  <a:extLst>
                    <a:ext uri="{FF2B5EF4-FFF2-40B4-BE49-F238E27FC236}">
                      <a16:creationId xmlns:a16="http://schemas.microsoft.com/office/drawing/2014/main" id="{B8CBF6C8-9FD5-4461-9CDD-E36EAF3C12A0}"/>
                    </a:ext>
                  </a:extLst>
                </p:cNvPr>
                <p:cNvSpPr txBox="1">
                  <a:spLocks noChangeArrowheads="1"/>
                </p:cNvSpPr>
                <p:nvPr/>
              </p:nvSpPr>
              <p:spPr bwMode="auto">
                <a:xfrm>
                  <a:off x="9242768" y="4335908"/>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grpSp>
      </p:grpSp>
      <p:sp>
        <p:nvSpPr>
          <p:cNvPr id="16390" name="矩形 30">
            <a:extLst>
              <a:ext uri="{FF2B5EF4-FFF2-40B4-BE49-F238E27FC236}">
                <a16:creationId xmlns:a16="http://schemas.microsoft.com/office/drawing/2014/main" id="{294174D6-F508-4F42-8A13-E445AB521A00}"/>
              </a:ext>
            </a:extLst>
          </p:cNvPr>
          <p:cNvSpPr>
            <a:spLocks noChangeArrowheads="1"/>
          </p:cNvSpPr>
          <p:nvPr/>
        </p:nvSpPr>
        <p:spPr bwMode="auto">
          <a:xfrm>
            <a:off x="588963" y="1225550"/>
            <a:ext cx="111442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u"/>
            </a:pPr>
            <a:r>
              <a:rPr lang="zh-CN" altLang="en-US"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邓小平同志诞辰</a:t>
            </a:r>
            <a:r>
              <a:rPr lang="en-US" altLang="zh-CN"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114</a:t>
            </a:r>
            <a:r>
              <a:rPr lang="zh-CN" altLang="en-US"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周年之际，第十一届中国青少年科技创新奖颁奖大会于</a:t>
            </a:r>
            <a:r>
              <a:rPr lang="en-US" altLang="zh-CN"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8</a:t>
            </a:r>
            <a:r>
              <a:rPr lang="zh-CN" altLang="en-US"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月</a:t>
            </a:r>
            <a:r>
              <a:rPr lang="en-US" altLang="zh-CN"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24</a:t>
            </a:r>
            <a:r>
              <a:rPr lang="zh-CN" altLang="en-US"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日在人民大会堂举行。</a:t>
            </a:r>
            <a:endParaRPr lang="en-US" altLang="zh-CN" sz="1800" b="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6391" name="文本框 25">
            <a:extLst>
              <a:ext uri="{FF2B5EF4-FFF2-40B4-BE49-F238E27FC236}">
                <a16:creationId xmlns:a16="http://schemas.microsoft.com/office/drawing/2014/main" id="{67910E51-1C8F-41E2-BE8E-F132D6024348}"/>
              </a:ext>
            </a:extLst>
          </p:cNvPr>
          <p:cNvSpPr txBox="1">
            <a:spLocks noChangeArrowheads="1"/>
          </p:cNvSpPr>
          <p:nvPr/>
        </p:nvSpPr>
        <p:spPr bwMode="auto">
          <a:xfrm>
            <a:off x="257175" y="1300163"/>
            <a:ext cx="331788" cy="31400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十几年的坚持</a:t>
            </a:r>
            <a:endParaRPr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FontTx/>
              <a:buNone/>
            </a:pPr>
            <a:endParaRPr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梦想成真</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图片 11"/>
          <p:cNvPicPr>
            <a:picLocks noChangeAspect="1"/>
          </p:cNvPicPr>
          <p:nvPr/>
        </p:nvPicPr>
        <p:blipFill rotWithShape="1">
          <a:blip r:embed="rId3">
            <a:extLst>
              <a:ext uri="{28A0092B-C50C-407E-A947-70E740481C1C}">
                <a14:useLocalDpi xmlns:a14="http://schemas.microsoft.com/office/drawing/2010/main" val="0"/>
              </a:ext>
            </a:extLst>
          </a:blip>
          <a:srcRect t="15595"/>
          <a:stretch/>
        </p:blipFill>
        <p:spPr bwMode="auto">
          <a:xfrm>
            <a:off x="0" y="1003610"/>
            <a:ext cx="12192000" cy="585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769435" y="3107404"/>
            <a:ext cx="2812664" cy="1432273"/>
            <a:chOff x="624469" y="1438506"/>
            <a:chExt cx="2812664" cy="1432273"/>
          </a:xfrm>
        </p:grpSpPr>
        <p:sp>
          <p:nvSpPr>
            <p:cNvPr id="2" name="矩形 1"/>
            <p:cNvSpPr/>
            <p:nvPr/>
          </p:nvSpPr>
          <p:spPr>
            <a:xfrm>
              <a:off x="624469" y="1438506"/>
              <a:ext cx="2812664" cy="925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a:spLocks noChangeArrowheads="1"/>
            </p:cNvSpPr>
            <p:nvPr/>
          </p:nvSpPr>
          <p:spPr bwMode="auto">
            <a:xfrm>
              <a:off x="965041" y="1547340"/>
              <a:ext cx="223651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谢谢聆听</a:t>
              </a:r>
              <a:br>
                <a:rPr lang="zh-CN" altLang="en-US" sz="4000" b="1" dirty="0">
                  <a:solidFill>
                    <a:schemeClr val="bg1"/>
                  </a:solidFill>
                  <a:latin typeface="微软雅黑" panose="020B0503020204020204" pitchFamily="34" charset="-122"/>
                  <a:ea typeface="微软雅黑" panose="020B0503020204020204" pitchFamily="34" charset="-122"/>
                </a:rPr>
              </a:br>
              <a:endParaRPr lang="zh-CN" altLang="en-US" sz="40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E67E795D-E2BE-47AC-890E-A9B4722307EB}"/>
              </a:ext>
            </a:extLst>
          </p:cNvPr>
          <p:cNvSpPr txBox="1"/>
          <p:nvPr/>
        </p:nvSpPr>
        <p:spPr>
          <a:xfrm>
            <a:off x="769435" y="1244025"/>
            <a:ext cx="6115574" cy="707886"/>
          </a:xfrm>
          <a:prstGeom prst="rect">
            <a:avLst/>
          </a:prstGeom>
          <a:noFill/>
        </p:spPr>
        <p:txBody>
          <a:bodyPr wrap="square">
            <a:spAutoFit/>
          </a:bodyPr>
          <a:lstStyle/>
          <a:p>
            <a:pPr>
              <a:defRPr/>
            </a:pPr>
            <a:r>
              <a:rPr lang="zh-CN" altLang="en-US" sz="4000" b="1" spc="100" dirty="0">
                <a:solidFill>
                  <a:srgbClr val="0000CC"/>
                </a:solidFill>
                <a:latin typeface="楷体" panose="02010609060101010101" pitchFamily="49" charset="-122"/>
                <a:ea typeface="楷体" panose="02010609060101010101" pitchFamily="49" charset="-122"/>
              </a:rPr>
              <a:t>博观而约取，厚积而薄发！</a:t>
            </a:r>
            <a:endParaRPr lang="en-US" altLang="zh-CN" sz="4000" b="1" spc="100" dirty="0">
              <a:solidFill>
                <a:srgbClr val="0000CC"/>
              </a:solidFill>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D3CBAFEB-49CB-4595-B791-639536CD8903}"/>
              </a:ext>
            </a:extLst>
          </p:cNvPr>
          <p:cNvSpPr txBox="1"/>
          <p:nvPr/>
        </p:nvSpPr>
        <p:spPr>
          <a:xfrm>
            <a:off x="769435" y="2192325"/>
            <a:ext cx="6115574" cy="646331"/>
          </a:xfrm>
          <a:prstGeom prst="rect">
            <a:avLst/>
          </a:prstGeom>
          <a:noFill/>
        </p:spPr>
        <p:txBody>
          <a:bodyPr wrap="square">
            <a:spAutoFit/>
          </a:bodyPr>
          <a:lstStyle/>
          <a:p>
            <a:pP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谢光强教授：</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superxgq@163.com</a:t>
            </a:r>
          </a:p>
          <a:p>
            <a:pPr>
              <a:defRPr/>
            </a:pPr>
            <a:r>
              <a:rPr lang="zh-CN" altLang="en-US"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李杨教授：</a:t>
            </a:r>
            <a:r>
              <a:rPr lang="en-US" altLang="zh-CN" sz="1800" b="1" spc="100"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6882385@qq.com</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
            <a:extLst>
              <a:ext uri="{FF2B5EF4-FFF2-40B4-BE49-F238E27FC236}">
                <a16:creationId xmlns:a16="http://schemas.microsoft.com/office/drawing/2014/main" id="{1E304437-2FBA-4FA7-9B06-867E1176DABE}"/>
              </a:ext>
            </a:extLst>
          </p:cNvPr>
          <p:cNvSpPr>
            <a:spLocks noChangeArrowheads="1"/>
          </p:cNvSpPr>
          <p:nvPr/>
        </p:nvSpPr>
        <p:spPr bwMode="auto">
          <a:xfrm>
            <a:off x="187325" y="1257300"/>
            <a:ext cx="1168876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25000"/>
              </a:lnSpc>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团队成员主持和参加国家、省等</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各类</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科技</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项目</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40</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余项，申请专利和软件著作权近</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在相关领域发表学术论文</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余篇</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包括</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IEEE Transactions on Industrial Informatics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SCI</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一区）、</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Transportation research part C: emerging technologies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中科院</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JCR-SCI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一区</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AAAI</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CCF-A</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类会议）、</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ICDM</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CCF-B</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类会议）</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IJCAI</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CCF-A</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类会议）等领域知名国际期刊和重要会议。获各类奖项近</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项，其中</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指导学生获各类奖项</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235</a:t>
            </a:r>
            <a:r>
              <a:rPr lang="zh-CN"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（国家级</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项，省级</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125</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项）。团队于</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2005</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年成立了“</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QG</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科技创新工作室”，于</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年在人民大会堂获颁有共青团中央等权威机构评审的“小平科技创新团队”（广东省</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支，全国共</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支）</a:t>
            </a:r>
            <a:endPar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spcBef>
                <a:spcPct val="0"/>
              </a:spcBef>
              <a:buFontTx/>
              <a:buNone/>
            </a:pP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团队培养高水平创新人才</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200</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多名，培养的大部分学生进入了华为、阿里巴巴（支付宝、阿里云、淘宝）、腾讯（微信）、百度、字节跳动等知名</a:t>
            </a:r>
            <a:r>
              <a:rPr lang="en-US" altLang="zh-CN"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IT</a:t>
            </a:r>
            <a:r>
              <a:rPr lang="zh-CN"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公司工作，指导的毕业生曾获得“腾讯最佳员工”、“百度最佳个人”。</a:t>
            </a:r>
          </a:p>
        </p:txBody>
      </p:sp>
      <p:grpSp>
        <p:nvGrpSpPr>
          <p:cNvPr id="12291" name="组合 3">
            <a:extLst>
              <a:ext uri="{FF2B5EF4-FFF2-40B4-BE49-F238E27FC236}">
                <a16:creationId xmlns:a16="http://schemas.microsoft.com/office/drawing/2014/main" id="{68A2092F-B12B-4734-8235-63AD0B7CBF67}"/>
              </a:ext>
            </a:extLst>
          </p:cNvPr>
          <p:cNvGrpSpPr>
            <a:grpSpLocks/>
          </p:cNvGrpSpPr>
          <p:nvPr/>
        </p:nvGrpSpPr>
        <p:grpSpPr bwMode="auto">
          <a:xfrm>
            <a:off x="346075" y="4513263"/>
            <a:ext cx="11609388" cy="2344737"/>
            <a:chOff x="1688377" y="4548637"/>
            <a:chExt cx="11756559" cy="2344954"/>
          </a:xfrm>
        </p:grpSpPr>
        <p:sp>
          <p:nvSpPr>
            <p:cNvPr id="12292" name="文本框 13">
              <a:extLst>
                <a:ext uri="{FF2B5EF4-FFF2-40B4-BE49-F238E27FC236}">
                  <a16:creationId xmlns:a16="http://schemas.microsoft.com/office/drawing/2014/main" id="{26146F3C-D8D9-46EA-9EC4-77ABFDF733E4}"/>
                </a:ext>
              </a:extLst>
            </p:cNvPr>
            <p:cNvSpPr txBox="1">
              <a:spLocks noChangeArrowheads="1"/>
            </p:cNvSpPr>
            <p:nvPr/>
          </p:nvSpPr>
          <p:spPr bwMode="auto">
            <a:xfrm>
              <a:off x="1688377" y="4548637"/>
              <a:ext cx="2870200" cy="20240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2293" name="图片 25">
              <a:extLst>
                <a:ext uri="{FF2B5EF4-FFF2-40B4-BE49-F238E27FC236}">
                  <a16:creationId xmlns:a16="http://schemas.microsoft.com/office/drawing/2014/main" id="{5C5C928E-F65E-41FD-A37E-FCDD347314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8377" y="4565518"/>
              <a:ext cx="2854325"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6" descr="C:\Users\JackJo\AppData\Local\Microsoft\Windows\INetCache\Content.Word\DSC01550.jpg">
              <a:extLst>
                <a:ext uri="{FF2B5EF4-FFF2-40B4-BE49-F238E27FC236}">
                  <a16:creationId xmlns:a16="http://schemas.microsoft.com/office/drawing/2014/main" id="{4EABCFBC-BFD1-4465-A52B-382DAAE12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685" y="4565518"/>
              <a:ext cx="2849563"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文本框 13">
              <a:extLst>
                <a:ext uri="{FF2B5EF4-FFF2-40B4-BE49-F238E27FC236}">
                  <a16:creationId xmlns:a16="http://schemas.microsoft.com/office/drawing/2014/main" id="{1E8F066F-B709-4D1B-A692-FB777BD1BEA0}"/>
                </a:ext>
              </a:extLst>
            </p:cNvPr>
            <p:cNvSpPr txBox="1">
              <a:spLocks noChangeArrowheads="1"/>
            </p:cNvSpPr>
            <p:nvPr/>
          </p:nvSpPr>
          <p:spPr bwMode="auto">
            <a:xfrm>
              <a:off x="4612161" y="4565518"/>
              <a:ext cx="2868613"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2296" name="文本框 13">
              <a:extLst>
                <a:ext uri="{FF2B5EF4-FFF2-40B4-BE49-F238E27FC236}">
                  <a16:creationId xmlns:a16="http://schemas.microsoft.com/office/drawing/2014/main" id="{7F426364-B775-475F-A46F-5DB8F18ADE5C}"/>
                </a:ext>
              </a:extLst>
            </p:cNvPr>
            <p:cNvSpPr txBox="1">
              <a:spLocks noChangeArrowheads="1"/>
            </p:cNvSpPr>
            <p:nvPr/>
          </p:nvSpPr>
          <p:spPr bwMode="auto">
            <a:xfrm>
              <a:off x="7592655" y="4567220"/>
              <a:ext cx="2870200" cy="20240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2297" name="文本框 26">
              <a:extLst>
                <a:ext uri="{FF2B5EF4-FFF2-40B4-BE49-F238E27FC236}">
                  <a16:creationId xmlns:a16="http://schemas.microsoft.com/office/drawing/2014/main" id="{9C8F1CA8-85AF-461E-9722-C9CB13A5E300}"/>
                </a:ext>
              </a:extLst>
            </p:cNvPr>
            <p:cNvSpPr txBox="1">
              <a:spLocks noChangeArrowheads="1"/>
            </p:cNvSpPr>
            <p:nvPr/>
          </p:nvSpPr>
          <p:spPr bwMode="auto">
            <a:xfrm>
              <a:off x="3403278" y="6616662"/>
              <a:ext cx="2417762" cy="2301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900" b="1">
                  <a:solidFill>
                    <a:schemeClr val="bg1"/>
                  </a:solidFill>
                </a:rPr>
                <a:t>图：</a:t>
              </a:r>
              <a:r>
                <a:rPr lang="en-US" altLang="zh-CN" sz="900" b="1">
                  <a:solidFill>
                    <a:schemeClr val="bg1"/>
                  </a:solidFill>
                </a:rPr>
                <a:t>QG</a:t>
              </a:r>
              <a:r>
                <a:rPr lang="zh-CN" altLang="en-US" sz="900" b="1">
                  <a:solidFill>
                    <a:schemeClr val="bg1"/>
                  </a:solidFill>
                </a:rPr>
                <a:t>工作室毕业生校友十周年回校交流</a:t>
              </a:r>
            </a:p>
          </p:txBody>
        </p:sp>
        <p:pic>
          <p:nvPicPr>
            <p:cNvPr id="12298" name="图片 2">
              <a:extLst>
                <a:ext uri="{FF2B5EF4-FFF2-40B4-BE49-F238E27FC236}">
                  <a16:creationId xmlns:a16="http://schemas.microsoft.com/office/drawing/2014/main" id="{BE355D72-BEFC-4B14-B3EC-80C13D32E03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4484" y="4600466"/>
              <a:ext cx="2791958" cy="19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文本框 26">
              <a:extLst>
                <a:ext uri="{FF2B5EF4-FFF2-40B4-BE49-F238E27FC236}">
                  <a16:creationId xmlns:a16="http://schemas.microsoft.com/office/drawing/2014/main" id="{69BB126C-C917-4780-B1E6-1FF9C129C744}"/>
                </a:ext>
              </a:extLst>
            </p:cNvPr>
            <p:cNvSpPr txBox="1">
              <a:spLocks noChangeArrowheads="1"/>
            </p:cNvSpPr>
            <p:nvPr/>
          </p:nvSpPr>
          <p:spPr bwMode="auto">
            <a:xfrm>
              <a:off x="7830025" y="6613585"/>
              <a:ext cx="2417762" cy="2301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pPr>
              <a:r>
                <a:rPr lang="zh-CN" altLang="en-US" sz="900" b="1">
                  <a:solidFill>
                    <a:schemeClr val="bg1"/>
                  </a:solidFill>
                </a:rPr>
                <a:t>图：硕士毕业生与指导老师合影</a:t>
              </a:r>
            </a:p>
          </p:txBody>
        </p:sp>
        <p:sp>
          <p:nvSpPr>
            <p:cNvPr id="12300" name="文本框 25">
              <a:extLst>
                <a:ext uri="{FF2B5EF4-FFF2-40B4-BE49-F238E27FC236}">
                  <a16:creationId xmlns:a16="http://schemas.microsoft.com/office/drawing/2014/main" id="{5834804B-2352-491E-9991-0808F4A8E0C5}"/>
                </a:ext>
              </a:extLst>
            </p:cNvPr>
            <p:cNvSpPr txBox="1">
              <a:spLocks noChangeArrowheads="1"/>
            </p:cNvSpPr>
            <p:nvPr/>
          </p:nvSpPr>
          <p:spPr bwMode="auto">
            <a:xfrm>
              <a:off x="10943036" y="6662759"/>
              <a:ext cx="2287587" cy="2308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第十五届团队本科生成员（</a:t>
              </a:r>
              <a:r>
                <a:rPr lang="en-US" altLang="zh-CN"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2301" name="文本框 13">
              <a:extLst>
                <a:ext uri="{FF2B5EF4-FFF2-40B4-BE49-F238E27FC236}">
                  <a16:creationId xmlns:a16="http://schemas.microsoft.com/office/drawing/2014/main" id="{0AB32774-AB3F-409D-AE74-4F861A203913}"/>
                </a:ext>
              </a:extLst>
            </p:cNvPr>
            <p:cNvSpPr txBox="1">
              <a:spLocks noChangeArrowheads="1"/>
            </p:cNvSpPr>
            <p:nvPr/>
          </p:nvSpPr>
          <p:spPr bwMode="auto">
            <a:xfrm>
              <a:off x="10574736" y="4578371"/>
              <a:ext cx="2870200" cy="20240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2302" name="图片 2">
              <a:extLst>
                <a:ext uri="{FF2B5EF4-FFF2-40B4-BE49-F238E27FC236}">
                  <a16:creationId xmlns:a16="http://schemas.microsoft.com/office/drawing/2014/main" id="{9BA5D493-0428-4FA2-95A0-F08332C15D5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84262" y="4610123"/>
              <a:ext cx="2847897" cy="194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标题 1">
            <a:extLst>
              <a:ext uri="{FF2B5EF4-FFF2-40B4-BE49-F238E27FC236}">
                <a16:creationId xmlns:a16="http://schemas.microsoft.com/office/drawing/2014/main" id="{82E3A3A6-2B2D-43B0-A743-2FB33B5F158B}"/>
              </a:ext>
            </a:extLst>
          </p:cNvPr>
          <p:cNvSpPr txBox="1">
            <a:spLocks/>
          </p:cNvSpPr>
          <p:nvPr/>
        </p:nvSpPr>
        <p:spPr>
          <a:xfrm>
            <a:off x="4508500" y="-15875"/>
            <a:ext cx="4949825"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团队成果综述</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8">
            <a:extLst>
              <a:ext uri="{FF2B5EF4-FFF2-40B4-BE49-F238E27FC236}">
                <a16:creationId xmlns:a16="http://schemas.microsoft.com/office/drawing/2014/main" id="{4F0A622F-1A78-4689-AD62-C8A0DD663F38}"/>
              </a:ext>
            </a:extLst>
          </p:cNvPr>
          <p:cNvSpPr>
            <a:spLocks noChangeArrowheads="1"/>
          </p:cNvSpPr>
          <p:nvPr/>
        </p:nvSpPr>
        <p:spPr bwMode="auto">
          <a:xfrm>
            <a:off x="323850" y="1271588"/>
            <a:ext cx="9996488"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u"/>
            </a:pPr>
            <a:r>
              <a:rPr lang="zh-CN" altLang="en-US" sz="1800" b="1" u="sng" dirty="0">
                <a:solidFill>
                  <a:srgbClr val="FF0000"/>
                </a:solidFill>
                <a:latin typeface="微软雅黑" panose="020B0503020204020204" pitchFamily="34" charset="-122"/>
                <a:ea typeface="微软雅黑" panose="020B0503020204020204" pitchFamily="34" charset="-122"/>
              </a:rPr>
              <a:t>团队建立至今，获得奖项</a:t>
            </a:r>
            <a:r>
              <a:rPr lang="en-US" altLang="zh-CN" sz="1800" b="1" u="sng" dirty="0">
                <a:solidFill>
                  <a:srgbClr val="FF0000"/>
                </a:solidFill>
                <a:latin typeface="微软雅黑" panose="020B0503020204020204" pitchFamily="34" charset="-122"/>
                <a:ea typeface="微软雅黑" panose="020B0503020204020204" pitchFamily="34" charset="-122"/>
              </a:rPr>
              <a:t>235</a:t>
            </a:r>
            <a:r>
              <a:rPr lang="zh-CN" altLang="en-US" sz="1800" b="1" u="sng" dirty="0">
                <a:solidFill>
                  <a:srgbClr val="FF0000"/>
                </a:solidFill>
                <a:latin typeface="微软雅黑" panose="020B0503020204020204" pitchFamily="34" charset="-122"/>
                <a:ea typeface="微软雅黑" panose="020B0503020204020204" pitchFamily="34" charset="-122"/>
              </a:rPr>
              <a:t>项（国家级奖项</a:t>
            </a:r>
            <a:r>
              <a:rPr lang="en-US" altLang="zh-CN" sz="1800" b="1" u="sng" dirty="0">
                <a:solidFill>
                  <a:srgbClr val="FF0000"/>
                </a:solidFill>
                <a:latin typeface="微软雅黑" panose="020B0503020204020204" pitchFamily="34" charset="-122"/>
                <a:ea typeface="微软雅黑" panose="020B0503020204020204" pitchFamily="34" charset="-122"/>
              </a:rPr>
              <a:t>33</a:t>
            </a:r>
            <a:r>
              <a:rPr lang="zh-CN" altLang="en-US" sz="1800" b="1" u="sng" dirty="0">
                <a:solidFill>
                  <a:srgbClr val="FF0000"/>
                </a:solidFill>
                <a:latin typeface="微软雅黑" panose="020B0503020204020204" pitchFamily="34" charset="-122"/>
                <a:ea typeface="微软雅黑" panose="020B0503020204020204" pitchFamily="34" charset="-122"/>
              </a:rPr>
              <a:t>项，省级奖项</a:t>
            </a:r>
            <a:r>
              <a:rPr lang="en-US" altLang="zh-CN" sz="1800" b="1" u="sng" dirty="0">
                <a:solidFill>
                  <a:srgbClr val="FF0000"/>
                </a:solidFill>
                <a:latin typeface="微软雅黑" panose="020B0503020204020204" pitchFamily="34" charset="-122"/>
                <a:ea typeface="微软雅黑" panose="020B0503020204020204" pitchFamily="34" charset="-122"/>
              </a:rPr>
              <a:t>125</a:t>
            </a:r>
            <a:r>
              <a:rPr lang="zh-CN" altLang="en-US" sz="1800" b="1" u="sng" dirty="0">
                <a:solidFill>
                  <a:srgbClr val="FF0000"/>
                </a:solidFill>
                <a:latin typeface="微软雅黑" panose="020B0503020204020204" pitchFamily="34" charset="-122"/>
                <a:ea typeface="微软雅黑" panose="020B0503020204020204" pitchFamily="34" charset="-122"/>
              </a:rPr>
              <a:t>项）</a:t>
            </a:r>
            <a:endParaRPr lang="zh-CN" altLang="zh-CN" sz="1800" b="1" dirty="0">
              <a:solidFill>
                <a:srgbClr val="FF0000"/>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 typeface="Wingdings" panose="05000000000000000000" pitchFamily="2" charset="2"/>
              <a:buChar char="u"/>
            </a:pP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为大湾区建设培养和输送了大批品学兼优的高水平创新型人才</a:t>
            </a:r>
            <a:r>
              <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200</a:t>
            </a: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多名。</a:t>
            </a:r>
            <a:endPar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u"/>
            </a:pPr>
            <a:r>
              <a:rPr lang="zh-CN" altLang="en-US" sz="1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工作室学生曾多次获得学校“十佳大学生”、“十佳科技之星”。</a:t>
            </a:r>
            <a:endParaRPr lang="en-US" altLang="zh-CN" sz="1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ct val="0"/>
              </a:spcBef>
              <a:buFont typeface="Wingdings" panose="05000000000000000000" pitchFamily="2" charset="2"/>
              <a:buChar char="u"/>
            </a:pP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毕业生曾荣获“腾讯最佳员工” 、“百度最佳个人”。</a:t>
            </a:r>
            <a:endPar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eaLnBrk="1" hangingPunct="1">
              <a:lnSpc>
                <a:spcPct val="150000"/>
              </a:lnSpc>
              <a:spcBef>
                <a:spcPct val="0"/>
              </a:spcBef>
              <a:buFont typeface="Wingdings" panose="05000000000000000000" pitchFamily="2" charset="2"/>
              <a:buChar char="u"/>
            </a:pPr>
            <a:r>
              <a:rPr lang="zh-CN" altLang="en-US" sz="1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rPr>
              <a:t>所获成果受到广东卫视、南方卫视、南方日报等主流媒体的好评和采访。</a:t>
            </a:r>
            <a:endParaRPr lang="en-US" altLang="zh-CN" sz="1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eaLnBrk="1" hangingPunct="1">
              <a:lnSpc>
                <a:spcPct val="150000"/>
              </a:lnSpc>
              <a:spcBef>
                <a:spcPct val="0"/>
              </a:spcBef>
              <a:buFont typeface="Wingdings" panose="05000000000000000000" pitchFamily="2" charset="2"/>
              <a:buChar char="u"/>
            </a:pP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所获成果接受了广东卫视采访，在</a:t>
            </a:r>
            <a:r>
              <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广东新闻联播</a:t>
            </a:r>
            <a:r>
              <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中头条播出。</a:t>
            </a:r>
            <a:endParaRPr lang="en-US" altLang="zh-CN" sz="1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eaLnBrk="1" hangingPunct="1">
              <a:lnSpc>
                <a:spcPct val="150000"/>
              </a:lnSpc>
              <a:spcBef>
                <a:spcPct val="0"/>
              </a:spcBef>
              <a:buFont typeface="Wingdings" panose="05000000000000000000" pitchFamily="2" charset="2"/>
              <a:buChar char="u"/>
            </a:pPr>
            <a:r>
              <a:rPr lang="zh-CN" altLang="zh-CN" sz="1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获得较好的社会评价和赞誉。</a:t>
            </a:r>
          </a:p>
          <a:p>
            <a:pPr algn="just" eaLnBrk="1" hangingPunct="1">
              <a:lnSpc>
                <a:spcPct val="200000"/>
              </a:lnSpc>
              <a:spcBef>
                <a:spcPct val="0"/>
              </a:spcBef>
              <a:buFont typeface="Wingdings" panose="05000000000000000000" pitchFamily="2" charset="2"/>
              <a:buChar char="u"/>
            </a:pPr>
            <a:endParaRPr lang="en-US" altLang="zh-CN" sz="1800" b="1" dirty="0">
              <a:solidFill>
                <a:srgbClr val="FF0000"/>
              </a:solidFill>
              <a:cs typeface="Times New Roman" panose="02020603050405020304" pitchFamily="18" charset="0"/>
              <a:sym typeface="+mn-ea"/>
            </a:endParaRPr>
          </a:p>
          <a:p>
            <a:pPr algn="just" eaLnBrk="1" hangingPunct="1">
              <a:lnSpc>
                <a:spcPct val="150000"/>
              </a:lnSpc>
              <a:spcBef>
                <a:spcPct val="0"/>
              </a:spcBef>
              <a:buFont typeface="Wingdings" panose="05000000000000000000" pitchFamily="2" charset="2"/>
              <a:buChar char="u"/>
            </a:pPr>
            <a:endParaRPr lang="en-US" altLang="zh-CN" sz="1800" b="1" dirty="0">
              <a:solidFill>
                <a:srgbClr val="FF0000"/>
              </a:solidFill>
              <a:cs typeface="Times New Roman" panose="02020603050405020304" pitchFamily="18" charset="0"/>
              <a:sym typeface="+mn-ea"/>
            </a:endParaRPr>
          </a:p>
        </p:txBody>
      </p:sp>
      <p:sp>
        <p:nvSpPr>
          <p:cNvPr id="12" name="标题 1">
            <a:extLst>
              <a:ext uri="{FF2B5EF4-FFF2-40B4-BE49-F238E27FC236}">
                <a16:creationId xmlns:a16="http://schemas.microsoft.com/office/drawing/2014/main" id="{1D2C9586-35D6-4F98-9163-EF78027827CA}"/>
              </a:ext>
            </a:extLst>
          </p:cNvPr>
          <p:cNvSpPr>
            <a:spLocks noGrp="1"/>
          </p:cNvSpPr>
          <p:nvPr>
            <p:ph type="title" idx="4294967295"/>
          </p:nvPr>
        </p:nvSpPr>
        <p:spPr>
          <a:xfrm>
            <a:off x="4508500" y="-15875"/>
            <a:ext cx="4949825" cy="1176338"/>
          </a:xfrm>
        </p:spPr>
        <p:txBody>
          <a:body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人才培养效果</a:t>
            </a:r>
            <a:endParaRPr sz="4000" b="1" spc="100" dirty="0">
              <a:solidFill>
                <a:srgbClr val="0000CC"/>
              </a:solidFill>
              <a:latin typeface="楷体" panose="02010609060101010101" pitchFamily="49" charset="-122"/>
              <a:ea typeface="楷体" panose="02010609060101010101" pitchFamily="49" charset="-122"/>
            </a:endParaRPr>
          </a:p>
        </p:txBody>
      </p:sp>
      <p:sp>
        <p:nvSpPr>
          <p:cNvPr id="14340" name="Rectangle 4">
            <a:extLst>
              <a:ext uri="{FF2B5EF4-FFF2-40B4-BE49-F238E27FC236}">
                <a16:creationId xmlns:a16="http://schemas.microsoft.com/office/drawing/2014/main" id="{EF20057D-306B-4ED4-B3FE-61F70F65C25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14341" name="文本框 25">
            <a:extLst>
              <a:ext uri="{FF2B5EF4-FFF2-40B4-BE49-F238E27FC236}">
                <a16:creationId xmlns:a16="http://schemas.microsoft.com/office/drawing/2014/main" id="{EDF92C41-B60D-4BC4-83A3-0FACF3B0714B}"/>
              </a:ext>
            </a:extLst>
          </p:cNvPr>
          <p:cNvSpPr txBox="1">
            <a:spLocks noChangeArrowheads="1"/>
          </p:cNvSpPr>
          <p:nvPr/>
        </p:nvSpPr>
        <p:spPr bwMode="auto">
          <a:xfrm>
            <a:off x="9180513" y="6421423"/>
            <a:ext cx="2752725" cy="2143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图：广东卫视专访拍摄智能急救头盔项目、新闻联播播出</a:t>
            </a:r>
          </a:p>
        </p:txBody>
      </p:sp>
      <p:sp>
        <p:nvSpPr>
          <p:cNvPr id="14342" name="Rectangle 2">
            <a:extLst>
              <a:ext uri="{FF2B5EF4-FFF2-40B4-BE49-F238E27FC236}">
                <a16:creationId xmlns:a16="http://schemas.microsoft.com/office/drawing/2014/main" id="{71126053-16BC-44DC-9026-1EF729219BD4}"/>
              </a:ext>
            </a:extLst>
          </p:cNvPr>
          <p:cNvSpPr>
            <a:spLocks noChangeArrowheads="1"/>
          </p:cNvSpPr>
          <p:nvPr/>
        </p:nvSpPr>
        <p:spPr bwMode="auto">
          <a:xfrm>
            <a:off x="374650" y="54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pic>
        <p:nvPicPr>
          <p:cNvPr id="14343" name="图片 66" descr="2ae570685226ba67">
            <a:extLst>
              <a:ext uri="{FF2B5EF4-FFF2-40B4-BE49-F238E27FC236}">
                <a16:creationId xmlns:a16="http://schemas.microsoft.com/office/drawing/2014/main" id="{C86CD1F8-D76C-42E9-8A81-487AAB54C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4322748"/>
            <a:ext cx="28702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5">
            <a:extLst>
              <a:ext uri="{FF2B5EF4-FFF2-40B4-BE49-F238E27FC236}">
                <a16:creationId xmlns:a16="http://schemas.microsoft.com/office/drawing/2014/main" id="{231CA2FC-9D98-4541-8AEF-A690D35F5899}"/>
              </a:ext>
            </a:extLst>
          </p:cNvPr>
          <p:cNvSpPr>
            <a:spLocks noChangeArrowheads="1"/>
          </p:cNvSpPr>
          <p:nvPr/>
        </p:nvSpPr>
        <p:spPr bwMode="auto">
          <a:xfrm>
            <a:off x="374650" y="319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14345" name="文本框 25">
            <a:extLst>
              <a:ext uri="{FF2B5EF4-FFF2-40B4-BE49-F238E27FC236}">
                <a16:creationId xmlns:a16="http://schemas.microsoft.com/office/drawing/2014/main" id="{1EF15F10-93AE-4F66-9CC0-864B7DFCE43D}"/>
              </a:ext>
            </a:extLst>
          </p:cNvPr>
          <p:cNvSpPr txBox="1">
            <a:spLocks noChangeArrowheads="1"/>
          </p:cNvSpPr>
          <p:nvPr/>
        </p:nvSpPr>
        <p:spPr bwMode="auto">
          <a:xfrm>
            <a:off x="357188" y="6421423"/>
            <a:ext cx="2698750" cy="2143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图：广东省政协主席王荣、学校领导听取团队介绍</a:t>
            </a:r>
          </a:p>
        </p:txBody>
      </p:sp>
      <p:sp>
        <p:nvSpPr>
          <p:cNvPr id="14346" name="文本框 25">
            <a:extLst>
              <a:ext uri="{FF2B5EF4-FFF2-40B4-BE49-F238E27FC236}">
                <a16:creationId xmlns:a16="http://schemas.microsoft.com/office/drawing/2014/main" id="{DEF2237F-3C86-4370-BC04-7F1ED5D05F86}"/>
              </a:ext>
            </a:extLst>
          </p:cNvPr>
          <p:cNvSpPr txBox="1">
            <a:spLocks noChangeArrowheads="1"/>
          </p:cNvSpPr>
          <p:nvPr/>
        </p:nvSpPr>
        <p:spPr bwMode="auto">
          <a:xfrm>
            <a:off x="6249988" y="6430948"/>
            <a:ext cx="2781300" cy="215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图：外国友人听取团队创新作品介绍</a:t>
            </a:r>
          </a:p>
        </p:txBody>
      </p:sp>
      <p:sp>
        <p:nvSpPr>
          <p:cNvPr id="14347" name="文本框 25">
            <a:extLst>
              <a:ext uri="{FF2B5EF4-FFF2-40B4-BE49-F238E27FC236}">
                <a16:creationId xmlns:a16="http://schemas.microsoft.com/office/drawing/2014/main" id="{8D9FE81A-B8E3-4E65-AC71-A1F3B00CD510}"/>
              </a:ext>
            </a:extLst>
          </p:cNvPr>
          <p:cNvSpPr txBox="1">
            <a:spLocks noChangeArrowheads="1"/>
          </p:cNvSpPr>
          <p:nvPr/>
        </p:nvSpPr>
        <p:spPr bwMode="auto">
          <a:xfrm>
            <a:off x="249238" y="4324336"/>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nvGrpSpPr>
          <p:cNvPr id="14348" name="组合 5">
            <a:extLst>
              <a:ext uri="{FF2B5EF4-FFF2-40B4-BE49-F238E27FC236}">
                <a16:creationId xmlns:a16="http://schemas.microsoft.com/office/drawing/2014/main" id="{A52BF9BE-6066-4B0E-AFB4-B50AC232CF62}"/>
              </a:ext>
            </a:extLst>
          </p:cNvPr>
          <p:cNvGrpSpPr>
            <a:grpSpLocks/>
          </p:cNvGrpSpPr>
          <p:nvPr/>
        </p:nvGrpSpPr>
        <p:grpSpPr bwMode="auto">
          <a:xfrm>
            <a:off x="9101138" y="4306873"/>
            <a:ext cx="2882900" cy="2039938"/>
            <a:chOff x="9222946" y="3942826"/>
            <a:chExt cx="2883528" cy="2039524"/>
          </a:xfrm>
        </p:grpSpPr>
        <p:pic>
          <p:nvPicPr>
            <p:cNvPr id="14354" name="图片 15">
              <a:extLst>
                <a:ext uri="{FF2B5EF4-FFF2-40B4-BE49-F238E27FC236}">
                  <a16:creationId xmlns:a16="http://schemas.microsoft.com/office/drawing/2014/main" id="{19371A71-B5B9-4FE1-9565-F7554E880A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22946" y="3942826"/>
              <a:ext cx="2883528" cy="203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26">
              <a:extLst>
                <a:ext uri="{FF2B5EF4-FFF2-40B4-BE49-F238E27FC236}">
                  <a16:creationId xmlns:a16="http://schemas.microsoft.com/office/drawing/2014/main" id="{4A075130-1E3D-48E1-960E-ECCE41D8FE90}"/>
                </a:ext>
              </a:extLst>
            </p:cNvPr>
            <p:cNvSpPr txBox="1">
              <a:spLocks noChangeArrowheads="1"/>
            </p:cNvSpPr>
            <p:nvPr/>
          </p:nvSpPr>
          <p:spPr bwMode="auto">
            <a:xfrm>
              <a:off x="9222946" y="3958784"/>
              <a:ext cx="2869698" cy="202356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grpSp>
      <p:pic>
        <p:nvPicPr>
          <p:cNvPr id="14349" name="图片 14" descr="D:\资料\云盘资料\2015广东工业大学创客项目及空间申请\2015QG创客空间设计及照片\2016年12月06日比利时客人来访\QQ图片20161206164001.jpg">
            <a:extLst>
              <a:ext uri="{FF2B5EF4-FFF2-40B4-BE49-F238E27FC236}">
                <a16:creationId xmlns:a16="http://schemas.microsoft.com/office/drawing/2014/main" id="{C8DE6DFF-7C63-40F7-90D2-5BE0F958C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317986"/>
            <a:ext cx="2847975"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文本框 23">
            <a:extLst>
              <a:ext uri="{FF2B5EF4-FFF2-40B4-BE49-F238E27FC236}">
                <a16:creationId xmlns:a16="http://schemas.microsoft.com/office/drawing/2014/main" id="{925D29EF-6FFE-4416-8625-AF500F5F485E}"/>
              </a:ext>
            </a:extLst>
          </p:cNvPr>
          <p:cNvSpPr txBox="1">
            <a:spLocks noChangeArrowheads="1"/>
          </p:cNvSpPr>
          <p:nvPr/>
        </p:nvSpPr>
        <p:spPr bwMode="auto">
          <a:xfrm>
            <a:off x="6138863" y="4321161"/>
            <a:ext cx="2870200" cy="20224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p>
        </p:txBody>
      </p:sp>
      <p:sp>
        <p:nvSpPr>
          <p:cNvPr id="14351" name="文本框 13">
            <a:extLst>
              <a:ext uri="{FF2B5EF4-FFF2-40B4-BE49-F238E27FC236}">
                <a16:creationId xmlns:a16="http://schemas.microsoft.com/office/drawing/2014/main" id="{B3ABC7EC-AF25-430D-A2E5-F5DAD52D200D}"/>
              </a:ext>
            </a:extLst>
          </p:cNvPr>
          <p:cNvSpPr txBox="1">
            <a:spLocks noChangeArrowheads="1"/>
          </p:cNvSpPr>
          <p:nvPr/>
        </p:nvSpPr>
        <p:spPr bwMode="auto">
          <a:xfrm>
            <a:off x="3227388" y="4314811"/>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4352" name="图片 1">
            <a:extLst>
              <a:ext uri="{FF2B5EF4-FFF2-40B4-BE49-F238E27FC236}">
                <a16:creationId xmlns:a16="http://schemas.microsoft.com/office/drawing/2014/main" id="{1CA3C3A0-F2B4-4E77-9E27-DFDADBA1C6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48025" y="4351323"/>
            <a:ext cx="2792413"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文本框 25">
            <a:extLst>
              <a:ext uri="{FF2B5EF4-FFF2-40B4-BE49-F238E27FC236}">
                <a16:creationId xmlns:a16="http://schemas.microsoft.com/office/drawing/2014/main" id="{27452531-7142-44FD-86C3-5807D610EF49}"/>
              </a:ext>
            </a:extLst>
          </p:cNvPr>
          <p:cNvSpPr txBox="1">
            <a:spLocks noChangeArrowheads="1"/>
          </p:cNvSpPr>
          <p:nvPr/>
        </p:nvSpPr>
        <p:spPr bwMode="auto">
          <a:xfrm>
            <a:off x="3294063" y="6430948"/>
            <a:ext cx="2781300" cy="215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图：与在阿里毕业生校友交流</a:t>
            </a:r>
          </a:p>
        </p:txBody>
      </p:sp>
      <p:pic>
        <p:nvPicPr>
          <p:cNvPr id="5" name="图片 4">
            <a:extLst>
              <a:ext uri="{FF2B5EF4-FFF2-40B4-BE49-F238E27FC236}">
                <a16:creationId xmlns:a16="http://schemas.microsoft.com/office/drawing/2014/main" id="{D690D433-9C18-4FBC-A2EA-9C8592B7B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8338" y="1590676"/>
            <a:ext cx="2855700" cy="2001837"/>
          </a:xfrm>
          <a:prstGeom prst="rect">
            <a:avLst/>
          </a:prstGeom>
          <a:ln w="19050">
            <a:solidFill>
              <a:srgbClr val="FF0000"/>
            </a:solidFill>
          </a:ln>
        </p:spPr>
      </p:pic>
      <p:sp>
        <p:nvSpPr>
          <p:cNvPr id="24" name="文本框 25">
            <a:extLst>
              <a:ext uri="{FF2B5EF4-FFF2-40B4-BE49-F238E27FC236}">
                <a16:creationId xmlns:a16="http://schemas.microsoft.com/office/drawing/2014/main" id="{33F7F3A8-1908-43EB-AD9E-ADC8C324694C}"/>
              </a:ext>
            </a:extLst>
          </p:cNvPr>
          <p:cNvSpPr txBox="1">
            <a:spLocks noChangeArrowheads="1"/>
          </p:cNvSpPr>
          <p:nvPr/>
        </p:nvSpPr>
        <p:spPr bwMode="auto">
          <a:xfrm>
            <a:off x="9209301" y="3651250"/>
            <a:ext cx="2752725" cy="2143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图：与教育部副部长鲁昕交流</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4039" y="1282078"/>
            <a:ext cx="10013796" cy="1135054"/>
          </a:xfrm>
          <a:prstGeom prst="rect">
            <a:avLst/>
          </a:prstGeom>
          <a:noFill/>
        </p:spPr>
        <p:txBody>
          <a:bodyPr wrap="square" rtlCol="0">
            <a:spAutoFit/>
          </a:bodyPr>
          <a:lstStyle/>
          <a:p>
            <a:pP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       团队不少优秀校友</a:t>
            </a:r>
            <a:r>
              <a:rPr lang="zh-CN" altLang="en-US" sz="2400" b="1" dirty="0">
                <a:solidFill>
                  <a:srgbClr val="FF0000"/>
                </a:solidFill>
                <a:latin typeface="微软雅黑" panose="020B0503020204020204" pitchFamily="34" charset="-122"/>
                <a:ea typeface="微软雅黑" panose="020B0503020204020204" pitchFamily="34" charset="-122"/>
              </a:rPr>
              <a:t>感恩母校的培育之情</a:t>
            </a:r>
            <a:r>
              <a:rPr lang="zh-CN" altLang="en-US" sz="2400" b="1" dirty="0">
                <a:solidFill>
                  <a:schemeClr val="accent1"/>
                </a:solidFill>
                <a:latin typeface="微软雅黑" panose="020B0503020204020204" pitchFamily="34" charset="-122"/>
                <a:ea typeface="微软雅黑" panose="020B0503020204020204" pitchFamily="34" charset="-122"/>
              </a:rPr>
              <a:t>，以</a:t>
            </a:r>
            <a:r>
              <a:rPr lang="zh-CN" altLang="en-US" sz="2400" b="1" dirty="0">
                <a:solidFill>
                  <a:srgbClr val="FF0000"/>
                </a:solidFill>
                <a:latin typeface="微软雅黑" panose="020B0503020204020204" pitchFamily="34" charset="-122"/>
                <a:ea typeface="微软雅黑" panose="020B0503020204020204" pitchFamily="34" charset="-122"/>
              </a:rPr>
              <a:t>技术交流、经验分享、人才培养、项目合作</a:t>
            </a:r>
            <a:r>
              <a:rPr lang="zh-CN" altLang="en-US" sz="2400" b="1" dirty="0">
                <a:solidFill>
                  <a:schemeClr val="accent1"/>
                </a:solidFill>
                <a:latin typeface="微软雅黑" panose="020B0503020204020204" pitchFamily="34" charset="-122"/>
                <a:ea typeface="微软雅黑" panose="020B0503020204020204" pitchFamily="34" charset="-122"/>
              </a:rPr>
              <a:t>各种方式进行反哺，成效显著。</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2050" name="图片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12" r="14148"/>
          <a:stretch/>
        </p:blipFill>
        <p:spPr bwMode="auto">
          <a:xfrm>
            <a:off x="780586" y="2916420"/>
            <a:ext cx="2564782" cy="256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90" descr="H:\Backup\娱乐\照片\合集照片\QG十周年照片\DSC0172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8291" y="2916420"/>
            <a:ext cx="4206875" cy="25606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18087" y="2906895"/>
            <a:ext cx="3428225" cy="25701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1022196" y="5477057"/>
            <a:ext cx="1810214" cy="418191"/>
          </a:xfrm>
          <a:prstGeom prst="rect">
            <a:avLst/>
          </a:prstGeom>
          <a:noFill/>
        </p:spPr>
        <p:txBody>
          <a:bodyPr wrap="square" rtlCol="0">
            <a:spAutoFit/>
          </a:bodyPr>
          <a:lstStyle/>
          <a:p>
            <a:pPr algn="ctr">
              <a:lnSpc>
                <a:spcPct val="150000"/>
              </a:lnSpc>
            </a:pPr>
            <a:r>
              <a:rPr lang="zh-CN" altLang="en-US" sz="1600" b="1" dirty="0">
                <a:solidFill>
                  <a:schemeClr val="accent1"/>
                </a:solidFill>
                <a:latin typeface="微软雅黑" panose="020B0503020204020204" pitchFamily="34" charset="-122"/>
                <a:ea typeface="微软雅黑" panose="020B0503020204020204" pitchFamily="34" charset="-122"/>
              </a:rPr>
              <a:t>毕业校友回访</a:t>
            </a:r>
          </a:p>
        </p:txBody>
      </p:sp>
      <p:sp>
        <p:nvSpPr>
          <p:cNvPr id="9" name="文本框 8"/>
          <p:cNvSpPr txBox="1"/>
          <p:nvPr/>
        </p:nvSpPr>
        <p:spPr>
          <a:xfrm>
            <a:off x="4882377" y="5477057"/>
            <a:ext cx="1810214" cy="418191"/>
          </a:xfrm>
          <a:prstGeom prst="rect">
            <a:avLst/>
          </a:prstGeom>
          <a:noFill/>
        </p:spPr>
        <p:txBody>
          <a:bodyPr wrap="square" rtlCol="0">
            <a:spAutoFit/>
          </a:bodyPr>
          <a:lstStyle/>
          <a:p>
            <a:pPr algn="ctr">
              <a:lnSpc>
                <a:spcPct val="150000"/>
              </a:lnSpc>
            </a:pPr>
            <a:r>
              <a:rPr lang="zh-CN" altLang="en-US" sz="1600" b="1" dirty="0">
                <a:solidFill>
                  <a:schemeClr val="accent1"/>
                </a:solidFill>
                <a:latin typeface="微软雅黑" panose="020B0503020204020204" pitchFamily="34" charset="-122"/>
                <a:ea typeface="微软雅黑" panose="020B0503020204020204" pitchFamily="34" charset="-122"/>
              </a:rPr>
              <a:t>十周年分享交流</a:t>
            </a:r>
          </a:p>
        </p:txBody>
      </p:sp>
      <p:sp>
        <p:nvSpPr>
          <p:cNvPr id="10" name="文本框 9"/>
          <p:cNvSpPr txBox="1"/>
          <p:nvPr/>
        </p:nvSpPr>
        <p:spPr>
          <a:xfrm>
            <a:off x="8452505" y="5477057"/>
            <a:ext cx="2759387" cy="418191"/>
          </a:xfrm>
          <a:prstGeom prst="rect">
            <a:avLst/>
          </a:prstGeom>
          <a:noFill/>
        </p:spPr>
        <p:txBody>
          <a:bodyPr wrap="square" rtlCol="0">
            <a:spAutoFit/>
          </a:bodyPr>
          <a:lstStyle/>
          <a:p>
            <a:pPr algn="ctr">
              <a:lnSpc>
                <a:spcPct val="150000"/>
              </a:lnSpc>
            </a:pPr>
            <a:r>
              <a:rPr lang="zh-CN" altLang="en-US" sz="1600" b="1" dirty="0">
                <a:solidFill>
                  <a:schemeClr val="accent1"/>
                </a:solidFill>
                <a:latin typeface="微软雅黑" panose="020B0503020204020204" pitchFamily="34" charset="-122"/>
                <a:ea typeface="微软雅黑" panose="020B0503020204020204" pitchFamily="34" charset="-122"/>
              </a:rPr>
              <a:t>毕业校友参加宣讲会</a:t>
            </a:r>
          </a:p>
        </p:txBody>
      </p:sp>
      <p:sp>
        <p:nvSpPr>
          <p:cNvPr id="11" name="标题 1">
            <a:extLst>
              <a:ext uri="{FF2B5EF4-FFF2-40B4-BE49-F238E27FC236}">
                <a16:creationId xmlns:a16="http://schemas.microsoft.com/office/drawing/2014/main" id="{7D90C51A-72D1-424F-8FFC-1F295AAF9404}"/>
              </a:ext>
            </a:extLst>
          </p:cNvPr>
          <p:cNvSpPr txBox="1">
            <a:spLocks/>
          </p:cNvSpPr>
          <p:nvPr/>
        </p:nvSpPr>
        <p:spPr>
          <a:xfrm>
            <a:off x="4508500" y="-15875"/>
            <a:ext cx="4949825" cy="1176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校友反哺</a:t>
            </a:r>
          </a:p>
        </p:txBody>
      </p:sp>
    </p:spTree>
    <p:extLst>
      <p:ext uri="{BB962C8B-B14F-4D97-AF65-F5344CB8AC3E}">
        <p14:creationId xmlns:p14="http://schemas.microsoft.com/office/powerpoint/2010/main" val="97905821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7D59A418-0C16-4FA0-AE0C-7633EE4CE001}"/>
              </a:ext>
            </a:extLst>
          </p:cNvPr>
          <p:cNvSpPr txBox="1">
            <a:spLocks noChangeArrowheads="1"/>
          </p:cNvSpPr>
          <p:nvPr/>
        </p:nvSpPr>
        <p:spPr bwMode="auto">
          <a:xfrm>
            <a:off x="698500" y="1366838"/>
            <a:ext cx="114935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n"/>
            </a:pPr>
            <a:r>
              <a:rPr lang="zh-CN" altLang="en-US" sz="2000" b="1">
                <a:solidFill>
                  <a:srgbClr val="0070C0"/>
                </a:solidFill>
                <a:latin typeface="微软雅黑" panose="020B0503020204020204" pitchFamily="34" charset="-122"/>
                <a:ea typeface="微软雅黑" panose="020B0503020204020204" pitchFamily="34" charset="-122"/>
              </a:rPr>
              <a:t>完备的团队规章制度、稳定的团队组织架构、充分发挥学生的主观能动性。</a:t>
            </a:r>
            <a:endParaRPr lang="en-US" altLang="zh-CN" sz="2000" b="1">
              <a:solidFill>
                <a:srgbClr val="0070C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n"/>
            </a:pPr>
            <a:r>
              <a:rPr lang="zh-CN" altLang="en-US" sz="2000" b="1">
                <a:solidFill>
                  <a:srgbClr val="FF0000"/>
                </a:solidFill>
                <a:latin typeface="微软雅黑" panose="020B0503020204020204" pitchFamily="34" charset="-122"/>
                <a:ea typeface="微软雅黑" panose="020B0503020204020204" pitchFamily="34" charset="-122"/>
              </a:rPr>
              <a:t>设计科学合理的人才培养方案，因材施教，注重实施和优化。</a:t>
            </a:r>
            <a:endParaRPr lang="en-US" altLang="zh-CN" sz="2000" b="1">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n"/>
            </a:pPr>
            <a:r>
              <a:rPr lang="zh-CN" altLang="zh-CN" sz="2000" b="1">
                <a:solidFill>
                  <a:srgbClr val="0070C0"/>
                </a:solidFill>
                <a:latin typeface="微软雅黑" panose="020B0503020204020204" pitchFamily="34" charset="-122"/>
                <a:ea typeface="微软雅黑" panose="020B0503020204020204" pitchFamily="34" charset="-122"/>
              </a:rPr>
              <a:t>注重</a:t>
            </a:r>
            <a:r>
              <a:rPr lang="zh-CN" altLang="en-US" sz="2000" b="1">
                <a:solidFill>
                  <a:srgbClr val="0070C0"/>
                </a:solidFill>
                <a:latin typeface="微软雅黑" panose="020B0503020204020204" pitchFamily="34" charset="-122"/>
                <a:ea typeface="微软雅黑" panose="020B0503020204020204" pitchFamily="34" charset="-122"/>
              </a:rPr>
              <a:t>人才</a:t>
            </a:r>
            <a:r>
              <a:rPr lang="zh-CN" altLang="zh-CN" sz="2000" b="1">
                <a:solidFill>
                  <a:srgbClr val="0070C0"/>
                </a:solidFill>
                <a:latin typeface="微软雅黑" panose="020B0503020204020204" pitchFamily="34" charset="-122"/>
                <a:ea typeface="微软雅黑" panose="020B0503020204020204" pitchFamily="34" charset="-122"/>
              </a:rPr>
              <a:t>梯队建设</a:t>
            </a:r>
            <a:r>
              <a:rPr lang="zh-CN" altLang="en-US" sz="2000" b="1">
                <a:solidFill>
                  <a:srgbClr val="0070C0"/>
                </a:solidFill>
                <a:latin typeface="微软雅黑" panose="020B0503020204020204" pitchFamily="34" charset="-122"/>
                <a:ea typeface="微软雅黑" panose="020B0503020204020204" pitchFamily="34" charset="-122"/>
              </a:rPr>
              <a:t>、传帮带、高年级同学要起到核心和表率作用。</a:t>
            </a:r>
            <a:endParaRPr lang="en-US" altLang="zh-CN" sz="2000" b="1">
              <a:solidFill>
                <a:srgbClr val="0070C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n"/>
            </a:pPr>
            <a:r>
              <a:rPr lang="zh-CN" altLang="zh-CN" sz="2000" b="1">
                <a:solidFill>
                  <a:srgbClr val="FF0000"/>
                </a:solidFill>
                <a:latin typeface="微软雅黑" panose="020B0503020204020204" pitchFamily="34" charset="-122"/>
                <a:ea typeface="微软雅黑" panose="020B0503020204020204" pitchFamily="34" charset="-122"/>
              </a:rPr>
              <a:t>在团队</a:t>
            </a:r>
            <a:r>
              <a:rPr lang="zh-CN" altLang="en-US" sz="2000" b="1">
                <a:solidFill>
                  <a:srgbClr val="FF0000"/>
                </a:solidFill>
                <a:latin typeface="微软雅黑" panose="020B0503020204020204" pitchFamily="34" charset="-122"/>
                <a:ea typeface="微软雅黑" panose="020B0503020204020204" pitchFamily="34" charset="-122"/>
              </a:rPr>
              <a:t>打造</a:t>
            </a:r>
            <a:r>
              <a:rPr lang="zh-CN" altLang="zh-CN" sz="2000" b="1">
                <a:solidFill>
                  <a:srgbClr val="FF0000"/>
                </a:solidFill>
                <a:latin typeface="微软雅黑" panose="020B0503020204020204" pitchFamily="34" charset="-122"/>
                <a:ea typeface="微软雅黑" panose="020B0503020204020204" pitchFamily="34" charset="-122"/>
              </a:rPr>
              <a:t>良性竞争氛围</a:t>
            </a:r>
            <a:r>
              <a:rPr lang="zh-CN" altLang="en-US" sz="2000" b="1">
                <a:solidFill>
                  <a:srgbClr val="FF0000"/>
                </a:solidFill>
                <a:latin typeface="微软雅黑" panose="020B0503020204020204" pitchFamily="34" charset="-122"/>
                <a:ea typeface="微软雅黑" panose="020B0503020204020204" pitchFamily="34" charset="-122"/>
              </a:rPr>
              <a:t>，形成你追我赶的成长环境。</a:t>
            </a:r>
            <a:endParaRPr lang="en-US" altLang="zh-CN" sz="2000" b="1">
              <a:solidFill>
                <a:srgbClr val="FF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n"/>
            </a:pPr>
            <a:r>
              <a:rPr lang="zh-CN" altLang="en-US" sz="2000" b="1">
                <a:solidFill>
                  <a:srgbClr val="0070C0"/>
                </a:solidFill>
                <a:latin typeface="微软雅黑" panose="020B0503020204020204" pitchFamily="34" charset="-122"/>
                <a:ea typeface="微软雅黑" panose="020B0503020204020204" pitchFamily="34" charset="-122"/>
              </a:rPr>
              <a:t>大力进行团队精神文化建设，使得团队具有很强的凝聚力和战斗力。</a:t>
            </a:r>
            <a:endParaRPr lang="en-US" altLang="zh-CN" sz="2000" b="1">
              <a:solidFill>
                <a:srgbClr val="0070C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n"/>
            </a:pPr>
            <a:r>
              <a:rPr lang="zh-CN" altLang="zh-CN" sz="2000" b="1">
                <a:solidFill>
                  <a:srgbClr val="FF0000"/>
                </a:solidFill>
                <a:latin typeface="微软雅黑" panose="020B0503020204020204" pitchFamily="34" charset="-122"/>
                <a:ea typeface="微软雅黑" panose="020B0503020204020204" pitchFamily="34" charset="-122"/>
              </a:rPr>
              <a:t>系列特色活动：</a:t>
            </a:r>
            <a:r>
              <a:rPr lang="zh-CN" altLang="en-US" sz="2000" b="1">
                <a:solidFill>
                  <a:srgbClr val="FF0000"/>
                </a:solidFill>
                <a:latin typeface="微软雅黑" panose="020B0503020204020204" pitchFamily="34" charset="-122"/>
                <a:ea typeface="微软雅黑" panose="020B0503020204020204" pitchFamily="34" charset="-122"/>
              </a:rPr>
              <a:t>例会讨论、招生宣讲、</a:t>
            </a:r>
            <a:r>
              <a:rPr lang="zh-CN" altLang="zh-CN" sz="2000" b="1">
                <a:solidFill>
                  <a:srgbClr val="FF0000"/>
                </a:solidFill>
                <a:latin typeface="微软雅黑" panose="020B0503020204020204" pitchFamily="34" charset="-122"/>
                <a:ea typeface="微软雅黑" panose="020B0503020204020204" pitchFamily="34" charset="-122"/>
              </a:rPr>
              <a:t>专业技</a:t>
            </a:r>
            <a:r>
              <a:rPr lang="zh-CN" altLang="en-US" sz="2000" b="1">
                <a:solidFill>
                  <a:srgbClr val="FF0000"/>
                </a:solidFill>
                <a:latin typeface="微软雅黑" panose="020B0503020204020204" pitchFamily="34" charset="-122"/>
                <a:ea typeface="微软雅黑" panose="020B0503020204020204" pitchFamily="34" charset="-122"/>
              </a:rPr>
              <a:t>能</a:t>
            </a:r>
            <a:r>
              <a:rPr lang="zh-CN" altLang="zh-CN" sz="2000" b="1">
                <a:solidFill>
                  <a:srgbClr val="FF0000"/>
                </a:solidFill>
                <a:latin typeface="微软雅黑" panose="020B0503020204020204" pitchFamily="34" charset="-122"/>
                <a:ea typeface="微软雅黑" panose="020B0503020204020204" pitchFamily="34" charset="-122"/>
              </a:rPr>
              <a:t>培训</a:t>
            </a:r>
            <a:r>
              <a:rPr lang="en-US" altLang="zh-CN" sz="2000" b="1">
                <a:solidFill>
                  <a:srgbClr val="FF0000"/>
                </a:solidFill>
                <a:latin typeface="微软雅黑" panose="020B0503020204020204" pitchFamily="34" charset="-122"/>
                <a:ea typeface="微软雅黑" panose="020B0503020204020204" pitchFamily="34" charset="-122"/>
              </a:rPr>
              <a:t> </a:t>
            </a:r>
            <a:r>
              <a:rPr lang="zh-CN" altLang="en-US" sz="2000" b="1">
                <a:solidFill>
                  <a:srgbClr val="FF0000"/>
                </a:solidFill>
                <a:latin typeface="微软雅黑" panose="020B0503020204020204" pitchFamily="34" charset="-122"/>
                <a:ea typeface="微软雅黑" panose="020B0503020204020204" pitchFamily="34" charset="-122"/>
              </a:rPr>
              <a:t>、</a:t>
            </a:r>
            <a:r>
              <a:rPr lang="zh-CN" altLang="zh-CN" sz="2000" b="1">
                <a:solidFill>
                  <a:srgbClr val="FF0000"/>
                </a:solidFill>
                <a:latin typeface="微软雅黑" panose="020B0503020204020204" pitchFamily="34" charset="-122"/>
                <a:ea typeface="微软雅黑" panose="020B0503020204020204" pitchFamily="34" charset="-122"/>
              </a:rPr>
              <a:t>技术交流分享会</a:t>
            </a:r>
            <a:r>
              <a:rPr lang="zh-CN" altLang="en-US" sz="2000" b="1">
                <a:solidFill>
                  <a:srgbClr val="FF0000"/>
                </a:solidFill>
                <a:latin typeface="微软雅黑" panose="020B0503020204020204" pitchFamily="34" charset="-122"/>
                <a:ea typeface="微软雅黑" panose="020B0503020204020204" pitchFamily="34" charset="-122"/>
              </a:rPr>
              <a:t>、</a:t>
            </a:r>
            <a:r>
              <a:rPr lang="zh-CN" altLang="zh-CN" sz="2000" b="1">
                <a:solidFill>
                  <a:srgbClr val="FF0000"/>
                </a:solidFill>
                <a:latin typeface="微软雅黑" panose="020B0503020204020204" pitchFamily="34" charset="-122"/>
                <a:ea typeface="微软雅黑" panose="020B0503020204020204" pitchFamily="34" charset="-122"/>
              </a:rPr>
              <a:t>丰富多彩的康乐</a:t>
            </a:r>
            <a:r>
              <a:rPr lang="zh-CN" altLang="en-US" sz="2000" b="1">
                <a:solidFill>
                  <a:srgbClr val="FF0000"/>
                </a:solidFill>
                <a:latin typeface="微软雅黑" panose="020B0503020204020204" pitchFamily="34" charset="-122"/>
                <a:ea typeface="微软雅黑" panose="020B0503020204020204" pitchFamily="34" charset="-122"/>
              </a:rPr>
              <a:t>体育</a:t>
            </a:r>
            <a:r>
              <a:rPr lang="zh-CN" altLang="zh-CN" sz="2000" b="1">
                <a:solidFill>
                  <a:srgbClr val="FF0000"/>
                </a:solidFill>
                <a:latin typeface="微软雅黑" panose="020B0503020204020204" pitchFamily="34" charset="-122"/>
                <a:ea typeface="微软雅黑" panose="020B0503020204020204" pitchFamily="34" charset="-122"/>
              </a:rPr>
              <a:t>活动</a:t>
            </a:r>
            <a:r>
              <a:rPr lang="zh-CN" altLang="en-US" sz="2000" b="1">
                <a:solidFill>
                  <a:srgbClr val="FF0000"/>
                </a:solidFill>
                <a:latin typeface="微软雅黑" panose="020B0503020204020204" pitchFamily="34" charset="-122"/>
                <a:ea typeface="微软雅黑" panose="020B0503020204020204" pitchFamily="34" charset="-122"/>
              </a:rPr>
              <a:t>。</a:t>
            </a:r>
            <a:endParaRPr lang="zh-CN" altLang="zh-CN" sz="2000" b="1">
              <a:solidFill>
                <a:srgbClr val="FF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241167F-0F8D-464F-8EF3-CE983F62686F}"/>
              </a:ext>
            </a:extLst>
          </p:cNvPr>
          <p:cNvSpPr txBox="1"/>
          <p:nvPr/>
        </p:nvSpPr>
        <p:spPr>
          <a:xfrm>
            <a:off x="141288" y="1792288"/>
            <a:ext cx="557212" cy="1816100"/>
          </a:xfrm>
          <a:prstGeom prst="rect">
            <a:avLst/>
          </a:prstGeom>
          <a:ln w="28575"/>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800" b="1" dirty="0">
                <a:solidFill>
                  <a:srgbClr val="FF0000"/>
                </a:solidFill>
                <a:latin typeface="微软雅黑" panose="020B0503020204020204" pitchFamily="34" charset="-122"/>
                <a:ea typeface="微软雅黑" panose="020B0503020204020204" pitchFamily="34" charset="-122"/>
              </a:rPr>
              <a:t>团队建设</a:t>
            </a:r>
          </a:p>
        </p:txBody>
      </p:sp>
      <p:sp>
        <p:nvSpPr>
          <p:cNvPr id="20484" name="矩形 8">
            <a:extLst>
              <a:ext uri="{FF2B5EF4-FFF2-40B4-BE49-F238E27FC236}">
                <a16:creationId xmlns:a16="http://schemas.microsoft.com/office/drawing/2014/main" id="{898EDB56-992C-40B9-B0FE-B0023448C9F0}"/>
              </a:ext>
            </a:extLst>
          </p:cNvPr>
          <p:cNvSpPr>
            <a:spLocks noChangeArrowheads="1"/>
          </p:cNvSpPr>
          <p:nvPr/>
        </p:nvSpPr>
        <p:spPr bwMode="auto">
          <a:xfrm>
            <a:off x="8620125" y="2052638"/>
            <a:ext cx="3519488" cy="12477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1800" b="1">
                <a:solidFill>
                  <a:schemeClr val="accent1"/>
                </a:solidFill>
                <a:latin typeface="微软雅黑" panose="020B0503020204020204" pitchFamily="34" charset="-122"/>
                <a:ea typeface="微软雅黑" panose="020B0503020204020204" pitchFamily="34" charset="-122"/>
              </a:rPr>
              <a:t>形成了团队独特的精神气质</a:t>
            </a:r>
          </a:p>
          <a:p>
            <a:pPr algn="ctr" eaLnBrk="1" hangingPunct="1">
              <a:lnSpc>
                <a:spcPct val="150000"/>
              </a:lnSpc>
              <a:spcBef>
                <a:spcPct val="0"/>
              </a:spcBef>
              <a:buFontTx/>
              <a:buNone/>
            </a:pPr>
            <a:r>
              <a:rPr lang="zh-CN" altLang="en-US" sz="1600" b="1" u="sng">
                <a:solidFill>
                  <a:srgbClr val="FF0000"/>
                </a:solidFill>
                <a:latin typeface="微软雅黑" panose="020B0503020204020204" pitchFamily="34" charset="-122"/>
                <a:ea typeface="微软雅黑" panose="020B0503020204020204" pitchFamily="34" charset="-122"/>
              </a:rPr>
              <a:t>“甘于奉献、勇为人先、</a:t>
            </a:r>
            <a:endParaRPr lang="en-US" altLang="zh-CN" sz="1600" b="1" u="sng">
              <a:solidFill>
                <a:srgbClr val="FF0000"/>
              </a:solidFill>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r>
              <a:rPr lang="zh-CN" altLang="en-US" sz="1600" b="1" u="sng">
                <a:solidFill>
                  <a:srgbClr val="FF0000"/>
                </a:solidFill>
                <a:latin typeface="微软雅黑" panose="020B0503020204020204" pitchFamily="34" charset="-122"/>
                <a:ea typeface="微软雅黑" panose="020B0503020204020204" pitchFamily="34" charset="-122"/>
              </a:rPr>
              <a:t>开拓进取、大胆创新、团结协作”</a:t>
            </a:r>
          </a:p>
        </p:txBody>
      </p:sp>
      <p:pic>
        <p:nvPicPr>
          <p:cNvPr id="20485" name="图片 3">
            <a:extLst>
              <a:ext uri="{FF2B5EF4-FFF2-40B4-BE49-F238E27FC236}">
                <a16:creationId xmlns:a16="http://schemas.microsoft.com/office/drawing/2014/main" id="{069DA475-FB23-462D-BBDA-AB7D2D60B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925" y="4386263"/>
            <a:ext cx="287020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文本框 13">
            <a:extLst>
              <a:ext uri="{FF2B5EF4-FFF2-40B4-BE49-F238E27FC236}">
                <a16:creationId xmlns:a16="http://schemas.microsoft.com/office/drawing/2014/main" id="{7510363F-27C1-4183-B616-D068A8D1504B}"/>
              </a:ext>
            </a:extLst>
          </p:cNvPr>
          <p:cNvSpPr txBox="1">
            <a:spLocks noChangeArrowheads="1"/>
          </p:cNvSpPr>
          <p:nvPr/>
        </p:nvSpPr>
        <p:spPr bwMode="auto">
          <a:xfrm>
            <a:off x="166688" y="4373563"/>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0487" name="文本框 13">
            <a:extLst>
              <a:ext uri="{FF2B5EF4-FFF2-40B4-BE49-F238E27FC236}">
                <a16:creationId xmlns:a16="http://schemas.microsoft.com/office/drawing/2014/main" id="{03ED2F51-8453-4502-9E5C-DFD4C550ADD8}"/>
              </a:ext>
            </a:extLst>
          </p:cNvPr>
          <p:cNvSpPr txBox="1">
            <a:spLocks noChangeArrowheads="1"/>
          </p:cNvSpPr>
          <p:nvPr/>
        </p:nvSpPr>
        <p:spPr bwMode="auto">
          <a:xfrm>
            <a:off x="3140075" y="4386263"/>
            <a:ext cx="3024188"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0488" name="文本框 13">
            <a:extLst>
              <a:ext uri="{FF2B5EF4-FFF2-40B4-BE49-F238E27FC236}">
                <a16:creationId xmlns:a16="http://schemas.microsoft.com/office/drawing/2014/main" id="{7D589404-EA92-41D5-A86D-8C6533427023}"/>
              </a:ext>
            </a:extLst>
          </p:cNvPr>
          <p:cNvSpPr txBox="1">
            <a:spLocks noChangeArrowheads="1"/>
          </p:cNvSpPr>
          <p:nvPr/>
        </p:nvSpPr>
        <p:spPr bwMode="auto">
          <a:xfrm>
            <a:off x="6257925" y="4386263"/>
            <a:ext cx="2870200" cy="20240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0489" name="文本框 13">
            <a:extLst>
              <a:ext uri="{FF2B5EF4-FFF2-40B4-BE49-F238E27FC236}">
                <a16:creationId xmlns:a16="http://schemas.microsoft.com/office/drawing/2014/main" id="{187F9D16-4456-4BE2-969D-2C2C34207B08}"/>
              </a:ext>
            </a:extLst>
          </p:cNvPr>
          <p:cNvSpPr txBox="1">
            <a:spLocks noChangeArrowheads="1"/>
          </p:cNvSpPr>
          <p:nvPr/>
        </p:nvSpPr>
        <p:spPr bwMode="auto">
          <a:xfrm>
            <a:off x="9212263" y="4381500"/>
            <a:ext cx="2868612" cy="20224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5" name="标题 1">
            <a:extLst>
              <a:ext uri="{FF2B5EF4-FFF2-40B4-BE49-F238E27FC236}">
                <a16:creationId xmlns:a16="http://schemas.microsoft.com/office/drawing/2014/main" id="{8862111D-C605-4D06-99AE-1861812FBC8D}"/>
              </a:ext>
            </a:extLst>
          </p:cNvPr>
          <p:cNvSpPr txBox="1">
            <a:spLocks/>
          </p:cNvSpPr>
          <p:nvPr/>
        </p:nvSpPr>
        <p:spPr bwMode="auto">
          <a:xfrm>
            <a:off x="4538663" y="-93663"/>
            <a:ext cx="5003800" cy="117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defRPr/>
            </a:pPr>
            <a:r>
              <a:rPr lang="zh-CN" altLang="en-US" sz="4000" b="1" spc="100" dirty="0">
                <a:solidFill>
                  <a:srgbClr val="0000CC"/>
                </a:solidFill>
                <a:latin typeface="楷体" panose="02010609060101010101" pitchFamily="49" charset="-122"/>
                <a:ea typeface="楷体" panose="02010609060101010101" pitchFamily="49" charset="-122"/>
              </a:rPr>
              <a:t>团队建设举措</a:t>
            </a:r>
          </a:p>
        </p:txBody>
      </p:sp>
      <p:pic>
        <p:nvPicPr>
          <p:cNvPr id="20491" name="图片 2">
            <a:extLst>
              <a:ext uri="{FF2B5EF4-FFF2-40B4-BE49-F238E27FC236}">
                <a16:creationId xmlns:a16="http://schemas.microsoft.com/office/drawing/2014/main" id="{FE58B0D1-2FB8-4427-982B-4848A8C12B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84525" y="4381500"/>
            <a:ext cx="2963863"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图片 16">
            <a:extLst>
              <a:ext uri="{FF2B5EF4-FFF2-40B4-BE49-F238E27FC236}">
                <a16:creationId xmlns:a16="http://schemas.microsoft.com/office/drawing/2014/main" id="{E1E764B3-694A-4022-9C3A-1DE861677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6238" y="4427538"/>
            <a:ext cx="27654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图片 17">
            <a:extLst>
              <a:ext uri="{FF2B5EF4-FFF2-40B4-BE49-F238E27FC236}">
                <a16:creationId xmlns:a16="http://schemas.microsoft.com/office/drawing/2014/main" id="{63BC0B34-DE70-4EED-83A7-034DF3EBDB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838" y="4394200"/>
            <a:ext cx="274161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文本框 25">
            <a:extLst>
              <a:ext uri="{FF2B5EF4-FFF2-40B4-BE49-F238E27FC236}">
                <a16:creationId xmlns:a16="http://schemas.microsoft.com/office/drawing/2014/main" id="{B942E0AF-0EF4-45C7-B8BC-8FC272E72F23}"/>
              </a:ext>
            </a:extLst>
          </p:cNvPr>
          <p:cNvSpPr txBox="1">
            <a:spLocks noChangeArrowheads="1"/>
          </p:cNvSpPr>
          <p:nvPr/>
        </p:nvSpPr>
        <p:spPr bwMode="auto">
          <a:xfrm>
            <a:off x="2346325" y="6484938"/>
            <a:ext cx="2870200"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图：日常讨论与指导</a:t>
            </a:r>
          </a:p>
        </p:txBody>
      </p:sp>
      <p:sp>
        <p:nvSpPr>
          <p:cNvPr id="20495" name="文本框 25">
            <a:extLst>
              <a:ext uri="{FF2B5EF4-FFF2-40B4-BE49-F238E27FC236}">
                <a16:creationId xmlns:a16="http://schemas.microsoft.com/office/drawing/2014/main" id="{2848D023-A54F-4BC1-9513-D75379A4AB95}"/>
              </a:ext>
            </a:extLst>
          </p:cNvPr>
          <p:cNvSpPr txBox="1">
            <a:spLocks noChangeArrowheads="1"/>
          </p:cNvSpPr>
          <p:nvPr/>
        </p:nvSpPr>
        <p:spPr bwMode="auto">
          <a:xfrm>
            <a:off x="9434513" y="6484938"/>
            <a:ext cx="2408237"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图：对外交流</a:t>
            </a:r>
          </a:p>
        </p:txBody>
      </p:sp>
      <p:sp>
        <p:nvSpPr>
          <p:cNvPr id="20496" name="文本框 25">
            <a:extLst>
              <a:ext uri="{FF2B5EF4-FFF2-40B4-BE49-F238E27FC236}">
                <a16:creationId xmlns:a16="http://schemas.microsoft.com/office/drawing/2014/main" id="{47C35679-D3DE-4015-877B-0C50AF8455E2}"/>
              </a:ext>
            </a:extLst>
          </p:cNvPr>
          <p:cNvSpPr txBox="1">
            <a:spLocks noChangeArrowheads="1"/>
          </p:cNvSpPr>
          <p:nvPr/>
        </p:nvSpPr>
        <p:spPr bwMode="auto">
          <a:xfrm>
            <a:off x="6488113" y="6484938"/>
            <a:ext cx="2409825" cy="231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9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图：团队毕业生合照</a:t>
            </a:r>
          </a:p>
        </p:txBody>
      </p:sp>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TotalTime>
  <Words>6123</Words>
  <Application>Microsoft Office PowerPoint</Application>
  <PresentationFormat>宽屏</PresentationFormat>
  <Paragraphs>591</Paragraphs>
  <Slides>50</Slides>
  <Notes>46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50</vt:i4>
      </vt:variant>
    </vt:vector>
  </HeadingPairs>
  <TitlesOfParts>
    <vt:vector size="63" baseType="lpstr">
      <vt:lpstr>等线</vt:lpstr>
      <vt:lpstr>等线 Light</vt:lpstr>
      <vt:lpstr>楷体</vt:lpstr>
      <vt:lpstr>宋体</vt:lpstr>
      <vt:lpstr>微软雅黑</vt:lpstr>
      <vt:lpstr>Arial</vt:lpstr>
      <vt:lpstr>Calibri</vt:lpstr>
      <vt:lpstr>Courier New</vt:lpstr>
      <vt:lpstr>Times New Roman</vt:lpstr>
      <vt:lpstr>Wingdings</vt:lpstr>
      <vt:lpstr>Office 主题​​</vt:lpstr>
      <vt:lpstr>Visio</vt:lpstr>
      <vt:lpstr>AxMath</vt:lpstr>
      <vt:lpstr>PowerPoint 演示文稿</vt:lpstr>
      <vt:lpstr>PowerPoint 演示文稿</vt:lpstr>
      <vt:lpstr>PowerPoint 演示文稿</vt:lpstr>
      <vt:lpstr>PowerPoint 演示文稿</vt:lpstr>
      <vt:lpstr>PowerPoint 演示文稿</vt:lpstr>
      <vt:lpstr>PowerPoint 演示文稿</vt:lpstr>
      <vt:lpstr>人才培养效果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panbeiwen@163.com</dc:creator>
  <cp:lastModifiedBy>Administrator</cp:lastModifiedBy>
  <cp:revision>1194</cp:revision>
  <dcterms:created xsi:type="dcterms:W3CDTF">2018-08-13T07:08:00Z</dcterms:created>
  <dcterms:modified xsi:type="dcterms:W3CDTF">2021-07-08T06:06:31Z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2052-10.1.0.7400</vt:lpwstr>
  </property>
</Properties>
</file>